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80"/>
  </p:notesMasterIdLst>
  <p:sldIdLst>
    <p:sldId id="970" r:id="rId2"/>
    <p:sldId id="708" r:id="rId3"/>
    <p:sldId id="700" r:id="rId4"/>
    <p:sldId id="701" r:id="rId5"/>
    <p:sldId id="756" r:id="rId6"/>
    <p:sldId id="1002" r:id="rId7"/>
    <p:sldId id="980" r:id="rId8"/>
    <p:sldId id="994" r:id="rId9"/>
    <p:sldId id="1007" r:id="rId10"/>
    <p:sldId id="987" r:id="rId11"/>
    <p:sldId id="709" r:id="rId12"/>
    <p:sldId id="442" r:id="rId13"/>
    <p:sldId id="1006" r:id="rId14"/>
    <p:sldId id="983" r:id="rId15"/>
    <p:sldId id="920" r:id="rId16"/>
    <p:sldId id="995" r:id="rId17"/>
    <p:sldId id="728" r:id="rId18"/>
    <p:sldId id="880" r:id="rId19"/>
    <p:sldId id="729" r:id="rId20"/>
    <p:sldId id="730" r:id="rId21"/>
    <p:sldId id="996" r:id="rId22"/>
    <p:sldId id="738" r:id="rId23"/>
    <p:sldId id="680" r:id="rId24"/>
    <p:sldId id="681" r:id="rId25"/>
    <p:sldId id="682" r:id="rId26"/>
    <p:sldId id="683" r:id="rId27"/>
    <p:sldId id="684" r:id="rId28"/>
    <p:sldId id="685" r:id="rId29"/>
    <p:sldId id="686" r:id="rId30"/>
    <p:sldId id="687" r:id="rId31"/>
    <p:sldId id="688" r:id="rId32"/>
    <p:sldId id="689" r:id="rId33"/>
    <p:sldId id="690" r:id="rId34"/>
    <p:sldId id="691" r:id="rId35"/>
    <p:sldId id="692" r:id="rId36"/>
    <p:sldId id="693" r:id="rId37"/>
    <p:sldId id="579" r:id="rId38"/>
    <p:sldId id="769" r:id="rId39"/>
    <p:sldId id="771" r:id="rId40"/>
    <p:sldId id="772" r:id="rId41"/>
    <p:sldId id="977" r:id="rId42"/>
    <p:sldId id="774" r:id="rId43"/>
    <p:sldId id="775" r:id="rId44"/>
    <p:sldId id="776" r:id="rId45"/>
    <p:sldId id="777" r:id="rId46"/>
    <p:sldId id="778" r:id="rId47"/>
    <p:sldId id="779" r:id="rId48"/>
    <p:sldId id="780" r:id="rId49"/>
    <p:sldId id="781" r:id="rId50"/>
    <p:sldId id="782" r:id="rId51"/>
    <p:sldId id="784" r:id="rId52"/>
    <p:sldId id="786" r:id="rId53"/>
    <p:sldId id="787" r:id="rId54"/>
    <p:sldId id="998" r:id="rId55"/>
    <p:sldId id="969" r:id="rId56"/>
    <p:sldId id="937" r:id="rId57"/>
    <p:sldId id="938" r:id="rId58"/>
    <p:sldId id="945" r:id="rId59"/>
    <p:sldId id="829" r:id="rId60"/>
    <p:sldId id="949" r:id="rId61"/>
    <p:sldId id="951" r:id="rId62"/>
    <p:sldId id="837" r:id="rId63"/>
    <p:sldId id="832" r:id="rId64"/>
    <p:sldId id="952" r:id="rId65"/>
    <p:sldId id="834" r:id="rId66"/>
    <p:sldId id="939" r:id="rId67"/>
    <p:sldId id="927" r:id="rId68"/>
    <p:sldId id="976" r:id="rId69"/>
    <p:sldId id="821" r:id="rId70"/>
    <p:sldId id="836" r:id="rId71"/>
    <p:sldId id="928" r:id="rId72"/>
    <p:sldId id="997" r:id="rId73"/>
    <p:sldId id="1001" r:id="rId74"/>
    <p:sldId id="978" r:id="rId75"/>
    <p:sldId id="979" r:id="rId76"/>
    <p:sldId id="988" r:id="rId77"/>
    <p:sldId id="993" r:id="rId78"/>
    <p:sldId id="917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nu Awasthi-SSI" initials="MA" lastIdx="11" clrIdx="0"/>
  <p:cmAuthor id="1" name="Zhengyu Yang" initials="ZY" lastIdx="0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  <a:srgbClr val="C0504D"/>
    <a:srgbClr val="FF9300"/>
    <a:srgbClr val="009900"/>
    <a:srgbClr val="558ED5"/>
    <a:srgbClr val="FDEADA"/>
    <a:srgbClr val="F4E9E9"/>
    <a:srgbClr val="DCE6F2"/>
    <a:srgbClr val="E9EDF4"/>
    <a:srgbClr val="EBF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1" autoAdjust="0"/>
    <p:restoredTop sz="80761" autoAdjust="0"/>
  </p:normalViewPr>
  <p:slideViewPr>
    <p:cSldViewPr>
      <p:cViewPr varScale="1">
        <p:scale>
          <a:sx n="81" d="100"/>
          <a:sy n="81" d="100"/>
        </p:scale>
        <p:origin x="780" y="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10-4A87-BC14-DE0F73846872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E10-4A87-BC14-DE0F73846872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10-4A87-BC14-DE0F73846872}"/>
              </c:ext>
            </c:extLst>
          </c:dPt>
          <c:cat>
            <c:strRef>
              <c:f>Sheet1!$A$2:$A$4</c:f>
              <c:strCache>
                <c:ptCount val="3"/>
                <c:pt idx="0">
                  <c:v>Last 2 Years</c:v>
                </c:pt>
                <c:pt idx="1">
                  <c:v>Last 4 Years</c:v>
                </c:pt>
                <c:pt idx="2">
                  <c:v>Last 6 Years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92</c:v>
                </c:pt>
                <c:pt idx="1">
                  <c:v>7.3599999999999977</c:v>
                </c:pt>
                <c:pt idx="2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10-4A87-BC14-DE0F738468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A1405-8770-4A88-8672-E588A7AD658E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8D6B5-5B1B-4856-87D5-617C36C24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37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Good morning everyone, thank you for attending my </a:t>
            </a:r>
            <a:r>
              <a:rPr lang="en-US" dirty="0" err="1">
                <a:solidFill>
                  <a:srgbClr val="FF0000"/>
                </a:solidFill>
              </a:rPr>
              <a:t>phd</a:t>
            </a:r>
            <a:r>
              <a:rPr lang="en-US" dirty="0">
                <a:solidFill>
                  <a:srgbClr val="FF0000"/>
                </a:solidFill>
              </a:rPr>
              <a:t> defense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93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Let’s see a detail example of SSD IO path and WAF. </a:t>
            </a:r>
          </a:p>
          <a:p>
            <a:r>
              <a:rPr lang="en-US" dirty="0"/>
              <a:t>OS generates logical I/</a:t>
            </a:r>
            <a:r>
              <a:rPr lang="en-US" dirty="0" err="1"/>
              <a:t>Os</a:t>
            </a:r>
            <a:r>
              <a:rPr lang="en-US" dirty="0"/>
              <a:t> and send them to device.</a:t>
            </a:r>
          </a:p>
          <a:p>
            <a:r>
              <a:rPr lang="en-US" dirty="0"/>
              <a:t>Inside SSD, there’s a key comp called FTL which maps log and </a:t>
            </a:r>
            <a:r>
              <a:rPr lang="en-US" dirty="0" err="1"/>
              <a:t>phy</a:t>
            </a:r>
            <a:r>
              <a:rPr lang="en-US" dirty="0"/>
              <a:t> I/</a:t>
            </a:r>
            <a:r>
              <a:rPr lang="en-US" dirty="0" err="1"/>
              <a:t>Os</a:t>
            </a:r>
            <a:r>
              <a:rPr lang="en-US" dirty="0"/>
              <a:t>.</a:t>
            </a:r>
          </a:p>
          <a:p>
            <a:r>
              <a:rPr lang="en-US" dirty="0"/>
              <a:t>As mentioned, </a:t>
            </a:r>
            <a:r>
              <a:rPr lang="en-US" dirty="0" err="1"/>
              <a:t>phy</a:t>
            </a:r>
            <a:r>
              <a:rPr lang="en-US" dirty="0"/>
              <a:t> may be greater than log.</a:t>
            </a:r>
          </a:p>
          <a:p>
            <a:r>
              <a:rPr lang="en-US" dirty="0"/>
              <a:t>We use WAF to reflect the ratio btw </a:t>
            </a:r>
            <a:r>
              <a:rPr lang="en-US" dirty="0" err="1"/>
              <a:t>phy</a:t>
            </a:r>
            <a:r>
              <a:rPr lang="en-US" dirty="0"/>
              <a:t> and log. The bigger the worse.</a:t>
            </a:r>
          </a:p>
          <a:p>
            <a:r>
              <a:rPr lang="en-US" dirty="0"/>
              <a:t>What affects WAF? First is HW.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03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Deployment of SSD also affects WAF. </a:t>
            </a:r>
          </a:p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We see how SSDs are deployed in both 2 and 3 gen DC.</a:t>
            </a:r>
          </a:p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VMs are hosted by hyper. They share RAM. </a:t>
            </a:r>
          </a:p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SSDs can be used as a cache of HDD or a tier in a hybrid system.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In gen3, we have all-flash tiers and each tier has diff spec like perf or cap.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Notice that cache has dup, tier had no dup.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01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Beside HW and deployment, IO pattern is also important.</a:t>
            </a:r>
          </a:p>
          <a:p>
            <a:r>
              <a:rPr lang="en-US" dirty="0"/>
              <a:t>We study MSR traces. We have two obvs.</a:t>
            </a:r>
          </a:p>
          <a:p>
            <a:r>
              <a:rPr lang="en-US" dirty="0"/>
              <a:t>Motivate us to develop online IO manager to improve both perf and rel.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5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we simply use existing algorithms to conduct online manage?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some related work.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trad caching not suit, because unlike all HDD SSD, all=flash do not have huge gap.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How </a:t>
            </a:r>
            <a:r>
              <a:rPr lang="en-US" sz="12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abt</a:t>
            </a:r>
            <a:r>
              <a:rPr 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tiering? </a:t>
            </a:r>
            <a:r>
              <a:rPr lang="en-US" sz="12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vCS</a:t>
            </a:r>
            <a:r>
              <a:rPr 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famous by </a:t>
            </a:r>
            <a:r>
              <a:rPr lang="en-US" sz="12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Vmware</a:t>
            </a:r>
            <a:endParaRPr lang="en-US" sz="1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lastly, reliability, cost model. </a:t>
            </a:r>
            <a:r>
              <a:rPr lang="en-US" sz="12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Hwver</a:t>
            </a:r>
            <a:r>
              <a:rPr lang="en-U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WAF and Seq% which is important. Per IO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1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85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Since we can’t directly use exiting work, and SSD has limitations degrades to perf and reliability.</a:t>
            </a:r>
          </a:p>
          <a:p>
            <a:r>
              <a:rPr lang="en-US" dirty="0"/>
              <a:t>We are motivated to propose both </a:t>
            </a:r>
            <a:r>
              <a:rPr lang="en-US" dirty="0" err="1"/>
              <a:t>pef</a:t>
            </a:r>
            <a:r>
              <a:rPr lang="en-US" dirty="0"/>
              <a:t> and </a:t>
            </a:r>
            <a:r>
              <a:rPr lang="en-US" dirty="0" err="1"/>
              <a:t>rel</a:t>
            </a:r>
            <a:r>
              <a:rPr lang="en-US" dirty="0"/>
              <a:t> solutions for gen2/3 and big data </a:t>
            </a:r>
            <a:r>
              <a:rPr lang="en-US" dirty="0" err="1"/>
              <a:t>plt</a:t>
            </a:r>
            <a:r>
              <a:rPr lang="en-US" dirty="0"/>
              <a:t>.</a:t>
            </a:r>
          </a:p>
          <a:p>
            <a:r>
              <a:rPr lang="en-US" dirty="0"/>
              <a:t>Next slide shows 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97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There are 6 major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proj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Ive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done dur my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phd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study.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First 4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prlmnr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wk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are include in my previous propose.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Last 2 after propose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First briefly recap, Then focus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78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30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1st work GREM published in IPCCC16. We try to answer.</a:t>
            </a:r>
          </a:p>
          <a:p>
            <a:r>
              <a:rPr lang="en-US" dirty="0"/>
              <a:t>We div SSD into two zones one for per iso, other for absorbing spike.</a:t>
            </a:r>
          </a:p>
          <a:p>
            <a:r>
              <a:rPr lang="en-US" dirty="0"/>
              <a:t>Further auto adjust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84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work is a replication solution for hybrid system.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How to replace but not downgrade perf too much?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use SSD as local cache and the place for remote neigh’s replication.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also auto structure the ring network to determine replication destiny based on SLA.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support… </a:t>
            </a:r>
            <a:r>
              <a:rPr lang="en-US" dirty="0" err="1"/>
              <a:t>Revr</a:t>
            </a:r>
            <a:r>
              <a:rPr lang="en-US" dirty="0"/>
              <a:t> is fast…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76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move to all-flash DC. 3rd </a:t>
            </a:r>
            <a:r>
              <a:rPr lang="en-US" dirty="0" err="1"/>
              <a:t>proj</a:t>
            </a:r>
            <a:r>
              <a:rPr lang="en-US" dirty="0"/>
              <a:t> is tiering solution. IPCCC17.</a:t>
            </a:r>
          </a:p>
          <a:p>
            <a:r>
              <a:rPr lang="en-US" dirty="0"/>
              <a:t>Match </a:t>
            </a:r>
            <a:r>
              <a:rPr lang="en-US" dirty="0" err="1"/>
              <a:t>wk</a:t>
            </a:r>
            <a:r>
              <a:rPr lang="en-US" dirty="0"/>
              <a:t> with SSD tier.</a:t>
            </a:r>
          </a:p>
          <a:p>
            <a:r>
              <a:rPr lang="en-US" dirty="0"/>
              <a:t>Our </a:t>
            </a:r>
            <a:r>
              <a:rPr lang="en-US" dirty="0" err="1"/>
              <a:t>alg</a:t>
            </a:r>
            <a:r>
              <a:rPr lang="en-US" dirty="0"/>
              <a:t> is based on </a:t>
            </a:r>
            <a:r>
              <a:rPr lang="en-US" dirty="0" err="1"/>
              <a:t>obs</a:t>
            </a:r>
            <a:r>
              <a:rPr lang="en-US" dirty="0"/>
              <a:t> that diff app have </a:t>
            </a:r>
            <a:r>
              <a:rPr lang="en-US" dirty="0" err="1"/>
              <a:t>dff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on disk speed.</a:t>
            </a:r>
          </a:p>
          <a:p>
            <a:r>
              <a:rPr lang="en-US" dirty="0"/>
              <a:t>Based on this we prop OM to match </a:t>
            </a:r>
            <a:r>
              <a:rPr lang="en-US" dirty="0" err="1"/>
              <a:t>wk</a:t>
            </a:r>
            <a:r>
              <a:rPr lang="en-US" dirty="0"/>
              <a:t> and tier.</a:t>
            </a:r>
          </a:p>
          <a:p>
            <a:r>
              <a:rPr lang="en-US" dirty="0"/>
              <a:t>To avoid migration too much, we consider his </a:t>
            </a:r>
            <a:r>
              <a:rPr lang="en-US" dirty="0" err="1"/>
              <a:t>curr</a:t>
            </a:r>
            <a:r>
              <a:rPr lang="en-US" dirty="0"/>
              <a:t> and </a:t>
            </a:r>
            <a:r>
              <a:rPr lang="en-US" dirty="0" err="1"/>
              <a:t>mig</a:t>
            </a:r>
            <a:r>
              <a:rPr lang="en-US" dirty="0"/>
              <a:t> cost.</a:t>
            </a:r>
          </a:p>
          <a:p>
            <a:r>
              <a:rPr lang="en-US" dirty="0"/>
              <a:t>Our </a:t>
            </a:r>
            <a:r>
              <a:rPr lang="en-US" dirty="0" err="1"/>
              <a:t>alg</a:t>
            </a:r>
            <a:r>
              <a:rPr lang="en-US" dirty="0"/>
              <a:t> can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49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creation is exploding. </a:t>
            </a:r>
          </a:p>
          <a:p>
            <a:r>
              <a:rPr lang="en-US" dirty="0"/>
              <a:t>92% of the world’s data was created in the last two years alone. </a:t>
            </a:r>
          </a:p>
          <a:p>
            <a:r>
              <a:rPr lang="en-US" dirty="0"/>
              <a:t>At the current rate, the data capacity catastrophe is no longer a joke.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853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Last </a:t>
            </a:r>
            <a:r>
              <a:rPr lang="en-US" dirty="0" err="1"/>
              <a:t>prlmnr</a:t>
            </a:r>
            <a:r>
              <a:rPr lang="en-US" dirty="0"/>
              <a:t> work a dispatcher based on cost model. Published by CC16.</a:t>
            </a:r>
          </a:p>
          <a:p>
            <a:r>
              <a:rPr lang="en-US" dirty="0"/>
              <a:t>Industry care about cost model predict long term $.</a:t>
            </a:r>
          </a:p>
          <a:p>
            <a:r>
              <a:rPr lang="en-US" dirty="0"/>
              <a:t>- Our TCO model is def as sum of SSD </a:t>
            </a:r>
            <a:r>
              <a:rPr lang="en-US" dirty="0" err="1"/>
              <a:t>pur</a:t>
            </a:r>
            <a:r>
              <a:rPr lang="en-US" dirty="0"/>
              <a:t> and </a:t>
            </a:r>
            <a:r>
              <a:rPr lang="en-US" dirty="0" err="1"/>
              <a:t>matin</a:t>
            </a:r>
            <a:r>
              <a:rPr lang="en-US" dirty="0"/>
              <a:t> cost div by exp log </a:t>
            </a:r>
            <a:r>
              <a:rPr lang="en-US" dirty="0" err="1"/>
              <a:t>wr</a:t>
            </a:r>
            <a:r>
              <a:rPr lang="en-US" dirty="0"/>
              <a:t> amt.</a:t>
            </a:r>
          </a:p>
          <a:p>
            <a:r>
              <a:rPr lang="en-US" dirty="0" err="1"/>
              <a:t>Phy</a:t>
            </a:r>
            <a:r>
              <a:rPr lang="en-US" dirty="0"/>
              <a:t> mean is per dollar, how many log GB you can serve.</a:t>
            </a:r>
          </a:p>
          <a:p>
            <a:r>
              <a:rPr lang="en-US" dirty="0"/>
              <a:t>Intuitively, a naïve </a:t>
            </a:r>
            <a:r>
              <a:rPr lang="en-US" dirty="0" err="1"/>
              <a:t>disp</a:t>
            </a:r>
            <a:r>
              <a:rPr lang="en-US" dirty="0"/>
              <a:t> will end up with big WAF and big TCO.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don’t know ELF, we breakdown and find the only thing we don’t know </a:t>
            </a:r>
            <a:r>
              <a:rPr lang="en-US" dirty="0" err="1"/>
              <a:t>phy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We can bridge log and </a:t>
            </a:r>
            <a:r>
              <a:rPr lang="en-US" dirty="0" err="1"/>
              <a:t>phy</a:t>
            </a:r>
            <a:r>
              <a:rPr lang="en-US" dirty="0"/>
              <a:t> by WAF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conduct direct measurement by using SS int tool</a:t>
            </a:r>
          </a:p>
          <a:p>
            <a:pPr marL="171450" indent="-171450">
              <a:buFontTx/>
              <a:buChar char="-"/>
            </a:pPr>
            <a:r>
              <a:rPr lang="en-US" dirty="0"/>
              <a:t>WAF can be regressed as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615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008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992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Recall the roadmap.</a:t>
            </a:r>
          </a:p>
          <a:p>
            <a:r>
              <a:rPr lang="en-US" dirty="0"/>
              <a:t>We see a sweet spot here, the NVMe SSD.</a:t>
            </a:r>
          </a:p>
          <a:p>
            <a:r>
              <a:rPr lang="en-US" dirty="0"/>
              <a:t>High perf and affordable costs make it pop in these days datacenter.</a:t>
            </a:r>
          </a:p>
          <a:p>
            <a:r>
              <a:rPr lang="en-US" dirty="0"/>
              <a:t>Why? And what is NVMe?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682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Traditionally …</a:t>
            </a:r>
          </a:p>
          <a:p>
            <a:r>
              <a:rPr lang="en-US" dirty="0"/>
              <a:t>Do we really fully utilize</a:t>
            </a:r>
            <a:r>
              <a:rPr lang="en-US" baseline="0" dirty="0"/>
              <a:t>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506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To answer this question, take look at how it is deployed.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Here is a soft/hardware stack of a pop platform VMware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ESXi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3 layers.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VM run app, hosted by hyper, DRAM to cache, NVMe as backend storage.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802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What’s the problem?</a:t>
            </a:r>
          </a:p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There are lots of intermediate queues.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To simplify the problem, we only show major queues, in fact more.</a:t>
            </a:r>
          </a:p>
          <a:p>
            <a:pPr algn="just"/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440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IO generated from VM</a:t>
            </a:r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545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Consolidate to adapter queue</a:t>
            </a:r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011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IOServ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in NVMe driver strives to dispatch them into queues in NVMs device</a:t>
            </a:r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77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Besides capacity, data accessibility is also a high demand.</a:t>
            </a:r>
          </a:p>
          <a:p>
            <a:r>
              <a:rPr lang="en-US" dirty="0"/>
              <a:t>Researchers found that people’s patient time are different across generations. </a:t>
            </a:r>
          </a:p>
          <a:p>
            <a:r>
              <a:rPr lang="en-US" dirty="0"/>
              <a:t>Generation Z, aka the </a:t>
            </a:r>
            <a:r>
              <a:rPr lang="en-US" dirty="0" err="1"/>
              <a:t>iphone</a:t>
            </a:r>
            <a:r>
              <a:rPr lang="en-US" dirty="0"/>
              <a:t> generation can no longer tolerate larger than 1 sec responses.</a:t>
            </a:r>
          </a:p>
          <a:p>
            <a:r>
              <a:rPr lang="en-US" dirty="0"/>
              <a:t>How about the future? VR, even 1 sec is too much.</a:t>
            </a:r>
          </a:p>
          <a:p>
            <a:r>
              <a:rPr lang="en-US" dirty="0"/>
              <a:t>So we conclude that people can’t wait!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918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One by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353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145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215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Adapter queue will be locked, and it starts to wait for completion.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So far so good, right? But…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160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Now we have more new IOS coming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896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Again, merge, then Oops, blocked, and 64k queues are wasted.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Until finished and completion signal is sent. Unlock.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881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Now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IOServ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can start to dispatch.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6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There are lots </a:t>
            </a:r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of intermediate queues</a:t>
            </a:r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250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to sum up, there are 3 problems in the current architecture.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86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81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take a look at the backend infrastructure of cloud computing and see what is the main bottleneck.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 applications send requests through the web, and the datacenter has thousands of virtualized servers to take care of these requests.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Inside these VMs,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process engines needs to talk with NoSQL databases, machine learning apps, and even real time batch streaming apps.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these apps trigger huge amount of I/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storage I/O in fact is the bottleneck of the cloud computing.</a:t>
            </a:r>
          </a:p>
        </p:txBody>
      </p:sp>
    </p:spTree>
    <p:extLst>
      <p:ext uri="{BB962C8B-B14F-4D97-AF65-F5344CB8AC3E}">
        <p14:creationId xmlns:p14="http://schemas.microsoft.com/office/powerpoint/2010/main" val="15505241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an overview of our two modes, comparing with the original design.</a:t>
            </a:r>
          </a:p>
          <a:p>
            <a:r>
              <a:rPr lang="en-US" dirty="0"/>
              <a:t>We have limited control of hypervisor thru APIs, but we have full control of the </a:t>
            </a:r>
            <a:r>
              <a:rPr lang="en-US" dirty="0" err="1"/>
              <a:t>NVMe</a:t>
            </a:r>
            <a:r>
              <a:rPr lang="en-US" dirty="0"/>
              <a:t> driver.</a:t>
            </a:r>
          </a:p>
          <a:p>
            <a:r>
              <a:rPr lang="en-US" dirty="0"/>
              <a:t>Thus, </a:t>
            </a:r>
            <a:r>
              <a:rPr lang="en-US" dirty="0" err="1"/>
              <a:t>ur</a:t>
            </a:r>
            <a:r>
              <a:rPr lang="en-US" dirty="0"/>
              <a:t> 1st idea is to empty adapter queue by taking everything from it to our customized device queue, and also multiple </a:t>
            </a:r>
            <a:r>
              <a:rPr lang="en-US" dirty="0" err="1"/>
              <a:t>IOServs</a:t>
            </a:r>
            <a:r>
              <a:rPr lang="en-US" dirty="0"/>
              <a:t> to fully utilize </a:t>
            </a:r>
            <a:r>
              <a:rPr lang="en-US" dirty="0" err="1"/>
              <a:t>NVMe</a:t>
            </a:r>
            <a:r>
              <a:rPr lang="en-US" dirty="0"/>
              <a:t> queues.</a:t>
            </a:r>
          </a:p>
          <a:p>
            <a:r>
              <a:rPr lang="en-US" dirty="0"/>
              <a:t>The second mode is more aggressive. We bypass all these queues and directly bridge VM </a:t>
            </a:r>
            <a:r>
              <a:rPr lang="en-US" dirty="0" err="1"/>
              <a:t>Ios</a:t>
            </a:r>
            <a:r>
              <a:rPr lang="en-US" dirty="0"/>
              <a:t> with device queues and multi </a:t>
            </a:r>
            <a:r>
              <a:rPr lang="en-US" dirty="0" err="1"/>
              <a:t>IOServs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VAIO (vSphere APIs for </a:t>
            </a:r>
            <a:r>
              <a:rPr lang="en-US" dirty="0" err="1"/>
              <a:t>IOFiltering</a:t>
            </a:r>
            <a:r>
              <a:rPr lang="en-US" dirty="0"/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Solution: H-</a:t>
            </a:r>
            <a:r>
              <a:rPr lang="en-US" dirty="0" err="1"/>
              <a:t>NVMe</a:t>
            </a:r>
            <a:r>
              <a:rPr lang="en-US" dirty="0"/>
              <a:t> offers two modes to deploy VMs: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[Parallel Queue Mode] Increase parallelism Enable lock-free operations by forwarding jobs from the Adapter Queue to the our proposed enhanced </a:t>
            </a:r>
            <a:r>
              <a:rPr lang="en-US" dirty="0" err="1"/>
              <a:t>subqueues</a:t>
            </a:r>
            <a:r>
              <a:rPr lang="en-US" dirty="0"/>
              <a:t> in the driver. A generalized solution, relatively straightforward to implement.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[Direct Access Mode] allows trusted applications with VAIO IOFilter attached to their user VMDKs to directly access NVMe SSDs and bypass the entire I/O stack in the hypervisor layer to further ensure performance isolation, which suits premium users who have higher priorities and the permission to attach IOFilter to their VMDKs.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004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sum up, 1</a:t>
            </a:r>
            <a:r>
              <a:rPr lang="en-US" baseline="30000" dirty="0"/>
              <a:t>st</a:t>
            </a:r>
            <a:r>
              <a:rPr lang="en-US" dirty="0"/>
              <a:t> mode is xx but xx</a:t>
            </a:r>
          </a:p>
          <a:p>
            <a:r>
              <a:rPr lang="en-US" dirty="0"/>
              <a:t>On the other hand, 2</a:t>
            </a:r>
            <a:r>
              <a:rPr lang="en-US" baseline="30000" dirty="0"/>
              <a:t>nd</a:t>
            </a:r>
            <a:r>
              <a:rPr lang="en-US" dirty="0"/>
              <a:t> mode is xxx but xxx</a:t>
            </a:r>
          </a:p>
          <a:p>
            <a:r>
              <a:rPr lang="en-US" dirty="0"/>
              <a:t>How to deploy? We only xxx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748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Let’s see an example of 1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st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mode.</a:t>
            </a:r>
          </a:p>
          <a:p>
            <a:pPr algn="just"/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812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After merging, we send fake signal to unlock the adapter queue.</a:t>
            </a:r>
          </a:p>
          <a:p>
            <a:pPr algn="just"/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355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We implement the “winner takes all” polling policy.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The first idle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IOServ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and queue takes over everything from adapter queue and dispatch to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NVMe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queues.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705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963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Now comes the second wave of IOs.</a:t>
            </a:r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976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Assume the 2</a:t>
            </a:r>
            <a:r>
              <a:rPr lang="en-US" baseline="30000" dirty="0">
                <a:latin typeface="Times New Roman" charset="0"/>
                <a:ea typeface="Times New Roman" charset="0"/>
                <a:cs typeface="Times New Roman" charset="0"/>
              </a:rPr>
              <a:t>nd</a:t>
            </a:r>
            <a:r>
              <a:rPr lang="en-US" baseline="0" dirty="0">
                <a:latin typeface="Times New Roman" charset="0"/>
                <a:ea typeface="Times New Roman" charset="0"/>
                <a:cs typeface="Times New Roman" charset="0"/>
              </a:rPr>
              <a:t> queue takes all.</a:t>
            </a:r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604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Dispatch</a:t>
            </a:r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038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Let</a:t>
            </a:r>
            <a:r>
              <a:rPr lang="mr-IN" dirty="0">
                <a:latin typeface="Times New Roman" charset="0"/>
                <a:ea typeface="Times New Roman" charset="0"/>
                <a:cs typeface="Times New Roman" charset="0"/>
              </a:rPr>
              <a:t>’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baseline="0" dirty="0">
                <a:latin typeface="Times New Roman" charset="0"/>
                <a:ea typeface="Times New Roman" charset="0"/>
                <a:cs typeface="Times New Roman" charset="0"/>
              </a:rPr>
              <a:t> see the example of DAM mode. Which is much straightforward.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ea typeface="Times New Roman" charset="0"/>
                <a:cs typeface="Times New Roman" charset="0"/>
              </a:rPr>
              <a:t>Thru </a:t>
            </a:r>
            <a:r>
              <a:rPr lang="en-US" altLang="zh-CN" sz="2200" b="0" baseline="0" dirty="0" err="1">
                <a:latin typeface="Times New Roman" charset="0"/>
                <a:ea typeface="Times New Roman" charset="0"/>
                <a:cs typeface="Times New Roman" charset="0"/>
              </a:rPr>
              <a:t>IOFilters</a:t>
            </a:r>
            <a:r>
              <a:rPr lang="en-US" altLang="zh-CN" sz="2200" b="0" baseline="0" dirty="0">
                <a:latin typeface="Times New Roman" charset="0"/>
                <a:ea typeface="Times New Roman" charset="0"/>
                <a:cs typeface="Times New Roman" charset="0"/>
              </a:rPr>
              <a:t>, we bridge IOs from VM directly to customized queues.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ea typeface="Times New Roman" charset="0"/>
                <a:cs typeface="Times New Roman" charset="0"/>
              </a:rPr>
              <a:t>Space mapping is also involved.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ea typeface="Times New Roman" charset="0"/>
                <a:cs typeface="Times New Roman" charset="0"/>
              </a:rPr>
              <a:t>Again, we expose the </a:t>
            </a:r>
            <a:r>
              <a:rPr lang="en-US" altLang="zh-CN" sz="2200" b="0" baseline="0" dirty="0" err="1">
                <a:latin typeface="Times New Roman" charset="0"/>
                <a:ea typeface="Times New Roman" charset="0"/>
                <a:cs typeface="Times New Roman" charset="0"/>
              </a:rPr>
              <a:t>NVMe</a:t>
            </a:r>
            <a:r>
              <a:rPr lang="en-US" altLang="zh-CN" sz="2200" b="0" baseline="0" dirty="0">
                <a:latin typeface="Times New Roman" charset="0"/>
                <a:ea typeface="Times New Roman" charset="0"/>
                <a:cs typeface="Times New Roman" charset="0"/>
              </a:rPr>
              <a:t> SSD to users. Which is aggressive and risky but will speed up.</a:t>
            </a:r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06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see what researchers have done to solve this. </a:t>
            </a:r>
          </a:p>
          <a:p>
            <a:r>
              <a:rPr lang="en-US" dirty="0"/>
              <a:t>Here’s the storage dev evolution roadmap.</a:t>
            </a:r>
          </a:p>
          <a:p>
            <a:r>
              <a:rPr lang="en-US" dirty="0"/>
              <a:t>Both price &amp; IO perf are increasing from traditional HDD, multiple end of SSDs, to 3D </a:t>
            </a:r>
            <a:r>
              <a:rPr lang="en-US" dirty="0" err="1"/>
              <a:t>Xpoint</a:t>
            </a:r>
            <a:r>
              <a:rPr lang="en-US" dirty="0"/>
              <a:t> and DRAM.</a:t>
            </a:r>
            <a:endParaRPr lang="en-US" baseline="0" dirty="0"/>
          </a:p>
          <a:p>
            <a:r>
              <a:rPr lang="en-US" baseline="0" dirty="0"/>
              <a:t>We draw a line here.</a:t>
            </a:r>
          </a:p>
          <a:p>
            <a:r>
              <a:rPr lang="en-US" baseline="0" dirty="0"/>
              <a:t>1</a:t>
            </a:r>
            <a:r>
              <a:rPr lang="en-US" baseline="30000" dirty="0"/>
              <a:t>st</a:t>
            </a:r>
            <a:r>
              <a:rPr lang="en-US" baseline="0" dirty="0"/>
              <a:t> gen datacenter is all-HDD. Since 2008, SSD is used as cache for SSD-HDD hybrid datacenter.</a:t>
            </a:r>
          </a:p>
          <a:p>
            <a:r>
              <a:rPr lang="en-US" baseline="0" dirty="0"/>
              <a:t>With the SSD price decreasing and SSD capacity increasing, All-Flash datacenter comes earlier than pp’s expectation.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061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Here’s some</a:t>
            </a:r>
            <a:r>
              <a:rPr lang="en-US" sz="1200" baseline="0" dirty="0">
                <a:latin typeface="Times New Roman" charset="0"/>
                <a:ea typeface="Times New Roman" charset="0"/>
                <a:cs typeface="Times New Roman" charset="0"/>
              </a:rPr>
              <a:t> xx of DAM.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999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We conduct real implementation based on VMware 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ESXi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hypervisor 6.0.0.</a:t>
            </a:r>
          </a:p>
          <a:p>
            <a:pPr marL="0" indent="0">
              <a:buFontTx/>
              <a:buNone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We modified IOFilter, </a:t>
            </a:r>
          </a:p>
          <a:p>
            <a:pPr marL="0" indent="0">
              <a:buFontTx/>
              <a:buNone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customized user polling scheme, </a:t>
            </a:r>
          </a:p>
          <a:p>
            <a:pPr marL="0" indent="0">
              <a:buFontTx/>
              <a:buNone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 rewrote couple modules in the 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NVMe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driver.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314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No more than 10% are following DAM.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444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We run 7 workloads with different average I/O sizes on 7 different VMs hosted by the same hypervisor, 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config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overall 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seq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% of each 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WLvaries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from 30% to 70%.</a:t>
            </a:r>
          </a:p>
          <a:p>
            <a:pPr marL="0" indent="0">
              <a:buFontTx/>
              <a:buNone/>
            </a:pPr>
            <a:endParaRPr lang="en-US" sz="2000" b="0" baseline="0" dirty="0">
              <a:latin typeface="Times New Roman" charset="0"/>
              <a:cs typeface="Times New Roman" charset="0"/>
            </a:endParaRPr>
          </a:p>
          <a:p>
            <a:pPr marL="0" indent="0">
              <a:buFontTx/>
              <a:buNone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1. Generally, H-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NVMe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achieves better performance in all subﬁgures. </a:t>
            </a:r>
          </a:p>
          <a:p>
            <a:pPr marL="0" indent="0">
              <a:buFontTx/>
              <a:buNone/>
            </a:pPr>
            <a:endParaRPr lang="en-US" sz="2000" b="0" baseline="0" dirty="0">
              <a:latin typeface="Times New Roman" charset="0"/>
              <a:cs typeface="Times New Roman" charset="0"/>
            </a:endParaRPr>
          </a:p>
          <a:p>
            <a:pPr marL="0" indent="0">
              <a:buFontTx/>
              <a:buNone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2. Small block size workloads, H-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NVMe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performs much better than the original 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NVMe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framework. Because our algorithm reduce WAF.</a:t>
            </a:r>
          </a:p>
          <a:p>
            <a:pPr marL="0" indent="0">
              <a:buFontTx/>
              <a:buNone/>
            </a:pPr>
            <a:endParaRPr lang="en-US" sz="2000" b="0" baseline="0" dirty="0">
              <a:latin typeface="Times New Roman" charset="0"/>
              <a:cs typeface="Times New Roman" charset="0"/>
            </a:endParaRPr>
          </a:p>
          <a:p>
            <a:pPr marL="0" indent="0">
              <a:buFontTx/>
              <a:buNone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3. However, when workload I/O size increases to 256KB (e.g., the “256KB” bars in Fig. (b) and (e)), performance improvement becomes less. </a:t>
            </a:r>
          </a:p>
          <a:p>
            <a:pPr marL="0" indent="0">
              <a:buFontTx/>
              <a:buNone/>
            </a:pPr>
            <a:r>
              <a:rPr lang="en-US" sz="2000" b="0" baseline="0" dirty="0">
                <a:latin typeface="Times New Roman" charset="0"/>
                <a:cs typeface="Times New Roman" charset="0"/>
              </a:rPr>
              <a:t>This is because larger average I/O sizes have better locality so that there is less room for performance improvement. Similarly, once I/O size reaches 256KB, the read latency of the original </a:t>
            </a:r>
            <a:r>
              <a:rPr lang="en-US" sz="2000" b="0" baseline="0" dirty="0" err="1">
                <a:latin typeface="Times New Roman" charset="0"/>
                <a:cs typeface="Times New Roman" charset="0"/>
              </a:rPr>
              <a:t>NVMe</a:t>
            </a:r>
            <a:r>
              <a:rPr lang="en-US" sz="2000" b="0" baseline="0" dirty="0">
                <a:latin typeface="Times New Roman" charset="0"/>
                <a:cs typeface="Times New Roman" charset="0"/>
              </a:rPr>
              <a:t> is even slightly better, see in Fig. (c).</a:t>
            </a:r>
          </a:p>
          <a:p>
            <a:pPr marL="0" indent="0">
              <a:buFontTx/>
              <a:buNone/>
            </a:pPr>
            <a:endParaRPr lang="en-US" sz="20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911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4314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This is a joint work with Prof.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Stratis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. We just present in IEEE Cloud2014.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435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Let’s see the history of big data platform.</a:t>
            </a:r>
          </a:p>
          <a:p>
            <a:r>
              <a:rPr lang="en-US" baseline="0" dirty="0"/>
              <a:t>Since 2011, MapReduce-based big data platform Apache Hadoop is widely used.</a:t>
            </a:r>
          </a:p>
          <a:p>
            <a:r>
              <a:rPr lang="en-US" baseline="0" dirty="0"/>
              <a:t>Instead of using very expensive centralized supercomputers, we use cluster of affordable enterprise servers.</a:t>
            </a:r>
          </a:p>
          <a:p>
            <a:r>
              <a:rPr lang="en-US" baseline="0" dirty="0"/>
              <a:t>[click] We distribute workloads by splitting jobs and computing them parallelly. </a:t>
            </a:r>
          </a:p>
          <a:p>
            <a:r>
              <a:rPr lang="en-US" baseline="0" dirty="0"/>
              <a:t>[click] It also has some limitations, such as the op is limited (map reduce shuffle), and it triggers hard disk IO to save intermediate files.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782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To address these abovementioned limitations, Spark is developed.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[click] It has multi stages and more operations (103) which increase the flexibility of computing.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[click] More importantly, it strives to store all intermediate data into RAM instead of HDD. (RDD=Resilient Distributed Datasets), which significantly improves the perf</a:t>
            </a:r>
          </a:p>
          <a:p>
            <a:r>
              <a:rPr lang="en-US" baseline="0" dirty="0"/>
              <a:t>[click] However, RAM has limited space and the default Spark cache policy is not optimized.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724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Before going to details, let’s answer the question: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Why do we need to have cache? The major reason is to reuse some intermediate datasets to avoid computational overlap.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CO is very common in nowadays ML algorithms such as xxx.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For example this DAG shows the map of each spark job. they have lots of reusable RDDs across diff jobs if they have CO. 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So our job is to design CO to tell Spark which RDD to be cached in RAM.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823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Let’s formulate the problem. [Read]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G1 and G5 are identical,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hwv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, Spark cannot detect cross-job RDD. So the same job will be assigned with new RDD#s.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04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So, to sum up, we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646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Now let’s go inside a single job.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Spark follows a recursive fashion and iterates from the last RDD.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It checks whether the RDD is cached in RAM, if yes fetch it, else tries to gen it from its parents.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We denote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Cv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as the RDD comp cost (e.g., the red edge 5), and we can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cal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the exp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ttl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wrk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without cache as xx x xx. 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Where job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ttl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cost is sum of each RDD’s cost Cv.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1120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Next, let’s try to compute the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ttl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exp work WITH a particular cache scheme.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We represent Cache as a vector of Xv, where Xv=1 if V is cached in RAM, else it is 0.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Straightforwardly, the work is rate times the corresponding sum cost summation of cost under cache vector 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388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Based on these, we introduce an optimization framework for the optimizer.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We want to max the cache gain which is def as the cost a cache scheme can save.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The ex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ttl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work WITHOUT cache minus the actual work WITH cache, the more it can save the better the cache scheme is.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Cache size constrains that we cannot cache more than RAM size RDDs.</a:t>
            </a:r>
          </a:p>
          <a:p>
            <a:pPr algn="just"/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Hwv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, NP hard.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1998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To solve this NP hard problem in a polynomial time, we dev an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apprx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solution.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F(x) is NP hard, but fortunately we found a sandwich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func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L(x) to form the upper and lower bounds of F(x).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According to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Pipage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rounding, we can conduct concave relaxation on L(x).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2446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Based on this concave relaxation, we can conclude that an appx algorithm should: 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Perf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Grea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Dient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over L, 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Maintain a fractional vector to cap prob of each RDD should be cache or not, collect info to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est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gradient L(y).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Finally we can find x* as the optimal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1619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First job G0 comes, after it is done, we have the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curr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job table.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We also put it into the hist table. We pick top cache size RDDs to be placed in RAM.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The we ran G1, and get G1’s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curr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job. Then we update it to the hist table with an aging rate to fade out old RDD’s score.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So on and so forth.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3651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First see a numerical analysis. Assume we have only 700 MB RAM. All RDDs are around 400~500 MB. AKA only one RDD can be placed in RAM.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We compare LRU and our adaptive. We can see that by picking up the most valuable and reusable RDD, we can achieve higher HR and less TTW,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0714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en-US" altLang="zh-CN" sz="2400" b="0" baseline="0" dirty="0">
                <a:latin typeface="Times New Roman" charset="0"/>
                <a:cs typeface="Times New Roman" charset="0"/>
              </a:rPr>
              <a:t>Next we conduct simulation experiments for  [click] 1000 jobs with [3click] different comp overlaps, with </a:t>
            </a:r>
            <a:r>
              <a:rPr lang="en-US" altLang="zh-CN" sz="2400" b="0" baseline="0" dirty="0" err="1">
                <a:latin typeface="Times New Roman" charset="0"/>
                <a:cs typeface="Times New Roman" charset="0"/>
              </a:rPr>
              <a:t>expntl</a:t>
            </a:r>
            <a:r>
              <a:rPr lang="en-US" altLang="zh-CN" sz="2400" b="0" baseline="0" dirty="0">
                <a:latin typeface="Times New Roman" charset="0"/>
                <a:cs typeface="Times New Roman" charset="0"/>
              </a:rPr>
              <a:t> arrival rate.</a:t>
            </a:r>
          </a:p>
          <a:p>
            <a:pPr marL="0" indent="0" algn="just">
              <a:buFont typeface="Arial" charset="0"/>
              <a:buNone/>
            </a:pPr>
            <a:r>
              <a:rPr lang="en-US" altLang="zh-CN" sz="2400" b="0" baseline="0" dirty="0">
                <a:latin typeface="Times New Roman" charset="0"/>
                <a:cs typeface="Times New Roman" charset="0"/>
              </a:rPr>
              <a:t>[click] Our results show that comp to LRU FIFO and LCS, we have xx.</a:t>
            </a:r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302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2000" b="0" dirty="0">
                <a:latin typeface="Times New Roman" charset="0"/>
                <a:cs typeface="Times New Roman" charset="0"/>
              </a:rPr>
              <a:t>Lastly, we conduct real imp on Spark.</a:t>
            </a:r>
          </a:p>
          <a:p>
            <a:pPr marL="0" indent="0">
              <a:buFontTx/>
              <a:buNone/>
            </a:pPr>
            <a:r>
              <a:rPr lang="en-US" sz="2000" b="0" dirty="0">
                <a:latin typeface="Times New Roman" charset="0"/>
                <a:cs typeface="Times New Roman" charset="0"/>
              </a:rPr>
              <a:t>We use </a:t>
            </a:r>
            <a:r>
              <a:rPr lang="en-US" sz="2000" b="0" dirty="0" err="1">
                <a:latin typeface="Times New Roman" charset="0"/>
                <a:cs typeface="Times New Roman" charset="0"/>
              </a:rPr>
              <a:t>Vmware</a:t>
            </a:r>
            <a:r>
              <a:rPr lang="en-US" sz="2000" b="0" dirty="0">
                <a:latin typeface="Times New Roman" charset="0"/>
                <a:cs typeface="Times New Roman" charset="0"/>
              </a:rPr>
              <a:t> workstation 12 to host Linux VMs running Spark and HDFS.</a:t>
            </a:r>
          </a:p>
          <a:p>
            <a:pPr marL="0" indent="0">
              <a:buFontTx/>
              <a:buNone/>
            </a:pPr>
            <a:r>
              <a:rPr lang="en-US" sz="2000" b="0" dirty="0">
                <a:latin typeface="Times New Roman" charset="0"/>
                <a:cs typeface="Times New Roman" charset="0"/>
              </a:rPr>
              <a:t>Each VM has 1GB DRAM and 50GB disk</a:t>
            </a:r>
          </a:p>
          <a:p>
            <a:pPr marL="0" indent="0">
              <a:buFontTx/>
              <a:buNone/>
            </a:pPr>
            <a:r>
              <a:rPr lang="en-US" sz="2000" b="0" dirty="0">
                <a:latin typeface="Times New Roman" charset="0"/>
                <a:cs typeface="Times New Roman" charset="0"/>
              </a:rPr>
              <a:t>This is </a:t>
            </a:r>
            <a:r>
              <a:rPr lang="en-US" sz="2000" b="0">
                <a:latin typeface="Times New Roman" charset="0"/>
                <a:cs typeface="Times New Roman" charset="0"/>
              </a:rPr>
              <a:t>the spec of our server</a:t>
            </a:r>
            <a:endParaRPr lang="en-US" sz="2000" b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1217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We include header files into each benchmark APP. 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We built an </a:t>
            </a:r>
            <a:r>
              <a:rPr lang="en-US" altLang="zh-CN" sz="2200" b="0" baseline="0" dirty="0" err="1">
                <a:latin typeface="Times New Roman" charset="0"/>
                <a:cs typeface="Times New Roman" charset="0"/>
              </a:rPr>
              <a:t>RDDCacheManager</a:t>
            </a:r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 to control cache in each node.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We control the storage mem.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70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1577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We use Ridge regression ben.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For example. We have a huge DB.</a:t>
            </a:r>
          </a:p>
          <a:p>
            <a:pPr algn="just"/>
            <a:r>
              <a:rPr lang="en-US" altLang="zh-CN" sz="2200" b="0" baseline="0" dirty="0">
                <a:latin typeface="Times New Roman" charset="0"/>
                <a:cs typeface="Times New Roman" charset="0"/>
              </a:rPr>
              <a:t>Randomly select a feature as target and multiple feature columns as source. Regress target from source.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465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367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7668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Font typeface="Arial" charset="0"/>
              <a:buNone/>
            </a:pP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3082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4120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5997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buFont typeface="Arial" charset="0"/>
              <a:buChar char="•"/>
            </a:pP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1407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buFont typeface="Arial" charset="0"/>
              <a:buChar char="•"/>
            </a:pP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4342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sz="2200" b="0" baseline="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1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91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First let’s take a look at SSD. Unlike HDD, SSD </a:t>
            </a:r>
            <a:r>
              <a:rPr lang="en-US" dirty="0"/>
              <a:t>has no moving part, which makes it ….</a:t>
            </a:r>
          </a:p>
          <a:p>
            <a:r>
              <a:rPr lang="en-US" dirty="0"/>
              <a:t>However, it also has some limits. The biggest one is e-b-r.</a:t>
            </a:r>
          </a:p>
          <a:p>
            <a:r>
              <a:rPr lang="en-US" dirty="0"/>
              <a:t>The min unit to r/w is 4k page. </a:t>
            </a:r>
            <a:r>
              <a:rPr lang="en-US" dirty="0" err="1"/>
              <a:t>Hwvr</a:t>
            </a:r>
            <a:r>
              <a:rPr lang="en-US" dirty="0"/>
              <a:t>, to rewrite a page, u need to erase the entire block of this page which usually has 128 pages.</a:t>
            </a:r>
          </a:p>
          <a:p>
            <a:r>
              <a:rPr lang="en-US" dirty="0"/>
              <a:t>There comes WAF. Intuitively, the more random rewrite you have, the bigger WAF is.</a:t>
            </a:r>
          </a:p>
          <a:p>
            <a:r>
              <a:rPr lang="en-US" dirty="0"/>
              <a:t>Besides, SSD has limited lifetime. Avg each cell cannot be programmed for more than 10k times.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8D6B5-5B1B-4856-87D5-617C36C24E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51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B837-9ADA-4C2E-8008-A9F39B3AFD9E}" type="datetime1">
              <a:rPr lang="en-US" smtClean="0"/>
              <a:t>7/31/2018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90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DB3AF-F312-4A51-8E5E-927961166057}" type="datetime1">
              <a:rPr lang="en-US" smtClean="0"/>
              <a:t>7/31/2018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01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805E1-D44F-4F37-BCDA-3DD51C523B4C}" type="datetime1">
              <a:rPr lang="en-US" smtClean="0"/>
              <a:t>7/31/2018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78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59B3-AA86-4D8C-9ADE-DCC80A2C8C48}" type="datetime1">
              <a:rPr lang="en-US" smtClean="0"/>
              <a:t>7/31/2018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33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FE59-EC75-4412-A216-34C5531CD6A6}" type="datetime1">
              <a:rPr lang="en-US" smtClean="0"/>
              <a:t>7/31/2018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28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C0C7D-CF14-4100-8A66-6BBBA5B10DA2}" type="datetime1">
              <a:rPr lang="en-US" smtClean="0"/>
              <a:t>7/31/2018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96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BBA0B-14A3-40A9-AF74-B34CB60ABC29}" type="datetime1">
              <a:rPr lang="en-US" smtClean="0"/>
              <a:t>7/31/2018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78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62D1-7539-4FD3-8634-2ECBC365F904}" type="datetime1">
              <a:rPr lang="en-US" smtClean="0"/>
              <a:t>7/31/2018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05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BBB3F-96FB-497D-B322-26E0E5D6E4A2}" type="datetime1">
              <a:rPr lang="en-US" smtClean="0"/>
              <a:t>7/31/2018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01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9B43-AC51-4176-83AD-842E98825CBB}" type="datetime1">
              <a:rPr lang="en-US" smtClean="0"/>
              <a:t>7/31/2018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35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BC5FA-8306-46C4-B994-8D5F976FDFB8}" type="datetime1">
              <a:rPr lang="en-US" smtClean="0"/>
              <a:t>7/31/2018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5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035F8-A423-4E02-96A1-F1ED796742EA}" type="datetime1">
              <a:rPr lang="en-US" smtClean="0"/>
              <a:t>7/31/2018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550C9-1111-4929-BA4E-43DE3D57F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95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3.png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13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39.tiff"/><Relationship Id="rId12" Type="http://schemas.openxmlformats.org/officeDocument/2006/relationships/image" Target="../media/image4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tiff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emf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(null)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tiff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5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48.tiff"/><Relationship Id="rId9" Type="http://schemas.openxmlformats.org/officeDocument/2006/relationships/image" Target="../media/image6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13" Type="http://schemas.openxmlformats.org/officeDocument/2006/relationships/image" Target="../media/image75.png"/><Relationship Id="rId3" Type="http://schemas.openxmlformats.org/officeDocument/2006/relationships/image" Target="../media/image3.png"/><Relationship Id="rId7" Type="http://schemas.openxmlformats.org/officeDocument/2006/relationships/image" Target="../media/image69.tiff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tiff"/><Relationship Id="rId11" Type="http://schemas.openxmlformats.org/officeDocument/2006/relationships/image" Target="../media/image73.emf"/><Relationship Id="rId5" Type="http://schemas.openxmlformats.org/officeDocument/2006/relationships/image" Target="../media/image67.tiff"/><Relationship Id="rId10" Type="http://schemas.openxmlformats.org/officeDocument/2006/relationships/image" Target="../media/image72.emf"/><Relationship Id="rId4" Type="http://schemas.openxmlformats.org/officeDocument/2006/relationships/image" Target="../media/image66.png"/><Relationship Id="rId9" Type="http://schemas.openxmlformats.org/officeDocument/2006/relationships/image" Target="../media/image71.emf"/><Relationship Id="rId1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3.png"/><Relationship Id="rId10" Type="http://schemas.openxmlformats.org/officeDocument/2006/relationships/image" Target="../media/image46.png"/><Relationship Id="rId4" Type="http://schemas.openxmlformats.org/officeDocument/2006/relationships/image" Target="../media/image78.emf"/><Relationship Id="rId9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Relationship Id="rId9" Type="http://schemas.openxmlformats.org/officeDocument/2006/relationships/image" Target="../media/image25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tiff"/><Relationship Id="rId5" Type="http://schemas.openxmlformats.org/officeDocument/2006/relationships/image" Target="../media/image23.tiff"/><Relationship Id="rId4" Type="http://schemas.openxmlformats.org/officeDocument/2006/relationships/image" Target="../media/image21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9.tiff"/><Relationship Id="rId3" Type="http://schemas.openxmlformats.org/officeDocument/2006/relationships/image" Target="../media/image3.png"/><Relationship Id="rId7" Type="http://schemas.openxmlformats.org/officeDocument/2006/relationships/image" Target="../media/image87.png"/><Relationship Id="rId12" Type="http://schemas.openxmlformats.org/officeDocument/2006/relationships/image" Target="../media/image13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11.tiff"/><Relationship Id="rId5" Type="http://schemas.openxmlformats.org/officeDocument/2006/relationships/image" Target="../media/image85.svg"/><Relationship Id="rId15" Type="http://schemas.openxmlformats.org/officeDocument/2006/relationships/image" Target="../media/image89.tiff"/><Relationship Id="rId10" Type="http://schemas.openxmlformats.org/officeDocument/2006/relationships/image" Target="../media/image88.jpeg"/><Relationship Id="rId4" Type="http://schemas.openxmlformats.org/officeDocument/2006/relationships/image" Target="../media/image84.png"/><Relationship Id="rId9" Type="http://schemas.openxmlformats.org/officeDocument/2006/relationships/image" Target="../media/image32.tiff"/><Relationship Id="rId14" Type="http://schemas.openxmlformats.org/officeDocument/2006/relationships/image" Target="../media/image23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.pn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tiff"/><Relationship Id="rId3" Type="http://schemas.openxmlformats.org/officeDocument/2006/relationships/image" Target="../media/image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Relationship Id="rId9" Type="http://schemas.openxmlformats.org/officeDocument/2006/relationships/image" Target="../media/image91.tif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tiff"/><Relationship Id="rId3" Type="http://schemas.openxmlformats.org/officeDocument/2006/relationships/image" Target="../media/image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Relationship Id="rId9" Type="http://schemas.openxmlformats.org/officeDocument/2006/relationships/image" Target="../media/image91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tiff"/><Relationship Id="rId3" Type="http://schemas.openxmlformats.org/officeDocument/2006/relationships/image" Target="../media/image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Relationship Id="rId9" Type="http://schemas.openxmlformats.org/officeDocument/2006/relationships/image" Target="../media/image91.tif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tiff"/><Relationship Id="rId3" Type="http://schemas.openxmlformats.org/officeDocument/2006/relationships/image" Target="../media/image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tiff"/><Relationship Id="rId3" Type="http://schemas.openxmlformats.org/officeDocument/2006/relationships/image" Target="../media/image3.png"/><Relationship Id="rId7" Type="http://schemas.openxmlformats.org/officeDocument/2006/relationships/image" Target="../media/image94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tiff"/><Relationship Id="rId5" Type="http://schemas.openxmlformats.org/officeDocument/2006/relationships/image" Target="../media/image91.tiff"/><Relationship Id="rId10" Type="http://schemas.openxmlformats.org/officeDocument/2006/relationships/image" Target="../media/image97.tiff"/><Relationship Id="rId4" Type="http://schemas.openxmlformats.org/officeDocument/2006/relationships/image" Target="../media/image90.tiff"/><Relationship Id="rId9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.png"/><Relationship Id="rId3" Type="http://schemas.openxmlformats.org/officeDocument/2006/relationships/image" Target="../media/image10.tiff"/><Relationship Id="rId7" Type="http://schemas.openxmlformats.org/officeDocument/2006/relationships/image" Target="../media/image14.jpeg"/><Relationship Id="rId12" Type="http://schemas.openxmlformats.org/officeDocument/2006/relationships/image" Target="../media/image1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11" Type="http://schemas.openxmlformats.org/officeDocument/2006/relationships/image" Target="../media/image18.tiff"/><Relationship Id="rId5" Type="http://schemas.openxmlformats.org/officeDocument/2006/relationships/image" Target="../media/image12.tiff"/><Relationship Id="rId10" Type="http://schemas.openxmlformats.org/officeDocument/2006/relationships/image" Target="../media/image17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tiff"/><Relationship Id="rId3" Type="http://schemas.openxmlformats.org/officeDocument/2006/relationships/image" Target="../media/image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4.png"/><Relationship Id="rId7" Type="http://schemas.openxmlformats.org/officeDocument/2006/relationships/image" Target="../media/image92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4.png"/><Relationship Id="rId7" Type="http://schemas.openxmlformats.org/officeDocument/2006/relationships/image" Target="../media/image92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4.png"/><Relationship Id="rId7" Type="http://schemas.openxmlformats.org/officeDocument/2006/relationships/image" Target="../media/image92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4.png"/><Relationship Id="rId7" Type="http://schemas.openxmlformats.org/officeDocument/2006/relationships/image" Target="../media/image92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4.png"/><Relationship Id="rId7" Type="http://schemas.openxmlformats.org/officeDocument/2006/relationships/image" Target="../media/image92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Relationship Id="rId9" Type="http://schemas.openxmlformats.org/officeDocument/2006/relationships/image" Target="../media/image25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3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tiff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tif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3.png"/><Relationship Id="rId7" Type="http://schemas.openxmlformats.org/officeDocument/2006/relationships/image" Target="../media/image110.pn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tiff"/><Relationship Id="rId11" Type="http://schemas.openxmlformats.org/officeDocument/2006/relationships/image" Target="../media/image113.tiff"/><Relationship Id="rId5" Type="http://schemas.openxmlformats.org/officeDocument/2006/relationships/image" Target="../media/image104.tiff"/><Relationship Id="rId10" Type="http://schemas.openxmlformats.org/officeDocument/2006/relationships/image" Target="../media/image11.tiff"/><Relationship Id="rId4" Type="http://schemas.openxmlformats.org/officeDocument/2006/relationships/image" Target="../media/image108.emf"/><Relationship Id="rId9" Type="http://schemas.openxmlformats.org/officeDocument/2006/relationships/image" Target="../media/image1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emf"/><Relationship Id="rId3" Type="http://schemas.openxmlformats.org/officeDocument/2006/relationships/image" Target="../media/image3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10" Type="http://schemas.openxmlformats.org/officeDocument/2006/relationships/image" Target="../media/image125.tiff"/><Relationship Id="rId4" Type="http://schemas.openxmlformats.org/officeDocument/2006/relationships/image" Target="../media/image120.jpeg"/><Relationship Id="rId9" Type="http://schemas.openxmlformats.org/officeDocument/2006/relationships/image" Target="../media/image32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3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6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32.tiff"/><Relationship Id="rId3" Type="http://schemas.openxmlformats.org/officeDocument/2006/relationships/image" Target="../media/image3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6.emf"/><Relationship Id="rId9" Type="http://schemas.openxmlformats.org/officeDocument/2006/relationships/image" Target="../media/image13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7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tiff"/><Relationship Id="rId5" Type="http://schemas.openxmlformats.org/officeDocument/2006/relationships/image" Target="../media/image132.png"/><Relationship Id="rId4" Type="http://schemas.openxmlformats.org/officeDocument/2006/relationships/image" Target="../media/image3.png"/><Relationship Id="rId9" Type="http://schemas.openxmlformats.org/officeDocument/2006/relationships/image" Target="../media/image32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4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142.png"/><Relationship Id="rId4" Type="http://schemas.openxmlformats.org/officeDocument/2006/relationships/image" Target="../media/image126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14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8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3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tiff"/><Relationship Id="rId11" Type="http://schemas.openxmlformats.org/officeDocument/2006/relationships/image" Target="../media/image151.jpeg"/><Relationship Id="rId5" Type="http://schemas.openxmlformats.org/officeDocument/2006/relationships/image" Target="../media/image11.tiff"/><Relationship Id="rId10" Type="http://schemas.openxmlformats.org/officeDocument/2006/relationships/image" Target="../media/image25.tiff"/><Relationship Id="rId4" Type="http://schemas.openxmlformats.org/officeDocument/2006/relationships/image" Target="../media/image104.tiff"/><Relationship Id="rId9" Type="http://schemas.openxmlformats.org/officeDocument/2006/relationships/image" Target="../media/image20.tif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emf"/><Relationship Id="rId4" Type="http://schemas.openxmlformats.org/officeDocument/2006/relationships/image" Target="../media/image15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emf"/><Relationship Id="rId4" Type="http://schemas.openxmlformats.org/officeDocument/2006/relationships/image" Target="../media/image15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5" Type="http://schemas.openxmlformats.org/officeDocument/2006/relationships/image" Target="../media/image157.png"/><Relationship Id="rId4" Type="http://schemas.openxmlformats.org/officeDocument/2006/relationships/image" Target="../media/image15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13" Type="http://schemas.openxmlformats.org/officeDocument/2006/relationships/image" Target="../media/image168.jpeg"/><Relationship Id="rId18" Type="http://schemas.openxmlformats.org/officeDocument/2006/relationships/image" Target="../media/image173.jpg"/><Relationship Id="rId3" Type="http://schemas.openxmlformats.org/officeDocument/2006/relationships/image" Target="../media/image3.png"/><Relationship Id="rId21" Type="http://schemas.openxmlformats.org/officeDocument/2006/relationships/image" Target="../media/image176.jpeg"/><Relationship Id="rId7" Type="http://schemas.openxmlformats.org/officeDocument/2006/relationships/image" Target="../media/image162.jpg"/><Relationship Id="rId12" Type="http://schemas.openxmlformats.org/officeDocument/2006/relationships/image" Target="../media/image167.jpg"/><Relationship Id="rId17" Type="http://schemas.openxmlformats.org/officeDocument/2006/relationships/image" Target="../media/image172.jpg"/><Relationship Id="rId2" Type="http://schemas.openxmlformats.org/officeDocument/2006/relationships/notesSlide" Target="../notesSlides/notesSlide77.xml"/><Relationship Id="rId16" Type="http://schemas.openxmlformats.org/officeDocument/2006/relationships/image" Target="../media/image171.jpg"/><Relationship Id="rId20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g"/><Relationship Id="rId11" Type="http://schemas.openxmlformats.org/officeDocument/2006/relationships/image" Target="../media/image166.jpg"/><Relationship Id="rId5" Type="http://schemas.openxmlformats.org/officeDocument/2006/relationships/image" Target="../media/image160.jpg"/><Relationship Id="rId15" Type="http://schemas.openxmlformats.org/officeDocument/2006/relationships/image" Target="../media/image170.jpg"/><Relationship Id="rId10" Type="http://schemas.openxmlformats.org/officeDocument/2006/relationships/image" Target="../media/image165.jpeg"/><Relationship Id="rId19" Type="http://schemas.openxmlformats.org/officeDocument/2006/relationships/image" Target="../media/image174.jpeg"/><Relationship Id="rId4" Type="http://schemas.openxmlformats.org/officeDocument/2006/relationships/image" Target="../media/image159.jpeg"/><Relationship Id="rId9" Type="http://schemas.openxmlformats.org/officeDocument/2006/relationships/image" Target="../media/image164.jpg"/><Relationship Id="rId14" Type="http://schemas.openxmlformats.org/officeDocument/2006/relationships/image" Target="../media/image169.jpg"/><Relationship Id="rId22" Type="http://schemas.openxmlformats.org/officeDocument/2006/relationships/image" Target="../media/image17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047752" y="3429000"/>
            <a:ext cx="11239500" cy="3752955"/>
          </a:xfrm>
        </p:spPr>
        <p:txBody>
          <a:bodyPr>
            <a:noAutofit/>
          </a:bodyPr>
          <a:lstStyle/>
          <a:p>
            <a:r>
              <a:rPr lang="en-US" sz="1700" b="1" i="1" dirty="0" err="1">
                <a:solidFill>
                  <a:schemeClr val="tx1"/>
                </a:solidFill>
                <a:latin typeface="Cambria" panose="02040503050406030204" pitchFamily="18" charset="0"/>
              </a:rPr>
              <a:t>Zhengyu</a:t>
            </a:r>
            <a:r>
              <a:rPr lang="en-US" sz="1700" b="1" i="1" dirty="0">
                <a:solidFill>
                  <a:schemeClr val="tx1"/>
                </a:solidFill>
                <a:latin typeface="Cambria" panose="02040503050406030204" pitchFamily="18" charset="0"/>
              </a:rPr>
              <a:t> Yang</a:t>
            </a:r>
          </a:p>
          <a:p>
            <a:endParaRPr lang="en-US" sz="1600" b="1" i="1" baseline="30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en-US" sz="1700" dirty="0">
                <a:solidFill>
                  <a:schemeClr val="tx1"/>
                </a:solidFill>
                <a:latin typeface="Cambria" panose="02040503050406030204" pitchFamily="18" charset="0"/>
              </a:rPr>
              <a:t>Ph.D. Defense Presentation </a:t>
            </a:r>
          </a:p>
          <a:p>
            <a:r>
              <a:rPr lang="en-US" sz="1700" dirty="0">
                <a:solidFill>
                  <a:schemeClr val="tx1"/>
                </a:solidFill>
                <a:latin typeface="Cambria" panose="02040503050406030204" pitchFamily="18" charset="0"/>
              </a:rPr>
              <a:t>Ph.D. Program Committee Members:</a:t>
            </a:r>
          </a:p>
          <a:p>
            <a:r>
              <a:rPr lang="en-US" sz="1700" dirty="0">
                <a:solidFill>
                  <a:schemeClr val="tx1"/>
                </a:solidFill>
                <a:latin typeface="Cambria" panose="02040503050406030204" pitchFamily="18" charset="0"/>
              </a:rPr>
              <a:t>Dr. Ningfang Mi (Advisor), Dr. </a:t>
            </a:r>
            <a:r>
              <a:rPr lang="en-US" sz="1700" dirty="0" err="1">
                <a:solidFill>
                  <a:schemeClr val="tx1"/>
                </a:solidFill>
                <a:latin typeface="Cambria" panose="02040503050406030204" pitchFamily="18" charset="0"/>
              </a:rPr>
              <a:t>Yunsi</a:t>
            </a:r>
            <a:r>
              <a:rPr lang="en-US" sz="1700" dirty="0">
                <a:solidFill>
                  <a:schemeClr val="tx1"/>
                </a:solidFill>
                <a:latin typeface="Cambria" panose="02040503050406030204" pitchFamily="18" charset="0"/>
              </a:rPr>
              <a:t> Fei, Dr. </a:t>
            </a:r>
            <a:r>
              <a:rPr lang="el-GR" sz="1700" dirty="0" err="1">
                <a:solidFill>
                  <a:schemeClr val="tx1"/>
                </a:solidFill>
                <a:latin typeface="Cambria" panose="02040503050406030204" pitchFamily="18" charset="0"/>
              </a:rPr>
              <a:t>Stratis</a:t>
            </a:r>
            <a:r>
              <a:rPr lang="el-GR" sz="17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l-GR" sz="1700" dirty="0" err="1">
                <a:solidFill>
                  <a:schemeClr val="tx1"/>
                </a:solidFill>
                <a:latin typeface="Cambria" panose="02040503050406030204" pitchFamily="18" charset="0"/>
              </a:rPr>
              <a:t>Ioannidis</a:t>
            </a:r>
            <a:endParaRPr lang="en-US" sz="17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en-US" sz="1700" dirty="0">
                <a:solidFill>
                  <a:schemeClr val="tx1"/>
                </a:solidFill>
                <a:latin typeface="Cambria" panose="02040503050406030204" pitchFamily="18" charset="0"/>
              </a:rPr>
              <a:t>Dept. of Electrical &amp; Computer Engineering, </a:t>
            </a:r>
          </a:p>
          <a:p>
            <a:r>
              <a:rPr lang="en-US" sz="1700" dirty="0">
                <a:solidFill>
                  <a:schemeClr val="tx1"/>
                </a:solidFill>
                <a:latin typeface="Cambria" panose="02040503050406030204" pitchFamily="18" charset="0"/>
              </a:rPr>
              <a:t>Northeastern University, Boston, USA</a:t>
            </a:r>
          </a:p>
          <a:p>
            <a:r>
              <a:rPr lang="en-US" sz="1700" dirty="0">
                <a:solidFill>
                  <a:schemeClr val="tx1"/>
                </a:solidFill>
                <a:latin typeface="Cambria" panose="02040503050406030204" pitchFamily="18" charset="0"/>
              </a:rPr>
              <a:t>July 31, 2018</a:t>
            </a:r>
          </a:p>
          <a:p>
            <a:endParaRPr lang="en-US" sz="1700" b="1" baseline="30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sz="1700" b="1" baseline="30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5" b="11761"/>
          <a:stretch/>
        </p:blipFill>
        <p:spPr>
          <a:xfrm>
            <a:off x="-2" y="-914400"/>
            <a:ext cx="9144001" cy="30990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4802" y="2087441"/>
            <a:ext cx="9753600" cy="1493959"/>
          </a:xfrm>
        </p:spPr>
        <p:txBody>
          <a:bodyPr>
            <a:normAutofit/>
          </a:bodyPr>
          <a:lstStyle/>
          <a:p>
            <a:r>
              <a:rPr lang="en-US" sz="2500" b="1" dirty="0">
                <a:latin typeface="Cambria" panose="02040503050406030204" pitchFamily="18" charset="0"/>
              </a:rPr>
              <a:t>Flash-based Storage Management in </a:t>
            </a:r>
            <a:br>
              <a:rPr lang="en-US" sz="2500" b="1" dirty="0">
                <a:latin typeface="Cambria" panose="02040503050406030204" pitchFamily="18" charset="0"/>
              </a:rPr>
            </a:br>
            <a:r>
              <a:rPr lang="en-US" sz="2500" b="1" dirty="0">
                <a:latin typeface="Cambria" panose="02040503050406030204" pitchFamily="18" charset="0"/>
              </a:rPr>
              <a:t>Cloud Computing Datacenter Infrastructures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58674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51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158496" y="6019800"/>
            <a:ext cx="3124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79" name="Picture 17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79352"/>
            <a:ext cx="5123126" cy="4827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1"/>
              <p:cNvSpPr txBox="1">
                <a:spLocks/>
              </p:cNvSpPr>
              <p:nvPr/>
            </p:nvSpPr>
            <p:spPr>
              <a:xfrm>
                <a:off x="282574" y="5913987"/>
                <a:ext cx="8578851" cy="8382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solidFill>
                            <a:srgbClr val="0070C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𝑾𝑨𝑭</m:t>
                      </m:r>
                      <m:r>
                        <a:rPr lang="en-US" sz="2400" i="1" dirty="0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 = </m:t>
                      </m:r>
                      <m:f>
                        <m:f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a:rPr lang="en-US" sz="2400" b="1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𝑷𝒉𝒚𝒔𝒊𝒄𝒂𝒍</m:t>
                          </m:r>
                          <m:r>
                            <a:rPr lang="en-US" sz="2400" b="1" i="1" dirty="0">
                              <a:solidFill>
                                <a:srgbClr val="C0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𝑾𝒓𝒊𝒕𝒆𝑰𝑶𝑨𝒎𝒐𝒖𝒏𝒕</m:t>
                          </m:r>
                          <m:r>
                            <a:rPr lang="en-US" sz="2400" b="1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(</m:t>
                          </m:r>
                          <m:r>
                            <a:rPr lang="en-US" sz="2400" b="1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𝑩𝒚𝒕𝒆𝒔</m:t>
                          </m:r>
                          <m:r>
                            <a:rPr lang="en-US" sz="2400" b="1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1" i="1" dirty="0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𝑳𝒐𝒈𝒊𝒄𝒂𝒍𝑾𝒓𝒊𝒕𝒆𝑰𝑶𝑨𝒎𝒐𝒖𝒏𝒕</m:t>
                          </m:r>
                          <m:r>
                            <a:rPr lang="en-US" sz="2400" b="1" i="1" dirty="0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(</m:t>
                          </m:r>
                          <m:r>
                            <a:rPr lang="en-US" sz="2400" b="1" i="1" dirty="0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𝑩𝒚𝒕𝒆𝒔</m:t>
                          </m:r>
                          <m:r>
                            <m:rPr>
                              <m:nor/>
                            </m:rPr>
                            <a:rPr lang="en-US" sz="2400" b="1" i="0" dirty="0" smtClean="0">
                              <a:solidFill>
                                <a:srgbClr val="00B05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b="1" dirty="0">
                              <a:solidFill>
                                <a:srgbClr val="00B05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8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574" y="5913987"/>
                <a:ext cx="8578851" cy="83820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I/O Path and Write Amplification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587929" y="993075"/>
            <a:ext cx="5965271" cy="1763848"/>
            <a:chOff x="587929" y="993075"/>
            <a:chExt cx="5965271" cy="1763848"/>
          </a:xfrm>
        </p:grpSpPr>
        <p:sp>
          <p:nvSpPr>
            <p:cNvPr id="2" name="Rectangle 1"/>
            <p:cNvSpPr/>
            <p:nvPr/>
          </p:nvSpPr>
          <p:spPr>
            <a:xfrm>
              <a:off x="587929" y="1703998"/>
              <a:ext cx="12811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Logical I/O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895600" y="993075"/>
              <a:ext cx="3657600" cy="1763848"/>
            </a:xfrm>
            <a:prstGeom prst="rect">
              <a:avLst/>
            </a:prstGeom>
            <a:solidFill>
              <a:srgbClr val="00B050">
                <a:alpha val="4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3045" y="2995298"/>
            <a:ext cx="6010155" cy="2766289"/>
            <a:chOff x="543045" y="2995298"/>
            <a:chExt cx="6010155" cy="2766289"/>
          </a:xfrm>
        </p:grpSpPr>
        <p:sp>
          <p:nvSpPr>
            <p:cNvPr id="4" name="Rectangle 3"/>
            <p:cNvSpPr/>
            <p:nvPr/>
          </p:nvSpPr>
          <p:spPr>
            <a:xfrm>
              <a:off x="543045" y="4055276"/>
              <a:ext cx="13708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Physical I/O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928311" y="2995298"/>
              <a:ext cx="3624889" cy="2766289"/>
            </a:xfrm>
            <a:prstGeom prst="rect">
              <a:avLst/>
            </a:prstGeom>
            <a:solidFill>
              <a:srgbClr val="FF0000">
                <a:alpha val="4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114F08-7B82-4029-95F2-5200214BCC1A}"/>
              </a:ext>
            </a:extLst>
          </p:cNvPr>
          <p:cNvGrpSpPr/>
          <p:nvPr/>
        </p:nvGrpSpPr>
        <p:grpSpPr>
          <a:xfrm>
            <a:off x="5444276" y="2016302"/>
            <a:ext cx="3511595" cy="3675968"/>
            <a:chOff x="5444276" y="2016302"/>
            <a:chExt cx="3511595" cy="3675968"/>
          </a:xfrm>
        </p:grpSpPr>
        <p:sp>
          <p:nvSpPr>
            <p:cNvPr id="18" name="Rounded Rectangle 17"/>
            <p:cNvSpPr/>
            <p:nvPr/>
          </p:nvSpPr>
          <p:spPr>
            <a:xfrm>
              <a:off x="5444276" y="3649734"/>
              <a:ext cx="3428019" cy="204253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indent="-457200">
                <a:lnSpc>
                  <a:spcPct val="130000"/>
                </a:lnSpc>
                <a:defRPr/>
              </a:pPr>
              <a:endParaRPr lang="en-US" altLang="zh-CN" b="1" dirty="0">
                <a:latin typeface="Times"/>
                <a:cs typeface="Times"/>
              </a:endParaRPr>
            </a:p>
            <a:p>
              <a:pPr marL="0" lvl="1" indent="-457200">
                <a:lnSpc>
                  <a:spcPct val="130000"/>
                </a:lnSpc>
                <a:defRPr/>
              </a:pPr>
              <a:r>
                <a:rPr lang="en-US" altLang="zh-CN" b="1" dirty="0">
                  <a:latin typeface="Times"/>
                  <a:cs typeface="Times"/>
                </a:rPr>
                <a:t>Hardware-related factors:</a:t>
              </a:r>
            </a:p>
            <a:p>
              <a:pPr marL="0" lvl="1" indent="-457200">
                <a:lnSpc>
                  <a:spcPct val="130000"/>
                </a:lnSpc>
                <a:buAutoNum type="arabicPeriod"/>
                <a:defRPr/>
              </a:pPr>
              <a:r>
                <a:rPr lang="en-US" altLang="zh-CN" dirty="0">
                  <a:latin typeface="Times"/>
                  <a:cs typeface="Times"/>
                </a:rPr>
                <a:t>Log-structured FTL designs</a:t>
              </a:r>
            </a:p>
            <a:p>
              <a:pPr marL="0" lvl="1" indent="-457200">
                <a:lnSpc>
                  <a:spcPct val="130000"/>
                </a:lnSpc>
                <a:buAutoNum type="arabicPeriod"/>
                <a:defRPr/>
              </a:pPr>
              <a:r>
                <a:rPr lang="en-US" altLang="zh-CN" dirty="0">
                  <a:latin typeface="Times"/>
                  <a:cs typeface="Times"/>
                </a:rPr>
                <a:t>Garbage collection</a:t>
              </a:r>
            </a:p>
            <a:p>
              <a:pPr marL="0" lvl="1" indent="-457200">
                <a:lnSpc>
                  <a:spcPct val="130000"/>
                </a:lnSpc>
                <a:buAutoNum type="arabicPeriod"/>
                <a:defRPr/>
              </a:pPr>
              <a:r>
                <a:rPr lang="en-US" altLang="zh-CN" dirty="0">
                  <a:latin typeface="Times"/>
                  <a:cs typeface="Times"/>
                </a:rPr>
                <a:t>Overprovisioning</a:t>
              </a:r>
            </a:p>
            <a:p>
              <a:pPr marL="0" lvl="1" indent="-457200">
                <a:lnSpc>
                  <a:spcPct val="130000"/>
                </a:lnSpc>
                <a:buAutoNum type="arabicPeriod"/>
                <a:defRPr/>
              </a:pPr>
              <a:r>
                <a:rPr lang="en-US" altLang="zh-CN" dirty="0">
                  <a:latin typeface="Times"/>
                  <a:cs typeface="Times"/>
                </a:rPr>
                <a:t>Wear leveling</a:t>
              </a:r>
            </a:p>
            <a:p>
              <a:pPr marL="0" lvl="1" indent="-457200">
                <a:lnSpc>
                  <a:spcPct val="130000"/>
                </a:lnSpc>
                <a:buAutoNum type="arabicPeriod"/>
                <a:defRPr/>
              </a:pPr>
              <a:endParaRPr lang="en-US" altLang="zh-CN" dirty="0">
                <a:latin typeface="Times"/>
                <a:cs typeface="Times"/>
              </a:endParaRPr>
            </a:p>
          </p:txBody>
        </p:sp>
        <p:pic>
          <p:nvPicPr>
            <p:cNvPr id="20" name="Picture 19" descr="image.jpeg">
              <a:extLst>
                <a:ext uri="{FF2B5EF4-FFF2-40B4-BE49-F238E27FC236}">
                  <a16:creationId xmlns:a16="http://schemas.microsoft.com/office/drawing/2014/main" id="{CDB9257D-71FC-4948-85F8-0E0364751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13674" r="10211" b="13866"/>
            <a:stretch/>
          </p:blipFill>
          <p:spPr>
            <a:xfrm>
              <a:off x="6658150" y="2016302"/>
              <a:ext cx="2297721" cy="1458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241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1317977" y="5633274"/>
            <a:ext cx="7064023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Deployment of SSDs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609600" y="685800"/>
            <a:ext cx="2232776" cy="4880932"/>
            <a:chOff x="4184793" y="919926"/>
            <a:chExt cx="2232776" cy="4880932"/>
          </a:xfrm>
        </p:grpSpPr>
        <p:sp>
          <p:nvSpPr>
            <p:cNvPr id="31" name="Rectangle 30"/>
            <p:cNvSpPr/>
            <p:nvPr/>
          </p:nvSpPr>
          <p:spPr bwMode="auto">
            <a:xfrm>
              <a:off x="4235106" y="4480015"/>
              <a:ext cx="2182463" cy="1006385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235106" y="1746604"/>
              <a:ext cx="2182463" cy="261249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18" name="Picture 8" descr="ICON_Server_flat_Q408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75075" y="2360475"/>
              <a:ext cx="2088933" cy="223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382" descr="ICON_DiscDrive_Q30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02919" y="4888054"/>
              <a:ext cx="749873" cy="490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ounded Rectangle 23"/>
            <p:cNvSpPr/>
            <p:nvPr/>
          </p:nvSpPr>
          <p:spPr bwMode="auto">
            <a:xfrm>
              <a:off x="4502919" y="1823750"/>
              <a:ext cx="1685079" cy="43263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Hypervisor</a:t>
              </a:r>
            </a:p>
          </p:txBody>
        </p:sp>
        <p:pic>
          <p:nvPicPr>
            <p:cNvPr id="27" name="Picture 382" descr="ICON_DiscDrive_Q30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931418" y="4888054"/>
              <a:ext cx="749873" cy="490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382" descr="ICON_DiscDrive_Q30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59917" y="4879550"/>
              <a:ext cx="749873" cy="490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19600" y="2765953"/>
              <a:ext cx="577898" cy="577898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4184793" y="919926"/>
              <a:ext cx="442554" cy="35288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VM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406070" y="1272808"/>
              <a:ext cx="442554" cy="35288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VM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933730" y="919926"/>
              <a:ext cx="442554" cy="35288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VM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155007" y="1272808"/>
              <a:ext cx="442554" cy="35288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VM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708200" y="919926"/>
              <a:ext cx="442554" cy="35288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VM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929476" y="1272808"/>
              <a:ext cx="442554" cy="35288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VM</a:t>
              </a: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24660" y="2774902"/>
              <a:ext cx="577898" cy="57789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2308" y="2774902"/>
              <a:ext cx="577898" cy="57789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198" y="3717216"/>
              <a:ext cx="524300" cy="496011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2680" y="3721883"/>
              <a:ext cx="524300" cy="496011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2464" y="3721883"/>
              <a:ext cx="524300" cy="49601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216774" y="2545514"/>
              <a:ext cx="7360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RAM</a:t>
              </a:r>
              <a:endParaRPr lang="en-US" b="1" dirty="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275075" y="3340799"/>
              <a:ext cx="6078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SSD</a:t>
              </a:r>
              <a:endParaRPr lang="en-US" b="1" dirty="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579004" y="5431526"/>
              <a:ext cx="1435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Storage Pool</a:t>
              </a:r>
              <a:endParaRPr lang="en-US" b="1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216774" y="4507468"/>
              <a:ext cx="6976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HDD</a:t>
              </a:r>
              <a:endParaRPr lang="en-US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428601" y="687613"/>
            <a:ext cx="2232776" cy="4880932"/>
            <a:chOff x="6477000" y="921739"/>
            <a:chExt cx="2232776" cy="4880932"/>
          </a:xfrm>
        </p:grpSpPr>
        <p:sp>
          <p:nvSpPr>
            <p:cNvPr id="79" name="Rectangle 78"/>
            <p:cNvSpPr/>
            <p:nvPr/>
          </p:nvSpPr>
          <p:spPr bwMode="auto">
            <a:xfrm>
              <a:off x="6527313" y="3586708"/>
              <a:ext cx="2182463" cy="1901506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6527313" y="1748418"/>
              <a:ext cx="2182463" cy="165615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82" name="Picture 8" descr="ICON_Server_flat_Q408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01407" y="2362288"/>
              <a:ext cx="2088933" cy="223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Picture 382" descr="ICON_DiscDrive_Q30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29251" y="4889867"/>
              <a:ext cx="749873" cy="490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" name="Rounded Rectangle 23"/>
            <p:cNvSpPr/>
            <p:nvPr/>
          </p:nvSpPr>
          <p:spPr bwMode="auto">
            <a:xfrm>
              <a:off x="6829251" y="1825563"/>
              <a:ext cx="1685079" cy="43263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Hypervisor</a:t>
              </a:r>
            </a:p>
          </p:txBody>
        </p:sp>
        <p:pic>
          <p:nvPicPr>
            <p:cNvPr id="85" name="Picture 382" descr="ICON_DiscDrive_Q30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257750" y="4889867"/>
              <a:ext cx="749873" cy="490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" name="Picture 382" descr="ICON_DiscDrive_Q30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86249" y="4881363"/>
              <a:ext cx="749873" cy="490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5932" y="2767766"/>
              <a:ext cx="577898" cy="577898"/>
            </a:xfrm>
            <a:prstGeom prst="rect">
              <a:avLst/>
            </a:prstGeom>
          </p:spPr>
        </p:pic>
        <p:sp>
          <p:nvSpPr>
            <p:cNvPr id="88" name="Rectangle 87"/>
            <p:cNvSpPr/>
            <p:nvPr/>
          </p:nvSpPr>
          <p:spPr>
            <a:xfrm>
              <a:off x="6477000" y="921739"/>
              <a:ext cx="442554" cy="35288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VM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6732402" y="1274621"/>
              <a:ext cx="442554" cy="35288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VM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260062" y="921739"/>
              <a:ext cx="442554" cy="35288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VM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7481339" y="1274621"/>
              <a:ext cx="442554" cy="35288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VM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8034532" y="921739"/>
              <a:ext cx="442554" cy="35288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VM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8255808" y="1274621"/>
              <a:ext cx="442554" cy="35288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VM</a:t>
              </a:r>
            </a:p>
          </p:txBody>
        </p:sp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50992" y="2776715"/>
              <a:ext cx="577898" cy="577898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78640" y="2776715"/>
              <a:ext cx="577898" cy="577898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9530" y="3995122"/>
              <a:ext cx="524300" cy="496011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012" y="3999789"/>
              <a:ext cx="524300" cy="496011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8796" y="3999789"/>
              <a:ext cx="524300" cy="496011"/>
            </a:xfrm>
            <a:prstGeom prst="rect">
              <a:avLst/>
            </a:prstGeom>
          </p:spPr>
        </p:pic>
        <p:sp>
          <p:nvSpPr>
            <p:cNvPr id="99" name="Rectangle 98"/>
            <p:cNvSpPr/>
            <p:nvPr/>
          </p:nvSpPr>
          <p:spPr>
            <a:xfrm>
              <a:off x="6508981" y="2547327"/>
              <a:ext cx="7360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RAM</a:t>
              </a:r>
              <a:endParaRPr lang="en-US" b="1" dirty="0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6601407" y="3618705"/>
              <a:ext cx="6078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SSD</a:t>
              </a:r>
              <a:endParaRPr lang="en-US" b="1" dirty="0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899204" y="5433339"/>
              <a:ext cx="1435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Storage Pool</a:t>
              </a:r>
              <a:endParaRPr lang="en-US" b="1" dirty="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508981" y="4509281"/>
              <a:ext cx="6976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HDD</a:t>
              </a:r>
              <a:endParaRPr lang="en-US" b="1" dirty="0"/>
            </a:p>
          </p:txBody>
        </p:sp>
      </p:grpSp>
      <p:sp>
        <p:nvSpPr>
          <p:cNvPr id="104" name="Rectangle 103"/>
          <p:cNvSpPr/>
          <p:nvPr/>
        </p:nvSpPr>
        <p:spPr>
          <a:xfrm>
            <a:off x="637766" y="3200401"/>
            <a:ext cx="2203634" cy="924574"/>
          </a:xfrm>
          <a:prstGeom prst="rect">
            <a:avLst/>
          </a:prstGeom>
          <a:solidFill>
            <a:srgbClr val="FF0000">
              <a:alpha val="1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3466511" y="3352583"/>
            <a:ext cx="2203634" cy="980198"/>
          </a:xfrm>
          <a:prstGeom prst="rect">
            <a:avLst/>
          </a:prstGeom>
          <a:solidFill>
            <a:srgbClr val="00B050">
              <a:alpha val="1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3A6E2EF-B68A-4984-9A0B-8A535101FFDA}"/>
              </a:ext>
            </a:extLst>
          </p:cNvPr>
          <p:cNvGrpSpPr/>
          <p:nvPr/>
        </p:nvGrpSpPr>
        <p:grpSpPr>
          <a:xfrm>
            <a:off x="6292435" y="703245"/>
            <a:ext cx="2232776" cy="4880932"/>
            <a:chOff x="4184793" y="919926"/>
            <a:chExt cx="2232776" cy="488093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A1BA9DD-CCA7-4C82-ADAA-8538F145E2C4}"/>
                </a:ext>
              </a:extLst>
            </p:cNvPr>
            <p:cNvSpPr/>
            <p:nvPr/>
          </p:nvSpPr>
          <p:spPr bwMode="auto">
            <a:xfrm>
              <a:off x="4235106" y="3431283"/>
              <a:ext cx="2182463" cy="205511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BDD5F3C-72CB-4936-BD64-9BC5BE41251F}"/>
                </a:ext>
              </a:extLst>
            </p:cNvPr>
            <p:cNvSpPr/>
            <p:nvPr/>
          </p:nvSpPr>
          <p:spPr bwMode="auto">
            <a:xfrm>
              <a:off x="4235106" y="1746604"/>
              <a:ext cx="2182463" cy="1594195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66" name="Picture 8" descr="ICON_Server_flat_Q408.png">
              <a:extLst>
                <a:ext uri="{FF2B5EF4-FFF2-40B4-BE49-F238E27FC236}">
                  <a16:creationId xmlns:a16="http://schemas.microsoft.com/office/drawing/2014/main" id="{074C463C-E39B-4C09-9310-1562053A4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75075" y="2360475"/>
              <a:ext cx="2088933" cy="223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" name="Rounded Rectangle 23">
              <a:extLst>
                <a:ext uri="{FF2B5EF4-FFF2-40B4-BE49-F238E27FC236}">
                  <a16:creationId xmlns:a16="http://schemas.microsoft.com/office/drawing/2014/main" id="{157E525B-3A76-4240-8E0E-192311752544}"/>
                </a:ext>
              </a:extLst>
            </p:cNvPr>
            <p:cNvSpPr/>
            <p:nvPr/>
          </p:nvSpPr>
          <p:spPr bwMode="auto">
            <a:xfrm>
              <a:off x="4502919" y="1823750"/>
              <a:ext cx="1685079" cy="43263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Hypervisor</a:t>
              </a: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9DAA73D9-84B5-4B80-9CC5-E50D9BCBB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19600" y="2745483"/>
              <a:ext cx="577898" cy="577898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AD85594-965D-45EE-9B0B-422AE982C15F}"/>
                </a:ext>
              </a:extLst>
            </p:cNvPr>
            <p:cNvSpPr/>
            <p:nvPr/>
          </p:nvSpPr>
          <p:spPr>
            <a:xfrm>
              <a:off x="4184793" y="919926"/>
              <a:ext cx="442554" cy="35288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VM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8A8561A-BFD7-4463-B303-1E0AA6D1E613}"/>
                </a:ext>
              </a:extLst>
            </p:cNvPr>
            <p:cNvSpPr/>
            <p:nvPr/>
          </p:nvSpPr>
          <p:spPr>
            <a:xfrm>
              <a:off x="4406070" y="1272808"/>
              <a:ext cx="442554" cy="35288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VM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4E1AA19-1E93-49C6-A02E-3DC4A129D03F}"/>
                </a:ext>
              </a:extLst>
            </p:cNvPr>
            <p:cNvSpPr/>
            <p:nvPr/>
          </p:nvSpPr>
          <p:spPr>
            <a:xfrm>
              <a:off x="4933730" y="919926"/>
              <a:ext cx="442554" cy="35288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VM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3782F18B-32C1-4A00-93E3-A3F829BA9E82}"/>
                </a:ext>
              </a:extLst>
            </p:cNvPr>
            <p:cNvSpPr/>
            <p:nvPr/>
          </p:nvSpPr>
          <p:spPr>
            <a:xfrm>
              <a:off x="5155007" y="1272808"/>
              <a:ext cx="442554" cy="35288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VM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C62BBAA-31D4-4D7B-9CE3-A36F38C2C2F1}"/>
                </a:ext>
              </a:extLst>
            </p:cNvPr>
            <p:cNvSpPr/>
            <p:nvPr/>
          </p:nvSpPr>
          <p:spPr>
            <a:xfrm>
              <a:off x="5708200" y="919926"/>
              <a:ext cx="442554" cy="35288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VM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9AF51ED-701D-4926-93C9-7A29BE7F9589}"/>
                </a:ext>
              </a:extLst>
            </p:cNvPr>
            <p:cNvSpPr/>
            <p:nvPr/>
          </p:nvSpPr>
          <p:spPr>
            <a:xfrm>
              <a:off x="5929476" y="1272808"/>
              <a:ext cx="442554" cy="35288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VM</a:t>
              </a:r>
            </a:p>
          </p:txBody>
        </p: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E5C02238-2ECA-4AFB-AA2F-6D17E6E53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24660" y="2745483"/>
              <a:ext cx="577898" cy="577898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20258039-589D-4C29-A018-14CD92FB1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2308" y="2745483"/>
              <a:ext cx="577898" cy="577898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C5A0FC92-E3A6-4334-800F-E378E1B39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198" y="3717216"/>
              <a:ext cx="524300" cy="496011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201DD738-351D-4A6E-8499-3690F51FC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2680" y="3721883"/>
              <a:ext cx="524300" cy="496011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26C5F8E0-018E-4205-8BA5-A02021748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2464" y="3721883"/>
              <a:ext cx="524300" cy="496011"/>
            </a:xfrm>
            <a:prstGeom prst="rect">
              <a:avLst/>
            </a:prstGeom>
          </p:spPr>
        </p:pic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B15AFF6D-2AED-4ED2-AF33-30CB8DF78A92}"/>
                </a:ext>
              </a:extLst>
            </p:cNvPr>
            <p:cNvSpPr/>
            <p:nvPr/>
          </p:nvSpPr>
          <p:spPr>
            <a:xfrm>
              <a:off x="4216774" y="2545514"/>
              <a:ext cx="7360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RAM</a:t>
              </a:r>
              <a:endParaRPr lang="en-US" b="1" dirty="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0EC40403-182E-4FC4-A7DB-F7AFDE59C1D2}"/>
                </a:ext>
              </a:extLst>
            </p:cNvPr>
            <p:cNvSpPr/>
            <p:nvPr/>
          </p:nvSpPr>
          <p:spPr>
            <a:xfrm>
              <a:off x="4275075" y="3431283"/>
              <a:ext cx="6078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SSD</a:t>
              </a:r>
              <a:endParaRPr lang="en-US" b="1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CB0ADD8-FD86-49DF-A027-D79636DBD3AD}"/>
                </a:ext>
              </a:extLst>
            </p:cNvPr>
            <p:cNvSpPr/>
            <p:nvPr/>
          </p:nvSpPr>
          <p:spPr>
            <a:xfrm>
              <a:off x="4579004" y="5431526"/>
              <a:ext cx="1435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Storage Pool</a:t>
              </a:r>
              <a:endParaRPr lang="en-US" b="1" dirty="0"/>
            </a:p>
          </p:txBody>
        </p:sp>
      </p:grpSp>
      <p:pic>
        <p:nvPicPr>
          <p:cNvPr id="143" name="Picture 142">
            <a:extLst>
              <a:ext uri="{FF2B5EF4-FFF2-40B4-BE49-F238E27FC236}">
                <a16:creationId xmlns:a16="http://schemas.microsoft.com/office/drawing/2014/main" id="{BEA92E55-325E-4020-8540-8396F90548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841" y="4114706"/>
            <a:ext cx="524300" cy="496011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18C60726-59C3-423D-9134-381887FFC3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323" y="4119373"/>
            <a:ext cx="524300" cy="496011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5335211B-1D98-4160-8496-C3A399E146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107" y="4119373"/>
            <a:ext cx="524300" cy="496011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4D2E44F7-6ED2-4C2E-8458-79818EDE55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91" y="4718834"/>
            <a:ext cx="524300" cy="496011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F56CFE94-D3D2-4038-86E1-0C59E0F84A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373" y="4723501"/>
            <a:ext cx="524300" cy="496011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9E9ABA0F-9D33-4B78-9FD9-619EB5501C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157" y="4723501"/>
            <a:ext cx="524300" cy="4960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0BD270-D9FB-4E86-A70A-9A55D2796139}"/>
              </a:ext>
            </a:extLst>
          </p:cNvPr>
          <p:cNvSpPr/>
          <p:nvPr/>
        </p:nvSpPr>
        <p:spPr>
          <a:xfrm>
            <a:off x="2982390" y="6412468"/>
            <a:ext cx="910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Gen 2</a:t>
            </a:r>
            <a:endParaRPr lang="en-US" dirty="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3D41BFED-8C7C-4DB8-BD6F-396B00A1CBE3}"/>
              </a:ext>
            </a:extLst>
          </p:cNvPr>
          <p:cNvSpPr/>
          <p:nvPr/>
        </p:nvSpPr>
        <p:spPr>
          <a:xfrm>
            <a:off x="6507273" y="6336268"/>
            <a:ext cx="893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Gen 3</a:t>
            </a:r>
            <a:endParaRPr lang="en-US" dirty="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0A5398D-5008-4614-8113-26303C5142F3}"/>
              </a:ext>
            </a:extLst>
          </p:cNvPr>
          <p:cNvSpPr/>
          <p:nvPr/>
        </p:nvSpPr>
        <p:spPr>
          <a:xfrm>
            <a:off x="6330766" y="3231920"/>
            <a:ext cx="2203634" cy="2055117"/>
          </a:xfrm>
          <a:prstGeom prst="rect">
            <a:avLst/>
          </a:prstGeom>
          <a:solidFill>
            <a:srgbClr val="7030A0">
              <a:alpha val="20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86FC512C-DE6B-4548-B143-7E7A02CF11EF}"/>
              </a:ext>
            </a:extLst>
          </p:cNvPr>
          <p:cNvSpPr/>
          <p:nvPr/>
        </p:nvSpPr>
        <p:spPr>
          <a:xfrm rot="16200000">
            <a:off x="3201687" y="4954285"/>
            <a:ext cx="248038" cy="2797391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E1FBCCF-E29D-4E85-AFD3-FE3380F30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29354" y="6362686"/>
            <a:ext cx="2133600" cy="365125"/>
          </a:xfrm>
        </p:spPr>
        <p:txBody>
          <a:bodyPr/>
          <a:lstStyle/>
          <a:p>
            <a:fld id="{E42550C9-1111-4929-BA4E-43DE3D57F3AE}" type="slidenum">
              <a:rPr lang="en-US" smtClean="0"/>
              <a:t>10</a:t>
            </a:fld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550D786-980D-41D8-A625-E2A6EFBE0F4B}"/>
              </a:ext>
            </a:extLst>
          </p:cNvPr>
          <p:cNvSpPr/>
          <p:nvPr/>
        </p:nvSpPr>
        <p:spPr>
          <a:xfrm>
            <a:off x="576841" y="649981"/>
            <a:ext cx="7944973" cy="833600"/>
          </a:xfrm>
          <a:prstGeom prst="rect">
            <a:avLst/>
          </a:prstGeom>
          <a:solidFill>
            <a:schemeClr val="bg2">
              <a:lumMod val="10000"/>
              <a:alpha val="11000"/>
            </a:scheme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8F60DC5-89B8-41D3-A2F7-123E2A832C5A}"/>
              </a:ext>
            </a:extLst>
          </p:cNvPr>
          <p:cNvSpPr/>
          <p:nvPr/>
        </p:nvSpPr>
        <p:spPr>
          <a:xfrm>
            <a:off x="609600" y="1516465"/>
            <a:ext cx="7944973" cy="837315"/>
          </a:xfrm>
          <a:prstGeom prst="rect">
            <a:avLst/>
          </a:prstGeom>
          <a:solidFill>
            <a:srgbClr val="0070C0">
              <a:alpha val="1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FEB41CE7-B527-406B-A808-F8AFF0AB8046}"/>
              </a:ext>
            </a:extLst>
          </p:cNvPr>
          <p:cNvSpPr/>
          <p:nvPr/>
        </p:nvSpPr>
        <p:spPr>
          <a:xfrm>
            <a:off x="606218" y="2338472"/>
            <a:ext cx="7944973" cy="837315"/>
          </a:xfrm>
          <a:prstGeom prst="rect">
            <a:avLst/>
          </a:prstGeom>
          <a:solidFill>
            <a:srgbClr val="00B050">
              <a:alpha val="1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13C95240-9EE7-40FF-8739-C551297A1FDC}"/>
              </a:ext>
            </a:extLst>
          </p:cNvPr>
          <p:cNvSpPr/>
          <p:nvPr/>
        </p:nvSpPr>
        <p:spPr>
          <a:xfrm>
            <a:off x="5320384" y="4100950"/>
            <a:ext cx="1678665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No Duplication</a:t>
            </a:r>
            <a:endParaRPr lang="en-US" dirty="0"/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28F0AD07-695E-4D88-8FCC-258499D3178D}"/>
              </a:ext>
            </a:extLst>
          </p:cNvPr>
          <p:cNvCxnSpPr/>
          <p:nvPr/>
        </p:nvCxnSpPr>
        <p:spPr>
          <a:xfrm flipV="1">
            <a:off x="3182816" y="727566"/>
            <a:ext cx="0" cy="521208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id="{05DFF02C-2F9F-48A6-87E5-792158A3F1D1}"/>
              </a:ext>
            </a:extLst>
          </p:cNvPr>
          <p:cNvSpPr/>
          <p:nvPr/>
        </p:nvSpPr>
        <p:spPr>
          <a:xfrm>
            <a:off x="656277" y="5609942"/>
            <a:ext cx="2189734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charset="0"/>
                <a:cs typeface="Times New Roman" charset="0"/>
              </a:rPr>
              <a:t>SSD Cache</a:t>
            </a:r>
            <a:endParaRPr lang="en-US" dirty="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FD1B0821-DEF6-49B0-942F-2B267CAC04EA}"/>
              </a:ext>
            </a:extLst>
          </p:cNvPr>
          <p:cNvSpPr/>
          <p:nvPr/>
        </p:nvSpPr>
        <p:spPr>
          <a:xfrm>
            <a:off x="3480411" y="5617642"/>
            <a:ext cx="2189734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charset="0"/>
                <a:cs typeface="Times New Roman" charset="0"/>
              </a:rPr>
              <a:t>SSD-HDD Tier</a:t>
            </a:r>
            <a:endParaRPr lang="en-US" dirty="0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BA0BA44A-8B17-4F6C-87F4-1C55EF605945}"/>
              </a:ext>
            </a:extLst>
          </p:cNvPr>
          <p:cNvSpPr/>
          <p:nvPr/>
        </p:nvSpPr>
        <p:spPr>
          <a:xfrm>
            <a:off x="6346358" y="5614520"/>
            <a:ext cx="2189734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charset="0"/>
                <a:cs typeface="Times New Roman" charset="0"/>
              </a:rPr>
              <a:t>All-Flash Tiers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65955F-D101-4826-81DA-79E9B426128A}"/>
              </a:ext>
            </a:extLst>
          </p:cNvPr>
          <p:cNvSpPr/>
          <p:nvPr/>
        </p:nvSpPr>
        <p:spPr>
          <a:xfrm>
            <a:off x="1943391" y="4077618"/>
            <a:ext cx="1338828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Duplication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29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7" grpId="0" animBg="1"/>
      <p:bldP spid="141" grpId="0" animBg="1"/>
      <p:bldP spid="116" grpId="0" animBg="1"/>
      <p:bldP spid="117" grpId="0" animBg="1"/>
      <p:bldP spid="119" grpId="0" animBg="1"/>
      <p:bldP spid="120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158496" y="6019800"/>
            <a:ext cx="3124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I/O Pattern Study</a:t>
              </a:r>
              <a:endParaRPr lang="en-US" sz="2000" b="1" dirty="0"/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FAD1CDE-D26F-402E-A235-7620356E4A36}"/>
              </a:ext>
            </a:extLst>
          </p:cNvPr>
          <p:cNvSpPr/>
          <p:nvPr/>
        </p:nvSpPr>
        <p:spPr>
          <a:xfrm>
            <a:off x="-58744" y="6364451"/>
            <a:ext cx="4554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______________________________________________________________________________________</a:t>
            </a:r>
          </a:p>
          <a:p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Picture: "Improving Flash Resource Utilization at Minimal Management Cost in Virtualized Flash-based Storage Systems", IEEE Transactions on Cloud Computing, vol. 5, no. 3, pp. 537-549, July-Sept. 1 2017. </a:t>
            </a:r>
            <a:endParaRPr lang="en-US" sz="800" i="1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endParaRPr lang="en-US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5C2BB7-90E4-4467-A93A-2241007BD7C5}"/>
              </a:ext>
            </a:extLst>
          </p:cNvPr>
          <p:cNvSpPr txBox="1"/>
          <p:nvPr/>
        </p:nvSpPr>
        <p:spPr>
          <a:xfrm>
            <a:off x="126158" y="4667071"/>
            <a:ext cx="56266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[Obs.1] Different applications have 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different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I/O patterns.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[Obs.2] Application’s I/O pattern  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varies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during runtime.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E56652-08B4-49BF-9193-6F904292105A}"/>
              </a:ext>
            </a:extLst>
          </p:cNvPr>
          <p:cNvGrpSpPr/>
          <p:nvPr/>
        </p:nvGrpSpPr>
        <p:grpSpPr>
          <a:xfrm>
            <a:off x="5515762" y="4953000"/>
            <a:ext cx="1037438" cy="838200"/>
            <a:chOff x="7711584" y="5108862"/>
            <a:chExt cx="1037438" cy="838200"/>
          </a:xfrm>
        </p:grpSpPr>
        <p:sp>
          <p:nvSpPr>
            <p:cNvPr id="16" name="Notched Right Arrow 21">
              <a:extLst>
                <a:ext uri="{FF2B5EF4-FFF2-40B4-BE49-F238E27FC236}">
                  <a16:creationId xmlns:a16="http://schemas.microsoft.com/office/drawing/2014/main" id="{1142DFEA-E2A3-4477-A437-8D252CFBD59A}"/>
                </a:ext>
              </a:extLst>
            </p:cNvPr>
            <p:cNvSpPr/>
            <p:nvPr/>
          </p:nvSpPr>
          <p:spPr>
            <a:xfrm>
              <a:off x="8029009" y="5369696"/>
              <a:ext cx="720013" cy="304800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7A5328BE-A57C-4147-A263-4EB8142B6030}"/>
                </a:ext>
              </a:extLst>
            </p:cNvPr>
            <p:cNvSpPr/>
            <p:nvPr/>
          </p:nvSpPr>
          <p:spPr>
            <a:xfrm rot="10800000">
              <a:off x="7711584" y="5108862"/>
              <a:ext cx="266237" cy="838200"/>
            </a:xfrm>
            <a:prstGeom prst="leftBrac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BBC535B-46F1-4010-9713-9C81E9A08C15}"/>
              </a:ext>
            </a:extLst>
          </p:cNvPr>
          <p:cNvGrpSpPr/>
          <p:nvPr/>
        </p:nvGrpSpPr>
        <p:grpSpPr>
          <a:xfrm>
            <a:off x="533400" y="746361"/>
            <a:ext cx="7394608" cy="3970422"/>
            <a:chOff x="530192" y="738952"/>
            <a:chExt cx="7394608" cy="397042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2C7DC1F-2907-4124-B3E9-3F18D615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0" y="738952"/>
              <a:ext cx="6400800" cy="397042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A48FF96-DF98-44E6-B7E8-B33E86588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192" y="775573"/>
              <a:ext cx="810535" cy="394398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B4B13-877A-45F8-BE13-8BB3038E5985}"/>
              </a:ext>
            </a:extLst>
          </p:cNvPr>
          <p:cNvSpPr/>
          <p:nvPr/>
        </p:nvSpPr>
        <p:spPr>
          <a:xfrm>
            <a:off x="6705600" y="5029200"/>
            <a:ext cx="2189734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Online I/O Management</a:t>
            </a:r>
          </a:p>
        </p:txBody>
      </p:sp>
    </p:spTree>
    <p:extLst>
      <p:ext uri="{BB962C8B-B14F-4D97-AF65-F5344CB8AC3E}">
        <p14:creationId xmlns:p14="http://schemas.microsoft.com/office/powerpoint/2010/main" val="84451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158496" y="6019800"/>
            <a:ext cx="3124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cs typeface="Times New Roman" charset="0"/>
                </a:rPr>
                <a:t>Related Work</a:t>
              </a:r>
              <a:endParaRPr lang="en-US" sz="2400" b="1" dirty="0"/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D4C01BE-62DB-494D-96E3-0356A8780E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841942"/>
              </p:ext>
            </p:extLst>
          </p:nvPr>
        </p:nvGraphicFramePr>
        <p:xfrm>
          <a:off x="414052" y="2743200"/>
          <a:ext cx="8348948" cy="1462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8148">
                  <a:extLst>
                    <a:ext uri="{9D8B030D-6E8A-4147-A177-3AD203B41FA5}">
                      <a16:colId xmlns:a16="http://schemas.microsoft.com/office/drawing/2014/main" val="268275107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747952155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055633095"/>
                    </a:ext>
                  </a:extLst>
                </a:gridCol>
              </a:tblGrid>
              <a:tr h="118753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Only treat SSD as a read-only tier and bypass write IOs to the disk</a:t>
                      </a:r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  =&gt;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degrades the overall hit ratio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 consider specialties of SSDs.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568958"/>
                  </a:ext>
                </a:extLst>
              </a:tr>
              <a:tr h="2749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C050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[F. Meng, </a:t>
                      </a:r>
                      <a:r>
                        <a:rPr lang="en-US" sz="1200" b="1" dirty="0" err="1">
                          <a:solidFill>
                            <a:srgbClr val="C050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vCacheShare</a:t>
                      </a:r>
                      <a:r>
                        <a:rPr lang="en-US" sz="1200" b="1" dirty="0">
                          <a:solidFill>
                            <a:srgbClr val="C050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 </a:t>
                      </a:r>
                      <a:endParaRPr lang="en-US" sz="1200" b="1" dirty="0">
                        <a:solidFill>
                          <a:srgbClr val="C0504D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566798"/>
                  </a:ext>
                </a:extLst>
              </a:tr>
            </a:tbl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EC78BFFF-4FC9-413E-95CB-4875A6C0D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95" y="2806229"/>
            <a:ext cx="1382086" cy="1074121"/>
          </a:xfrm>
          <a:prstGeom prst="rect">
            <a:avLst/>
          </a:prstGeom>
        </p:spPr>
      </p:pic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3CEA4B0F-F225-4E56-AE78-E76BD00CC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938522"/>
              </p:ext>
            </p:extLst>
          </p:nvPr>
        </p:nvGraphicFramePr>
        <p:xfrm>
          <a:off x="414052" y="4648200"/>
          <a:ext cx="8348948" cy="16609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6092">
                  <a:extLst>
                    <a:ext uri="{9D8B030D-6E8A-4147-A177-3AD203B41FA5}">
                      <a16:colId xmlns:a16="http://schemas.microsoft.com/office/drawing/2014/main" val="268275107"/>
                    </a:ext>
                  </a:extLst>
                </a:gridCol>
                <a:gridCol w="3191428">
                  <a:extLst>
                    <a:ext uri="{9D8B030D-6E8A-4147-A177-3AD203B41FA5}">
                      <a16:colId xmlns:a16="http://schemas.microsoft.com/office/drawing/2014/main" val="2747952155"/>
                    </a:ext>
                  </a:extLst>
                </a:gridCol>
                <a:gridCol w="3191428">
                  <a:extLst>
                    <a:ext uri="{9D8B030D-6E8A-4147-A177-3AD203B41FA5}">
                      <a16:colId xmlns:a16="http://schemas.microsoft.com/office/drawing/2014/main" val="3228658015"/>
                    </a:ext>
                  </a:extLst>
                </a:gridCol>
              </a:tblGrid>
              <a:tr h="138599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 focus on write amplification of SSD (NVMe) in terms of sequential ratio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 deploy long-term workload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Only focuses on per I/O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568958"/>
                  </a:ext>
                </a:extLst>
              </a:tr>
              <a:tr h="2749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C050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[Z. Li, </a:t>
                      </a:r>
                      <a:r>
                        <a:rPr lang="en-US" sz="1200" b="1" dirty="0" err="1">
                          <a:solidFill>
                            <a:srgbClr val="C050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costModel</a:t>
                      </a:r>
                      <a:r>
                        <a:rPr lang="en-US" sz="1200" b="1" dirty="0">
                          <a:solidFill>
                            <a:srgbClr val="C050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56679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5FC13DEF-C4A1-460F-90B3-9084EB3F7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583" y="4707032"/>
            <a:ext cx="1431490" cy="1255066"/>
          </a:xfrm>
          <a:prstGeom prst="rect">
            <a:avLst/>
          </a:prstGeom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A4F02CFD-2125-4EC1-87AB-39DB7987A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008544"/>
              </p:ext>
            </p:extLst>
          </p:nvPr>
        </p:nvGraphicFramePr>
        <p:xfrm>
          <a:off x="414052" y="934751"/>
          <a:ext cx="8348948" cy="1462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8148">
                  <a:extLst>
                    <a:ext uri="{9D8B030D-6E8A-4147-A177-3AD203B41FA5}">
                      <a16:colId xmlns:a16="http://schemas.microsoft.com/office/drawing/2014/main" val="268275107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747952155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753896352"/>
                    </a:ext>
                  </a:extLst>
                </a:gridCol>
              </a:tblGrid>
              <a:tr h="118753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Traditional caching algorithm is not suitable: </a:t>
                      </a:r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=&gt; Flash devices do not have huge speed gap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Traditional caching algorithm has two copies: 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=&gt; too expensive for SSDs to have duplications</a:t>
                      </a: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568958"/>
                  </a:ext>
                </a:extLst>
              </a:tr>
              <a:tr h="2749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C050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[CAR, CART, ARC]</a:t>
                      </a:r>
                      <a:endParaRPr lang="en-US" sz="1200" b="1" dirty="0">
                        <a:solidFill>
                          <a:srgbClr val="C0504D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56679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7D6E3C4-1E15-41DB-8F0C-0CE81C72B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761" y="1062695"/>
            <a:ext cx="1373620" cy="91371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09512CE9-3BA1-4192-ADDA-7BE06D4B3D2D}"/>
              </a:ext>
            </a:extLst>
          </p:cNvPr>
          <p:cNvGrpSpPr/>
          <p:nvPr/>
        </p:nvGrpSpPr>
        <p:grpSpPr>
          <a:xfrm>
            <a:off x="2399199" y="1508693"/>
            <a:ext cx="2991975" cy="2053937"/>
            <a:chOff x="1287559" y="1384181"/>
            <a:chExt cx="2991975" cy="205393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74D67C4-0F7C-4FFE-A5F4-EA170713C0F7}"/>
                </a:ext>
              </a:extLst>
            </p:cNvPr>
            <p:cNvSpPr txBox="1"/>
            <p:nvPr/>
          </p:nvSpPr>
          <p:spPr>
            <a:xfrm>
              <a:off x="1287559" y="3068786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6591F74-5B4E-428C-B3E0-77F109ABD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319" t="-11" r="-2319" b="7064"/>
            <a:stretch/>
          </p:blipFill>
          <p:spPr>
            <a:xfrm>
              <a:off x="1462868" y="1385255"/>
              <a:ext cx="1315357" cy="71013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80071EC-39F7-4C73-9F25-6E949A9F8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8376"/>
            <a:stretch/>
          </p:blipFill>
          <p:spPr>
            <a:xfrm>
              <a:off x="3133519" y="1384181"/>
              <a:ext cx="1146015" cy="699739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866B02F-94DA-41D7-8506-A87713A072F4}"/>
                </a:ext>
              </a:extLst>
            </p:cNvPr>
            <p:cNvSpPr/>
            <p:nvPr/>
          </p:nvSpPr>
          <p:spPr>
            <a:xfrm>
              <a:off x="2751683" y="1515470"/>
              <a:ext cx="38183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≠</a:t>
              </a:r>
              <a:endParaRPr lang="en-US" sz="2800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BC15AFB-FB9F-4FEB-8695-B7499B7F428C}"/>
              </a:ext>
            </a:extLst>
          </p:cNvPr>
          <p:cNvGrpSpPr/>
          <p:nvPr/>
        </p:nvGrpSpPr>
        <p:grpSpPr>
          <a:xfrm>
            <a:off x="4825071" y="1121600"/>
            <a:ext cx="8382000" cy="1209764"/>
            <a:chOff x="516307" y="2609941"/>
            <a:chExt cx="8382000" cy="1209764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984DA34-AB9D-45B8-91A9-6F94E0EB486E}"/>
                </a:ext>
              </a:extLst>
            </p:cNvPr>
            <p:cNvSpPr/>
            <p:nvPr/>
          </p:nvSpPr>
          <p:spPr>
            <a:xfrm>
              <a:off x="516307" y="2609941"/>
              <a:ext cx="8382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0" indent="-285750">
                <a:defRPr/>
              </a:pPr>
              <a:endPara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D196E01-9706-4674-ADA8-46BAC25214E3}"/>
                </a:ext>
              </a:extLst>
            </p:cNvPr>
            <p:cNvSpPr txBox="1"/>
            <p:nvPr/>
          </p:nvSpPr>
          <p:spPr>
            <a:xfrm>
              <a:off x="1623259" y="3205026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i="1" dirty="0">
                  <a:latin typeface="Times New Roman" charset="0"/>
                  <a:ea typeface="Times New Roman" charset="0"/>
                  <a:cs typeface="Times New Roman" charset="0"/>
                </a:rPr>
                <a:t>Cache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0CD6E1C-27A9-4ECD-A600-A655EEA93440}"/>
                </a:ext>
              </a:extLst>
            </p:cNvPr>
            <p:cNvSpPr txBox="1"/>
            <p:nvPr/>
          </p:nvSpPr>
          <p:spPr>
            <a:xfrm>
              <a:off x="1457469" y="3497518"/>
              <a:ext cx="8531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i="1" dirty="0">
                  <a:latin typeface="Times New Roman" charset="0"/>
                  <a:ea typeface="Times New Roman" charset="0"/>
                  <a:cs typeface="Times New Roman" charset="0"/>
                </a:rPr>
                <a:t>Backend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F28E0AD-8B5A-415D-8387-7B95BCBD1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2795" y="3239204"/>
              <a:ext cx="1926818" cy="580501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80B2CEB3-BE10-403C-BBCD-4CE25659D9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6089" y="5105976"/>
            <a:ext cx="1594468" cy="92619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F027264-9F87-4295-865F-06FF7792EC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9035" y="3103744"/>
            <a:ext cx="1058467" cy="77606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27EBF89-3C78-4E9F-A6C1-1CC07D598F1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6007"/>
          <a:stretch/>
        </p:blipFill>
        <p:spPr>
          <a:xfrm>
            <a:off x="7317785" y="3129661"/>
            <a:ext cx="1190592" cy="7176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73B1C41-0843-4744-A155-FA2DFA9D08C1}"/>
              </a:ext>
            </a:extLst>
          </p:cNvPr>
          <p:cNvSpPr/>
          <p:nvPr/>
        </p:nvSpPr>
        <p:spPr>
          <a:xfrm>
            <a:off x="5715000" y="3918187"/>
            <a:ext cx="28071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latin typeface="Times New Roman" charset="0"/>
                <a:ea typeface="Times New Roman" charset="0"/>
                <a:cs typeface="Times New Roman" charset="0"/>
              </a:rPr>
              <a:t>Rd./</a:t>
            </a:r>
            <a:r>
              <a:rPr lang="en-US" sz="1100" b="1" i="1" dirty="0" err="1">
                <a:latin typeface="Times New Roman" charset="0"/>
                <a:ea typeface="Times New Roman" charset="0"/>
                <a:cs typeface="Times New Roman" charset="0"/>
              </a:rPr>
              <a:t>Wrt</a:t>
            </a:r>
            <a:r>
              <a:rPr lang="en-US" sz="1100" b="1" i="1" dirty="0">
                <a:latin typeface="Times New Roman" charset="0"/>
                <a:ea typeface="Times New Roman" charset="0"/>
                <a:cs typeface="Times New Roman" charset="0"/>
              </a:rPr>
              <a:t>. Performance           Spatial Capacity</a:t>
            </a:r>
            <a:endParaRPr lang="en-US" sz="1100" b="1" i="1" dirty="0"/>
          </a:p>
          <a:p>
            <a:endParaRPr lang="en-US" sz="1100" b="1" i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D1F4EF-A9EB-4A9C-977C-E020228B8D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29832" y="3424246"/>
            <a:ext cx="1140470" cy="676622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040AC8E3-5523-46CE-BE73-96ED37D5125F}"/>
              </a:ext>
            </a:extLst>
          </p:cNvPr>
          <p:cNvSpPr/>
          <p:nvPr/>
        </p:nvSpPr>
        <p:spPr>
          <a:xfrm>
            <a:off x="4235361" y="3401902"/>
            <a:ext cx="10518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Read-only</a:t>
            </a:r>
          </a:p>
          <a:p>
            <a:pPr algn="ctr"/>
            <a:r>
              <a:rPr lang="en-US" sz="1600" b="1" i="1" dirty="0">
                <a:solidFill>
                  <a:srgbClr val="C00000"/>
                </a:solidFill>
                <a:latin typeface="Times New Roman" charset="0"/>
                <a:cs typeface="Times New Roman" charset="0"/>
              </a:rPr>
              <a:t>SSD Tier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2CC481B-2858-4F85-B1B2-186F40B5406A}"/>
              </a:ext>
            </a:extLst>
          </p:cNvPr>
          <p:cNvSpPr/>
          <p:nvPr/>
        </p:nvSpPr>
        <p:spPr>
          <a:xfrm>
            <a:off x="2811819" y="6048093"/>
            <a:ext cx="22498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>
                <a:latin typeface="Times New Roman" charset="0"/>
                <a:ea typeface="Times New Roman" charset="0"/>
                <a:cs typeface="Times New Roman" charset="0"/>
              </a:rPr>
              <a:t>Write Amplification vs Seq Ratio</a:t>
            </a:r>
            <a:endParaRPr lang="en-US" sz="1200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113ECB14-1109-4B6B-9866-2C0A5EE581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75259" y="5235925"/>
            <a:ext cx="1202401" cy="837315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4C7CA4BB-C5C2-4473-9818-4964EC8AE7EA}"/>
              </a:ext>
            </a:extLst>
          </p:cNvPr>
          <p:cNvSpPr/>
          <p:nvPr/>
        </p:nvSpPr>
        <p:spPr>
          <a:xfrm>
            <a:off x="7034342" y="5386864"/>
            <a:ext cx="444773" cy="535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≠</a:t>
            </a:r>
            <a:endParaRPr lang="en-US" sz="2800" dirty="0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97E45159-A3C5-44E2-BDE3-3A0E789012D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57068" y="5285440"/>
            <a:ext cx="1202400" cy="755182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8121D4FE-DEF5-473D-882A-420397981550}"/>
              </a:ext>
            </a:extLst>
          </p:cNvPr>
          <p:cNvSpPr/>
          <p:nvPr/>
        </p:nvSpPr>
        <p:spPr>
          <a:xfrm>
            <a:off x="6117234" y="6001396"/>
            <a:ext cx="6591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>
                <a:latin typeface="Times New Roman" charset="0"/>
                <a:ea typeface="Times New Roman" charset="0"/>
                <a:cs typeface="Times New Roman" charset="0"/>
              </a:rPr>
              <a:t>Per I/O</a:t>
            </a:r>
            <a:endParaRPr lang="en-US" sz="12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A372CD1-9133-4E85-AA6E-439FE6A9F594}"/>
              </a:ext>
            </a:extLst>
          </p:cNvPr>
          <p:cNvSpPr/>
          <p:nvPr/>
        </p:nvSpPr>
        <p:spPr>
          <a:xfrm>
            <a:off x="7196499" y="6010210"/>
            <a:ext cx="15090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>
                <a:latin typeface="Times New Roman" charset="0"/>
                <a:ea typeface="Times New Roman" charset="0"/>
                <a:cs typeface="Times New Roman" charset="0"/>
              </a:rPr>
              <a:t>Long-term Workload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08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9" grpId="0"/>
      <p:bldP spid="60" grpId="0"/>
      <p:bldP spid="63" grpId="0"/>
      <p:bldP spid="65" grpId="0"/>
      <p:bldP spid="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13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0" name="Rectangle 29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Research Focus</a:t>
              </a:r>
            </a:p>
          </p:txBody>
        </p:sp>
        <p:pic>
          <p:nvPicPr>
            <p:cNvPr id="19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DE5E3A3-33CA-420D-8C3A-64C75FCF37E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785461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63038275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8218972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SSD’s Benefits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SSD’s Issues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4268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High Throughput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Expensive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6509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Low I/O Latency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a:t>Limited Write Cycle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1578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Low Energy Consumption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ea typeface="Times New Roman" charset="0"/>
                          <a:cs typeface="Times New Roman" panose="02020603050405020304" pitchFamily="18" charset="0"/>
                        </a:rPr>
                        <a:t>No In-place Updates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003791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19B75417-2713-4863-87CE-BFE76E8609DC}"/>
              </a:ext>
            </a:extLst>
          </p:cNvPr>
          <p:cNvSpPr/>
          <p:nvPr/>
        </p:nvSpPr>
        <p:spPr>
          <a:xfrm>
            <a:off x="5029200" y="1174866"/>
            <a:ext cx="2203634" cy="1125821"/>
          </a:xfrm>
          <a:prstGeom prst="rect">
            <a:avLst/>
          </a:prstGeom>
          <a:solidFill>
            <a:srgbClr val="FF0000">
              <a:alpha val="11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41B79674-A12E-424F-9ED7-A585C92C67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047439"/>
              </p:ext>
            </p:extLst>
          </p:nvPr>
        </p:nvGraphicFramePr>
        <p:xfrm>
          <a:off x="914400" y="4810930"/>
          <a:ext cx="7467600" cy="16383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244600">
                  <a:extLst>
                    <a:ext uri="{9D8B030D-6E8A-4147-A177-3AD203B41FA5}">
                      <a16:colId xmlns:a16="http://schemas.microsoft.com/office/drawing/2014/main" val="3223266266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1053810924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3765225967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996310163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1545481715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1316872865"/>
                    </a:ext>
                  </a:extLst>
                </a:gridCol>
              </a:tblGrid>
              <a:tr h="6858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 2</a:t>
                      </a:r>
                    </a:p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SSD-HDD Hybrid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 3</a:t>
                      </a:r>
                    </a:p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All-Flash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Big Data</a:t>
                      </a:r>
                    </a:p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Platform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9497484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Reliability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Reliability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Reliability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8428544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GREM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AutoReplica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AutoTiering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minTCO</a:t>
                      </a:r>
                      <a:endParaRPr lang="en-US" sz="16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H-NVMe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AdaptCache</a:t>
                      </a:r>
                      <a:endParaRPr lang="en-US" sz="16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431569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DA9C2474-BF4E-49B4-9D2A-4C8EA8898A22}"/>
              </a:ext>
            </a:extLst>
          </p:cNvPr>
          <p:cNvGrpSpPr/>
          <p:nvPr/>
        </p:nvGrpSpPr>
        <p:grpSpPr>
          <a:xfrm>
            <a:off x="3327405" y="2334259"/>
            <a:ext cx="1549395" cy="713741"/>
            <a:chOff x="3327405" y="2334259"/>
            <a:chExt cx="1549395" cy="713741"/>
          </a:xfrm>
        </p:grpSpPr>
        <p:sp>
          <p:nvSpPr>
            <p:cNvPr id="5" name="Arrow: Down 4">
              <a:extLst>
                <a:ext uri="{FF2B5EF4-FFF2-40B4-BE49-F238E27FC236}">
                  <a16:creationId xmlns:a16="http://schemas.microsoft.com/office/drawing/2014/main" id="{565C935E-1120-4FBC-AA3A-89D84931B3CE}"/>
                </a:ext>
              </a:extLst>
            </p:cNvPr>
            <p:cNvSpPr/>
            <p:nvPr/>
          </p:nvSpPr>
          <p:spPr>
            <a:xfrm>
              <a:off x="4267200" y="2334259"/>
              <a:ext cx="609600" cy="71374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FC37659-698A-489C-BD3B-79A9727B5F89}"/>
                </a:ext>
              </a:extLst>
            </p:cNvPr>
            <p:cNvSpPr/>
            <p:nvPr/>
          </p:nvSpPr>
          <p:spPr>
            <a:xfrm>
              <a:off x="3327405" y="2450068"/>
              <a:ext cx="7873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Cause</a:t>
              </a:r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27E840-5118-48FB-A2D5-B585A9304552}"/>
              </a:ext>
            </a:extLst>
          </p:cNvPr>
          <p:cNvGrpSpPr/>
          <p:nvPr/>
        </p:nvGrpSpPr>
        <p:grpSpPr>
          <a:xfrm>
            <a:off x="3161233" y="3890349"/>
            <a:ext cx="1715567" cy="856848"/>
            <a:chOff x="3161233" y="3864115"/>
            <a:chExt cx="1715567" cy="856848"/>
          </a:xfrm>
        </p:grpSpPr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B482E7B4-2F22-4B5E-8C04-6A6DCAC2976B}"/>
                </a:ext>
              </a:extLst>
            </p:cNvPr>
            <p:cNvSpPr/>
            <p:nvPr/>
          </p:nvSpPr>
          <p:spPr>
            <a:xfrm>
              <a:off x="4267200" y="3864115"/>
              <a:ext cx="609600" cy="8568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91CAC9B-0336-4944-9F8A-32503DF07DB5}"/>
                </a:ext>
              </a:extLst>
            </p:cNvPr>
            <p:cNvSpPr/>
            <p:nvPr/>
          </p:nvSpPr>
          <p:spPr>
            <a:xfrm>
              <a:off x="3161233" y="4081245"/>
              <a:ext cx="10695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Motivate</a:t>
              </a:r>
              <a:endParaRPr lang="en-US" dirty="0"/>
            </a:p>
          </p:txBody>
        </p:sp>
      </p:grp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F196A116-9B88-4D03-8A1D-2A2E796201B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3996" y="3084936"/>
          <a:ext cx="6096004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3981">
                  <a:extLst>
                    <a:ext uri="{9D8B030D-6E8A-4147-A177-3AD203B41FA5}">
                      <a16:colId xmlns:a16="http://schemas.microsoft.com/office/drawing/2014/main" val="1913868798"/>
                    </a:ext>
                  </a:extLst>
                </a:gridCol>
                <a:gridCol w="4462023">
                  <a:extLst>
                    <a:ext uri="{9D8B030D-6E8A-4147-A177-3AD203B41FA5}">
                      <a16:colId xmlns:a16="http://schemas.microsoft.com/office/drawing/2014/main" val="9856276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Performance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Slow Down due to Write Amplification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931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Reliability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 Loss due to Endurance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452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872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Dissertation Contributions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A640771-3D2C-4223-A69E-A885CA44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D9AE4D6-E3EB-4D36-9A58-48F2C9C322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840078"/>
              </p:ext>
            </p:extLst>
          </p:nvPr>
        </p:nvGraphicFramePr>
        <p:xfrm>
          <a:off x="838200" y="914400"/>
          <a:ext cx="2097788" cy="5255327"/>
        </p:xfrm>
        <a:graphic>
          <a:graphicData uri="http://schemas.openxmlformats.org/drawingml/2006/table">
            <a:tbl>
              <a:tblPr firstRow="1" bandRow="1">
                <a:solidFill>
                  <a:srgbClr val="C0504D"/>
                </a:solidFill>
                <a:tableStyleId>{9DCAF9ED-07DC-4A11-8D7F-57B35C25682E}</a:tableStyleId>
              </a:tblPr>
              <a:tblGrid>
                <a:gridCol w="2097788">
                  <a:extLst>
                    <a:ext uri="{9D8B030D-6E8A-4147-A177-3AD203B41FA5}">
                      <a16:colId xmlns:a16="http://schemas.microsoft.com/office/drawing/2014/main" val="322326626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Hybrid Datacenter</a:t>
                      </a:r>
                      <a:endParaRPr lang="en-US" sz="1600" b="1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8766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400" b="1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497484"/>
                  </a:ext>
                </a:extLst>
              </a:tr>
              <a:tr h="3892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SSD-HDD Caching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428544"/>
                  </a:ext>
                </a:extLst>
              </a:tr>
              <a:tr h="2006320">
                <a:tc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1100" b="0" i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GREM</a:t>
                      </a:r>
                    </a:p>
                    <a:p>
                      <a:pPr algn="ctr"/>
                      <a:r>
                        <a:rPr lang="en-US" sz="1100" b="0" i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(IPCCC’16)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4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852800"/>
                  </a:ext>
                </a:extLst>
              </a:tr>
              <a:tr h="3892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Replication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30467">
                <a:tc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1100" b="0" i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AutoReplica</a:t>
                      </a:r>
                    </a:p>
                    <a:p>
                      <a:pPr algn="ctr"/>
                      <a:r>
                        <a:rPr lang="en-US" sz="1100" b="0" i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(IPCCC-CPS’16, SCPE’17)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875C708B-F24F-4372-B132-3248D5044989}"/>
              </a:ext>
            </a:extLst>
          </p:cNvPr>
          <p:cNvGrpSpPr/>
          <p:nvPr/>
        </p:nvGrpSpPr>
        <p:grpSpPr>
          <a:xfrm>
            <a:off x="1321443" y="4548206"/>
            <a:ext cx="1131302" cy="1090594"/>
            <a:chOff x="3067429" y="990600"/>
            <a:chExt cx="4294449" cy="388749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2CFAEE-513A-40B1-8D5C-10946B375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9122" y="990600"/>
              <a:ext cx="1494478" cy="122049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257B0B1-2FA8-476A-B38F-4AF60C13A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2218321"/>
              <a:ext cx="2767068" cy="182027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3DC142A-3088-4A68-B788-592B7AA24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7400" y="3656310"/>
              <a:ext cx="1494478" cy="122049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CDDBC0E-215D-4ED9-89D4-1C73BE68F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67429" y="3657600"/>
              <a:ext cx="1494478" cy="1220490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E70F4B6-0C63-4117-A1CC-85F6ADD89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6663" y="1909788"/>
            <a:ext cx="1118266" cy="1382583"/>
          </a:xfrm>
          <a:prstGeom prst="rect">
            <a:avLst/>
          </a:prstGeom>
        </p:spPr>
      </p:pic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28A183DE-1C6A-4A91-9E3D-9C2EA2E26B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5114"/>
              </p:ext>
            </p:extLst>
          </p:nvPr>
        </p:nvGraphicFramePr>
        <p:xfrm>
          <a:off x="3617212" y="914400"/>
          <a:ext cx="2097788" cy="5255327"/>
        </p:xfrm>
        <a:graphic>
          <a:graphicData uri="http://schemas.openxmlformats.org/drawingml/2006/table">
            <a:tbl>
              <a:tblPr firstRow="1" bandRow="1">
                <a:solidFill>
                  <a:srgbClr val="C0504D"/>
                </a:solidFill>
                <a:tableStyleId>{9DCAF9ED-07DC-4A11-8D7F-57B35C25682E}</a:tableStyleId>
              </a:tblPr>
              <a:tblGrid>
                <a:gridCol w="2097788">
                  <a:extLst>
                    <a:ext uri="{9D8B030D-6E8A-4147-A177-3AD203B41FA5}">
                      <a16:colId xmlns:a16="http://schemas.microsoft.com/office/drawing/2014/main" val="322326626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All-Flash Datacenter</a:t>
                      </a:r>
                      <a:endParaRPr lang="en-US" sz="1600" b="1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8766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400" b="1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497484"/>
                  </a:ext>
                </a:extLst>
              </a:tr>
              <a:tr h="3892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All-Flash Tiering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428544"/>
                  </a:ext>
                </a:extLst>
              </a:tr>
              <a:tr h="2006320">
                <a:tc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1100" b="0" i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AutoTiering</a:t>
                      </a:r>
                    </a:p>
                    <a:p>
                      <a:pPr algn="ctr"/>
                      <a:r>
                        <a:rPr lang="en-US" sz="1100" b="0" i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(IPCCC’17)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4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852800"/>
                  </a:ext>
                </a:extLst>
              </a:tr>
              <a:tr h="3892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Endurance and Cost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30467">
                <a:tc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1100" b="0" i="1" dirty="0" err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minTCO</a:t>
                      </a:r>
                      <a:endParaRPr lang="en-US" sz="1100" b="0" i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1100" b="0" i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(CloudCom’16)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A7F7A149-A1A0-43F3-96FD-E72AB978F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5643" y="4563619"/>
            <a:ext cx="1434557" cy="9989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B5AF99A-6EF2-40BC-9D34-492DCEEFCE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399" y="2014580"/>
            <a:ext cx="1316601" cy="1156667"/>
          </a:xfrm>
          <a:prstGeom prst="rect">
            <a:avLst/>
          </a:prstGeom>
        </p:spPr>
      </p:pic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29E5B089-9AC4-49EC-8D8F-77CEC1F001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667585"/>
              </p:ext>
            </p:extLst>
          </p:nvPr>
        </p:nvGraphicFramePr>
        <p:xfrm>
          <a:off x="6324600" y="900056"/>
          <a:ext cx="2097788" cy="5255327"/>
        </p:xfrm>
        <a:graphic>
          <a:graphicData uri="http://schemas.openxmlformats.org/drawingml/2006/table">
            <a:tbl>
              <a:tblPr firstRow="1" bandRow="1">
                <a:solidFill>
                  <a:srgbClr val="C0504D"/>
                </a:solidFill>
                <a:tableStyleId>{9DCAF9ED-07DC-4A11-8D7F-57B35C25682E}</a:tableStyleId>
              </a:tblPr>
              <a:tblGrid>
                <a:gridCol w="2097788">
                  <a:extLst>
                    <a:ext uri="{9D8B030D-6E8A-4147-A177-3AD203B41FA5}">
                      <a16:colId xmlns:a16="http://schemas.microsoft.com/office/drawing/2014/main" val="322326626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Big Data Platform</a:t>
                      </a:r>
                      <a:endParaRPr lang="en-US" sz="1600" b="1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8766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400" b="1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497484"/>
                  </a:ext>
                </a:extLst>
              </a:tr>
              <a:tr h="3892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I/O Stack</a:t>
                      </a:r>
                      <a:endParaRPr lang="en-US" sz="12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428544"/>
                  </a:ext>
                </a:extLst>
              </a:tr>
              <a:tr h="2006320">
                <a:tc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1100" b="0" i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H-NVMe</a:t>
                      </a:r>
                    </a:p>
                    <a:p>
                      <a:pPr algn="ctr"/>
                      <a:r>
                        <a:rPr lang="en-US" sz="1100" b="0" i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(IPCCC’17)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4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852800"/>
                  </a:ext>
                </a:extLst>
              </a:tr>
              <a:tr h="3892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Store vs. Compute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30467">
                <a:tc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endParaRPr lang="en-US" sz="1100" b="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1100" b="0" i="1" dirty="0" err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AdaptCache</a:t>
                      </a:r>
                      <a:endParaRPr lang="en-US" sz="1100" b="0" i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1100" b="0" i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(IEEE Cloud’18)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:a16="http://schemas.microsoft.com/office/drawing/2014/main" id="{B2545F22-CFD8-438E-A688-97C993A9B9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1838" y="1961836"/>
            <a:ext cx="1212962" cy="128353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8E9E1E3-C03F-424E-94F7-524E93AA56BA}"/>
              </a:ext>
            </a:extLst>
          </p:cNvPr>
          <p:cNvGrpSpPr/>
          <p:nvPr/>
        </p:nvGrpSpPr>
        <p:grpSpPr>
          <a:xfrm>
            <a:off x="6934200" y="4528703"/>
            <a:ext cx="967929" cy="1033897"/>
            <a:chOff x="5235735" y="1210742"/>
            <a:chExt cx="2318317" cy="247631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963A577-3227-4CD9-A410-6AF108753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235735" y="1675617"/>
              <a:ext cx="1662688" cy="182527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40" name="Picture 2" descr="Image result for spark logo">
              <a:extLst>
                <a:ext uri="{FF2B5EF4-FFF2-40B4-BE49-F238E27FC236}">
                  <a16:creationId xmlns:a16="http://schemas.microsoft.com/office/drawing/2014/main" id="{7727F8CF-8700-4DCC-8C20-30E976A75F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652" y="3210810"/>
              <a:ext cx="914400" cy="47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29C766C-C499-4BF4-BD84-7F8352867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639217" y="1210742"/>
              <a:ext cx="1662688" cy="182527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6894BE3-9B81-4023-A6B9-B181B840C2E3}"/>
              </a:ext>
            </a:extLst>
          </p:cNvPr>
          <p:cNvGrpSpPr/>
          <p:nvPr/>
        </p:nvGrpSpPr>
        <p:grpSpPr>
          <a:xfrm>
            <a:off x="2073085" y="3095365"/>
            <a:ext cx="4015607" cy="2804247"/>
            <a:chOff x="2441857" y="2480603"/>
            <a:chExt cx="4015607" cy="280424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BDCE65F-C99E-493F-98BB-0D1F6E3704CB}"/>
                </a:ext>
              </a:extLst>
            </p:cNvPr>
            <p:cNvSpPr/>
            <p:nvPr/>
          </p:nvSpPr>
          <p:spPr>
            <a:xfrm>
              <a:off x="2446650" y="2480603"/>
              <a:ext cx="1373133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Preliminary</a:t>
              </a:r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A1EF52-FB8C-455B-9B5B-ED1A0ADB12C1}"/>
                </a:ext>
              </a:extLst>
            </p:cNvPr>
            <p:cNvSpPr/>
            <p:nvPr/>
          </p:nvSpPr>
          <p:spPr>
            <a:xfrm>
              <a:off x="2441857" y="4915518"/>
              <a:ext cx="1373133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Preliminary</a:t>
              </a:r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12B791B-D291-4515-86BF-1B4838BD293B}"/>
                </a:ext>
              </a:extLst>
            </p:cNvPr>
            <p:cNvSpPr/>
            <p:nvPr/>
          </p:nvSpPr>
          <p:spPr>
            <a:xfrm>
              <a:off x="5084331" y="2480603"/>
              <a:ext cx="1373133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Preliminary</a:t>
              </a:r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4C41796-34B4-4983-B84D-B13D4EDE4BE5}"/>
                </a:ext>
              </a:extLst>
            </p:cNvPr>
            <p:cNvSpPr/>
            <p:nvPr/>
          </p:nvSpPr>
          <p:spPr>
            <a:xfrm>
              <a:off x="5079538" y="4915518"/>
              <a:ext cx="1373133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Preliminary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5115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820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1. Background and Motivation</a:t>
            </a:r>
          </a:p>
          <a:p>
            <a:pPr marL="0" indent="0">
              <a:buNone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558ED5"/>
                </a:solidFill>
                <a:latin typeface="Times New Roman" charset="0"/>
                <a:ea typeface="Times New Roman" charset="0"/>
                <a:cs typeface="Times New Roman" charset="0"/>
              </a:rPr>
              <a:t>2. Review of Preliminary Work</a:t>
            </a:r>
          </a:p>
          <a:p>
            <a:pPr marL="0" indent="0">
              <a:buNone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3. I/O Stack Optimization: Hybrid Framework of NVMe SSDs</a:t>
            </a:r>
          </a:p>
          <a:p>
            <a:pPr marL="0" indent="0">
              <a:buNone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4. Store vs. Compute: Intermediate Data Caching Optimization </a:t>
            </a:r>
          </a:p>
          <a:p>
            <a:pPr marL="0" indent="0">
              <a:buNone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5. Conclusion and Future Work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Outline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5240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             [1] SSD-HDD Caching: GREM</a:t>
              </a:r>
              <a:endParaRPr lang="en-US" sz="20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65F8FB48-7A4C-4E14-88D8-0EEF9C1D7928}"/>
              </a:ext>
            </a:extLst>
          </p:cNvPr>
          <p:cNvSpPr/>
          <p:nvPr/>
        </p:nvSpPr>
        <p:spPr>
          <a:xfrm>
            <a:off x="4063446" y="666611"/>
            <a:ext cx="447095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How to assign space for each VM?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E5ED5C-E794-46B7-ABDD-DC160732706C}"/>
              </a:ext>
            </a:extLst>
          </p:cNvPr>
          <p:cNvGrpSpPr/>
          <p:nvPr/>
        </p:nvGrpSpPr>
        <p:grpSpPr>
          <a:xfrm>
            <a:off x="310252" y="802449"/>
            <a:ext cx="3499748" cy="2926823"/>
            <a:chOff x="-158169" y="2347220"/>
            <a:chExt cx="4768292" cy="37148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6DBFE71-501F-4BD6-896D-289E34AD0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451" y="2347220"/>
              <a:ext cx="3037335" cy="271073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9816A4B-FE4E-4F8D-8C4D-4BDAE6F60AFD}"/>
                </a:ext>
              </a:extLst>
            </p:cNvPr>
            <p:cNvSpPr/>
            <p:nvPr/>
          </p:nvSpPr>
          <p:spPr>
            <a:xfrm>
              <a:off x="-158169" y="5124537"/>
              <a:ext cx="4768292" cy="937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GREM</a:t>
              </a:r>
              <a:r>
                <a:rPr lang="en-US" sz="1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“GREM: Dynamic SSD Resource Allocation in Virtualized Storage Systems with Heterogeneous IO Workloads”, 35th IEEE International Performance Computing and Communications Conference, 2016.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CF9C1A-12A0-425D-9DC9-8EBFA2F7FF4B}"/>
              </a:ext>
            </a:extLst>
          </p:cNvPr>
          <p:cNvGrpSpPr/>
          <p:nvPr/>
        </p:nvGrpSpPr>
        <p:grpSpPr>
          <a:xfrm>
            <a:off x="4274799" y="1179709"/>
            <a:ext cx="4295781" cy="1143517"/>
            <a:chOff x="2286000" y="1863576"/>
            <a:chExt cx="4295781" cy="1143517"/>
          </a:xfrm>
        </p:grpSpPr>
        <p:pic>
          <p:nvPicPr>
            <p:cNvPr id="17" name="Picture 16" descr="Screen Shot 2014-02-25 at 10.41.45 AM.png">
              <a:extLst>
                <a:ext uri="{FF2B5EF4-FFF2-40B4-BE49-F238E27FC236}">
                  <a16:creationId xmlns:a16="http://schemas.microsoft.com/office/drawing/2014/main" id="{260BC804-013D-425A-96E9-CCFF173D0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401" y="2018274"/>
              <a:ext cx="3650001" cy="98881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0C535EF-C2B5-4BAF-BC16-EE767DE98955}"/>
                </a:ext>
              </a:extLst>
            </p:cNvPr>
            <p:cNvSpPr/>
            <p:nvPr/>
          </p:nvSpPr>
          <p:spPr>
            <a:xfrm>
              <a:off x="2286000" y="1873960"/>
              <a:ext cx="18626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69D9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Long-Term Zone</a:t>
              </a:r>
              <a:endParaRPr lang="en-US" dirty="0">
                <a:solidFill>
                  <a:srgbClr val="0069D9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766FC52-33B3-493D-8D15-945C3424ADCB}"/>
                </a:ext>
              </a:extLst>
            </p:cNvPr>
            <p:cNvSpPr/>
            <p:nvPr/>
          </p:nvSpPr>
          <p:spPr>
            <a:xfrm>
              <a:off x="4680620" y="1863576"/>
              <a:ext cx="19011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Short-Term Zone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AF9466-2EAB-43D0-AE6E-90ADD4AAD6DB}"/>
              </a:ext>
            </a:extLst>
          </p:cNvPr>
          <p:cNvGrpSpPr/>
          <p:nvPr/>
        </p:nvGrpSpPr>
        <p:grpSpPr>
          <a:xfrm>
            <a:off x="3835677" y="2438400"/>
            <a:ext cx="4724400" cy="860932"/>
            <a:chOff x="5238310" y="-621810"/>
            <a:chExt cx="4724400" cy="860932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14F0A72-BD4B-4DD0-AC29-1EBACD9EEE08}"/>
                </a:ext>
              </a:extLst>
            </p:cNvPr>
            <p:cNvCxnSpPr/>
            <p:nvPr/>
          </p:nvCxnSpPr>
          <p:spPr>
            <a:xfrm>
              <a:off x="7321277" y="-621810"/>
              <a:ext cx="1109111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1E15FF4-9145-47BC-8941-A0205FBC1BF7}"/>
                </a:ext>
              </a:extLst>
            </p:cNvPr>
            <p:cNvSpPr/>
            <p:nvPr/>
          </p:nvSpPr>
          <p:spPr>
            <a:xfrm>
              <a:off x="5238310" y="-499542"/>
              <a:ext cx="472440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just"/>
              <a:r>
                <a:rPr lang="en-US" sz="1400" b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[Step1] </a:t>
              </a:r>
              <a:r>
                <a:rPr lang="en-US" sz="1400" dirty="0">
                  <a:latin typeface="Times New Roman" charset="0"/>
                  <a:ea typeface="Times New Roman" charset="0"/>
                  <a:cs typeface="Times New Roman" charset="0"/>
                </a:rPr>
                <a:t>Flexibly divide sizes of two zones by leveraging the </a:t>
              </a:r>
              <a:r>
                <a:rPr lang="en-US" sz="1400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feedbacks</a:t>
              </a:r>
              <a:r>
                <a:rPr lang="en-US" sz="1400" dirty="0">
                  <a:latin typeface="Times New Roman" charset="0"/>
                  <a:ea typeface="Times New Roman" charset="0"/>
                  <a:cs typeface="Times New Roman" charset="0"/>
                </a:rPr>
                <a:t> from </a:t>
              </a:r>
              <a:r>
                <a:rPr lang="en-US" sz="1400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cache performance </a:t>
              </a:r>
              <a:r>
                <a:rPr lang="en-US" sz="1400" dirty="0">
                  <a:latin typeface="Times New Roman" charset="0"/>
                  <a:ea typeface="Times New Roman" charset="0"/>
                  <a:cs typeface="Times New Roman" charset="0"/>
                </a:rPr>
                <a:t>and </a:t>
              </a:r>
              <a:r>
                <a:rPr lang="en-US" sz="1400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workload changes</a:t>
              </a:r>
              <a:r>
                <a:rPr lang="en-US" sz="1400" dirty="0">
                  <a:latin typeface="Times New Roman" charset="0"/>
                  <a:ea typeface="Times New Roman" charset="0"/>
                  <a:cs typeface="Times New Roman" charset="0"/>
                </a:rPr>
                <a:t>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A5BC1EE-C4AC-41D8-B8A1-5EC610118030}"/>
              </a:ext>
            </a:extLst>
          </p:cNvPr>
          <p:cNvGrpSpPr/>
          <p:nvPr/>
        </p:nvGrpSpPr>
        <p:grpSpPr>
          <a:xfrm>
            <a:off x="3835677" y="2286000"/>
            <a:ext cx="4751786" cy="1534279"/>
            <a:chOff x="2080068" y="2036230"/>
            <a:chExt cx="4751786" cy="153427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5937755-8CE2-482F-AAAA-3C9510D9F2D7}"/>
                </a:ext>
              </a:extLst>
            </p:cNvPr>
            <p:cNvGrpSpPr/>
            <p:nvPr/>
          </p:nvGrpSpPr>
          <p:grpSpPr>
            <a:xfrm>
              <a:off x="3057357" y="2036230"/>
              <a:ext cx="1524000" cy="0"/>
              <a:chOff x="2904957" y="3111880"/>
              <a:chExt cx="1524000" cy="0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9E6D1B25-E1AA-4E9A-BF85-9ED1CACCBD0B}"/>
                  </a:ext>
                </a:extLst>
              </p:cNvPr>
              <p:cNvCxnSpPr/>
              <p:nvPr/>
            </p:nvCxnSpPr>
            <p:spPr>
              <a:xfrm>
                <a:off x="2904957" y="3111880"/>
                <a:ext cx="457200" cy="0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7AAA08F0-46BB-43AC-AAC9-6D6E1991471B}"/>
                  </a:ext>
                </a:extLst>
              </p:cNvPr>
              <p:cNvCxnSpPr/>
              <p:nvPr/>
            </p:nvCxnSpPr>
            <p:spPr>
              <a:xfrm>
                <a:off x="3438357" y="3111880"/>
                <a:ext cx="457200" cy="0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194DF52C-8C37-468B-9C2E-33074366299B}"/>
                  </a:ext>
                </a:extLst>
              </p:cNvPr>
              <p:cNvCxnSpPr/>
              <p:nvPr/>
            </p:nvCxnSpPr>
            <p:spPr>
              <a:xfrm>
                <a:off x="3971757" y="3111880"/>
                <a:ext cx="457200" cy="0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CEC07E3-D8A0-4F85-8443-4D708EE9448A}"/>
                </a:ext>
              </a:extLst>
            </p:cNvPr>
            <p:cNvSpPr/>
            <p:nvPr/>
          </p:nvSpPr>
          <p:spPr>
            <a:xfrm>
              <a:off x="2080068" y="3047289"/>
              <a:ext cx="475178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just"/>
              <a:r>
                <a:rPr lang="en-US" sz="1400" b="1" dirty="0">
                  <a:solidFill>
                    <a:srgbClr val="7030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[Step2] </a:t>
              </a:r>
              <a:r>
                <a:rPr lang="en-US" sz="1400" dirty="0">
                  <a:latin typeface="Times New Roman" charset="0"/>
                  <a:ea typeface="Times New Roman" charset="0"/>
                  <a:cs typeface="Times New Roman" charset="0"/>
                </a:rPr>
                <a:t>Dynamically adjust the reservation for </a:t>
              </a:r>
              <a:r>
                <a:rPr lang="en-US" sz="1400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each VM </a:t>
              </a:r>
              <a:r>
                <a:rPr lang="en-US" sz="1400" dirty="0">
                  <a:latin typeface="Times New Roman" charset="0"/>
                  <a:ea typeface="Times New Roman" charset="0"/>
                  <a:cs typeface="Times New Roman" charset="0"/>
                </a:rPr>
                <a:t>in long-term zone based on </a:t>
              </a:r>
              <a:r>
                <a:rPr lang="en-US" sz="1400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IO pattern history</a:t>
              </a:r>
              <a:r>
                <a:rPr lang="en-US" sz="1400" dirty="0">
                  <a:latin typeface="Times New Roman" charset="0"/>
                  <a:ea typeface="Times New Roman" charset="0"/>
                  <a:cs typeface="Times New Roman" charset="0"/>
                </a:rPr>
                <a:t>.</a:t>
              </a:r>
              <a:endParaRPr lang="en-US" sz="14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DE9F96-3AFD-4F9D-8340-72EFDCABFE6D}"/>
              </a:ext>
            </a:extLst>
          </p:cNvPr>
          <p:cNvGrpSpPr/>
          <p:nvPr/>
        </p:nvGrpSpPr>
        <p:grpSpPr>
          <a:xfrm>
            <a:off x="390295" y="4016303"/>
            <a:ext cx="3114905" cy="2247295"/>
            <a:chOff x="390295" y="4016303"/>
            <a:chExt cx="3114905" cy="224729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C3971B6-D28C-4EA8-80F6-6F2A8AFA6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0295" y="4360937"/>
              <a:ext cx="3114905" cy="190266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20FA047-492D-4C90-B739-0FDBCE5CF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58" y="4016303"/>
              <a:ext cx="810535" cy="394398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C759019-6D71-4EAD-AABB-151A5F4211AA}"/>
              </a:ext>
            </a:extLst>
          </p:cNvPr>
          <p:cNvSpPr/>
          <p:nvPr/>
        </p:nvSpPr>
        <p:spPr>
          <a:xfrm>
            <a:off x="2378556" y="4557304"/>
            <a:ext cx="974244" cy="532622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CE9D8C-AEBF-49EC-879E-AD2250597E16}"/>
              </a:ext>
            </a:extLst>
          </p:cNvPr>
          <p:cNvGrpSpPr/>
          <p:nvPr/>
        </p:nvGrpSpPr>
        <p:grpSpPr>
          <a:xfrm>
            <a:off x="3945481" y="3999189"/>
            <a:ext cx="4512719" cy="2558368"/>
            <a:chOff x="3904191" y="3999189"/>
            <a:chExt cx="4512719" cy="255836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23E29E1-6E2E-4E24-ADD9-E4F098BFE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8044" y="3999189"/>
              <a:ext cx="2038866" cy="251870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085627E-A724-454C-B8C2-C8975A1E2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4191" y="4136707"/>
              <a:ext cx="2133600" cy="2420850"/>
            </a:xfrm>
            <a:prstGeom prst="rect">
              <a:avLst/>
            </a:prstGeom>
          </p:spPr>
        </p:pic>
      </p:grpSp>
      <p:sp>
        <p:nvSpPr>
          <p:cNvPr id="32" name="Explosion 2 29">
            <a:extLst>
              <a:ext uri="{FF2B5EF4-FFF2-40B4-BE49-F238E27FC236}">
                <a16:creationId xmlns:a16="http://schemas.microsoft.com/office/drawing/2014/main" id="{2AF9A778-CA04-40FD-B74F-3729F847B1A8}"/>
              </a:ext>
            </a:extLst>
          </p:cNvPr>
          <p:cNvSpPr/>
          <p:nvPr/>
        </p:nvSpPr>
        <p:spPr>
          <a:xfrm>
            <a:off x="1295400" y="4637730"/>
            <a:ext cx="2939030" cy="1671109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charset="0"/>
                <a:cs typeface="Times New Roman" charset="0"/>
              </a:rPr>
              <a:t>Higher Hit Ratio</a:t>
            </a:r>
            <a:endParaRPr lang="en-US" sz="1600" b="1" dirty="0"/>
          </a:p>
        </p:txBody>
      </p:sp>
      <p:sp>
        <p:nvSpPr>
          <p:cNvPr id="33" name="Explosion 2 29">
            <a:extLst>
              <a:ext uri="{FF2B5EF4-FFF2-40B4-BE49-F238E27FC236}">
                <a16:creationId xmlns:a16="http://schemas.microsoft.com/office/drawing/2014/main" id="{A6383FE4-E6F9-4210-82F5-9219FF8B3388}"/>
              </a:ext>
            </a:extLst>
          </p:cNvPr>
          <p:cNvSpPr/>
          <p:nvPr/>
        </p:nvSpPr>
        <p:spPr>
          <a:xfrm>
            <a:off x="5088715" y="4572000"/>
            <a:ext cx="2939030" cy="1671109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charset="0"/>
                <a:cs typeface="Times New Roman" charset="0"/>
              </a:rPr>
              <a:t>Better Isolation</a:t>
            </a:r>
            <a:endParaRPr lang="en-US" sz="16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BB2780-DBC2-4E96-B496-4391764B4994}"/>
              </a:ext>
            </a:extLst>
          </p:cNvPr>
          <p:cNvCxnSpPr/>
          <p:nvPr/>
        </p:nvCxnSpPr>
        <p:spPr>
          <a:xfrm>
            <a:off x="152400" y="3886200"/>
            <a:ext cx="8763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E5E1567-DB42-4A76-AA7B-D89543DE5476}"/>
              </a:ext>
            </a:extLst>
          </p:cNvPr>
          <p:cNvCxnSpPr>
            <a:cxnSpLocks/>
          </p:cNvCxnSpPr>
          <p:nvPr/>
        </p:nvCxnSpPr>
        <p:spPr>
          <a:xfrm>
            <a:off x="3835677" y="666611"/>
            <a:ext cx="0" cy="321958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95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[2] Replication: AutoReplica</a:t>
              </a:r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9FBB0B7-B71C-4317-82B3-3A7A46C38751}"/>
              </a:ext>
            </a:extLst>
          </p:cNvPr>
          <p:cNvSpPr/>
          <p:nvPr/>
        </p:nvSpPr>
        <p:spPr>
          <a:xfrm>
            <a:off x="3124199" y="701539"/>
            <a:ext cx="556259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How to replicate datasets among clusters while not significantly downgrade system performance?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708212-4552-4C5C-9291-82DE6EB1AD03}"/>
              </a:ext>
            </a:extLst>
          </p:cNvPr>
          <p:cNvGrpSpPr/>
          <p:nvPr/>
        </p:nvGrpSpPr>
        <p:grpSpPr>
          <a:xfrm>
            <a:off x="174878" y="758005"/>
            <a:ext cx="2701376" cy="2849946"/>
            <a:chOff x="174878" y="758005"/>
            <a:chExt cx="2701376" cy="284994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4E91856-EC2A-46F1-BA49-AC8FC3FAF056}"/>
                </a:ext>
              </a:extLst>
            </p:cNvPr>
            <p:cNvGrpSpPr/>
            <p:nvPr/>
          </p:nvGrpSpPr>
          <p:grpSpPr>
            <a:xfrm>
              <a:off x="626788" y="758005"/>
              <a:ext cx="1752599" cy="1619847"/>
              <a:chOff x="3067429" y="990600"/>
              <a:chExt cx="4294449" cy="388749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F6078CD-1B41-48E6-8848-7E8C93486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49122" y="990600"/>
                <a:ext cx="1494478" cy="122049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265CC40-81D0-4A55-9506-DAA1B31415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86200" y="2218321"/>
                <a:ext cx="2767068" cy="1820279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B440F20-72C4-4383-A9C1-9FE18E3C2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67400" y="3656310"/>
                <a:ext cx="1494478" cy="122049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0309049-6215-4150-80FB-0B00C35F81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67429" y="3657600"/>
                <a:ext cx="1494478" cy="1220490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1A1ECAC-571C-41E1-B5DE-75E540D13EAC}"/>
                </a:ext>
              </a:extLst>
            </p:cNvPr>
            <p:cNvSpPr/>
            <p:nvPr/>
          </p:nvSpPr>
          <p:spPr>
            <a:xfrm>
              <a:off x="174878" y="2438400"/>
              <a:ext cx="2701376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AutoReplica</a:t>
              </a:r>
              <a:r>
                <a:rPr lang="en-US" sz="8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00" i="1" dirty="0">
                  <a:latin typeface="Times New Roman" charset="0"/>
                  <a:cs typeface="Times New Roman" charset="0"/>
                </a:rPr>
                <a:t>[1] “</a:t>
              </a:r>
              <a:r>
                <a:rPr lang="en-US" sz="700" i="1" dirty="0" err="1">
                  <a:latin typeface="Times New Roman" charset="0"/>
                  <a:cs typeface="Times New Roman" charset="0"/>
                </a:rPr>
                <a:t>AutoReplica:Automatic</a:t>
              </a:r>
              <a:r>
                <a:rPr lang="en-US" sz="700" i="1" dirty="0">
                  <a:latin typeface="Times New Roman" charset="0"/>
                  <a:cs typeface="Times New Roman" charset="0"/>
                </a:rPr>
                <a:t> Data Replica Manager in Distributed Caching and Data Processing Systems”, 1st IEEE International Workshop on Communication, Computing, and Networking in Cyber Physical Systems, 2016. </a:t>
              </a:r>
            </a:p>
            <a:p>
              <a:pPr algn="just"/>
              <a:r>
                <a:rPr lang="en-US" sz="700" i="1" dirty="0">
                  <a:latin typeface="Times New Roman" charset="0"/>
                  <a:cs typeface="Times New Roman" charset="0"/>
                </a:rPr>
                <a:t>[2] “Automatic and Scalable Data Replication Manager in Distributed Computation and Storage Infrastructure of Cyber-Physical Systems”, Scalable Computing: Practice and Experience, Special Issue on Communication, Computing, and Networking in Cyber-Physical Systems, 2017.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33203F0D-F591-444C-9CC5-3E5528DCC5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78" y="3804629"/>
            <a:ext cx="4294678" cy="269456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2D1B298-7FD0-40D3-8AE3-51C51C5BAE72}"/>
              </a:ext>
            </a:extLst>
          </p:cNvPr>
          <p:cNvGrpSpPr/>
          <p:nvPr/>
        </p:nvGrpSpPr>
        <p:grpSpPr>
          <a:xfrm>
            <a:off x="5181600" y="3607951"/>
            <a:ext cx="3116958" cy="3233838"/>
            <a:chOff x="5181600" y="3607951"/>
            <a:chExt cx="3116958" cy="323383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87D4271-B87F-4B06-B2A9-9A1155B5C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600" y="3607951"/>
              <a:ext cx="2948144" cy="158229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732321-C93F-45C3-8AC5-170544FDF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600" y="5170680"/>
              <a:ext cx="3116958" cy="1671109"/>
            </a:xfrm>
            <a:prstGeom prst="rect">
              <a:avLst/>
            </a:prstGeom>
          </p:spPr>
        </p:pic>
      </p:grpSp>
      <p:sp>
        <p:nvSpPr>
          <p:cNvPr id="29" name="Explosion 2 29">
            <a:extLst>
              <a:ext uri="{FF2B5EF4-FFF2-40B4-BE49-F238E27FC236}">
                <a16:creationId xmlns:a16="http://schemas.microsoft.com/office/drawing/2014/main" id="{D0CD20C5-00D5-4E9D-8373-9822B0F6EFAC}"/>
              </a:ext>
            </a:extLst>
          </p:cNvPr>
          <p:cNvSpPr/>
          <p:nvPr/>
        </p:nvSpPr>
        <p:spPr>
          <a:xfrm>
            <a:off x="6477143" y="4942024"/>
            <a:ext cx="2939030" cy="1671109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charset="0"/>
                <a:cs typeface="Times New Roman" charset="0"/>
              </a:rPr>
              <a:t>Overhead is lower</a:t>
            </a:r>
            <a:endParaRPr lang="en-US" sz="1600" b="1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828837-2A81-4B9D-AD9A-279112EFCF39}"/>
              </a:ext>
            </a:extLst>
          </p:cNvPr>
          <p:cNvCxnSpPr/>
          <p:nvPr/>
        </p:nvCxnSpPr>
        <p:spPr>
          <a:xfrm>
            <a:off x="152400" y="3581400"/>
            <a:ext cx="8763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C100EC-25E4-4FBF-8ECF-903A7E259C1C}"/>
              </a:ext>
            </a:extLst>
          </p:cNvPr>
          <p:cNvCxnSpPr>
            <a:cxnSpLocks/>
          </p:cNvCxnSpPr>
          <p:nvPr/>
        </p:nvCxnSpPr>
        <p:spPr>
          <a:xfrm>
            <a:off x="2862890" y="746760"/>
            <a:ext cx="0" cy="28346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xplosion 2 29">
            <a:extLst>
              <a:ext uri="{FF2B5EF4-FFF2-40B4-BE49-F238E27FC236}">
                <a16:creationId xmlns:a16="http://schemas.microsoft.com/office/drawing/2014/main" id="{553736C3-0626-4295-A137-0CF075ABF7F5}"/>
              </a:ext>
            </a:extLst>
          </p:cNvPr>
          <p:cNvSpPr/>
          <p:nvPr/>
        </p:nvSpPr>
        <p:spPr>
          <a:xfrm>
            <a:off x="1774271" y="4355295"/>
            <a:ext cx="3108445" cy="1913266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charset="0"/>
                <a:cs typeface="Times New Roman" charset="0"/>
              </a:rPr>
              <a:t>Support different scenarios</a:t>
            </a:r>
            <a:endParaRPr lang="en-US" sz="16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C26E5F-7FCE-4932-A258-49B6D2B59A42}"/>
              </a:ext>
            </a:extLst>
          </p:cNvPr>
          <p:cNvGrpSpPr/>
          <p:nvPr/>
        </p:nvGrpSpPr>
        <p:grpSpPr>
          <a:xfrm>
            <a:off x="2966804" y="1479972"/>
            <a:ext cx="3189782" cy="1905386"/>
            <a:chOff x="2996745" y="1460960"/>
            <a:chExt cx="3189782" cy="190538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A1EA70A-7B77-4E9A-987C-B0C3792A0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2020" y="1849746"/>
              <a:ext cx="3004507" cy="15166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E7C75A6-F21F-40D9-9E83-06FF8A425198}"/>
                </a:ext>
              </a:extLst>
            </p:cNvPr>
            <p:cNvSpPr/>
            <p:nvPr/>
          </p:nvSpPr>
          <p:spPr>
            <a:xfrm>
              <a:off x="2996745" y="1460960"/>
              <a:ext cx="3134191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b="1" dirty="0">
                  <a:solidFill>
                    <a:srgbClr val="0069D9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SSD = Local Cache + Remote Replication</a:t>
              </a:r>
              <a:endParaRPr lang="en-US" sz="13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BF2AAFA-9F95-465A-826F-560272432FDE}"/>
              </a:ext>
            </a:extLst>
          </p:cNvPr>
          <p:cNvGrpSpPr/>
          <p:nvPr/>
        </p:nvGrpSpPr>
        <p:grpSpPr>
          <a:xfrm>
            <a:off x="6369320" y="1457252"/>
            <a:ext cx="2627659" cy="2005472"/>
            <a:chOff x="6369320" y="1457252"/>
            <a:chExt cx="2627659" cy="200547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26A90E0-CA12-47BE-9726-911463F53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20" y="1734153"/>
              <a:ext cx="2627659" cy="1728571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A88CB04-1895-4242-9AA0-0EDFCE218BDF}"/>
                </a:ext>
              </a:extLst>
            </p:cNvPr>
            <p:cNvSpPr/>
            <p:nvPr/>
          </p:nvSpPr>
          <p:spPr>
            <a:xfrm>
              <a:off x="6380151" y="1457252"/>
              <a:ext cx="2445349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b="1" dirty="0">
                  <a:solidFill>
                    <a:srgbClr val="0069D9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SLA =&gt; Replication Destination</a:t>
              </a:r>
              <a:endParaRPr lang="en-US" sz="1300" dirty="0"/>
            </a:p>
          </p:txBody>
        </p:sp>
      </p:grpSp>
      <p:sp>
        <p:nvSpPr>
          <p:cNvPr id="28" name="Explosion 2 29">
            <a:extLst>
              <a:ext uri="{FF2B5EF4-FFF2-40B4-BE49-F238E27FC236}">
                <a16:creationId xmlns:a16="http://schemas.microsoft.com/office/drawing/2014/main" id="{04399F17-F53C-4714-BE73-796E9532EBAA}"/>
              </a:ext>
            </a:extLst>
          </p:cNvPr>
          <p:cNvSpPr/>
          <p:nvPr/>
        </p:nvSpPr>
        <p:spPr>
          <a:xfrm>
            <a:off x="6468029" y="3361640"/>
            <a:ext cx="2939030" cy="1671109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charset="0"/>
                <a:cs typeface="Times New Roman" charset="0"/>
              </a:rPr>
              <a:t>Recovery is faster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40073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9" grpId="0" animBg="1"/>
      <p:bldP spid="32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18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                 [3] All-Flash Tier: AutoTiering</a:t>
              </a:r>
              <a:endParaRPr lang="en-US" sz="20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0F2E5861-BA48-4CF3-A22C-B9037A3AC755}"/>
              </a:ext>
            </a:extLst>
          </p:cNvPr>
          <p:cNvSpPr/>
          <p:nvPr/>
        </p:nvSpPr>
        <p:spPr>
          <a:xfrm>
            <a:off x="4089916" y="606512"/>
            <a:ext cx="473007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How to match workloads with SSD tiers?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9F6448-DFB7-4745-8D51-A895F4590C5A}"/>
              </a:ext>
            </a:extLst>
          </p:cNvPr>
          <p:cNvGrpSpPr/>
          <p:nvPr/>
        </p:nvGrpSpPr>
        <p:grpSpPr>
          <a:xfrm>
            <a:off x="205740" y="709722"/>
            <a:ext cx="3429000" cy="2433545"/>
            <a:chOff x="205740" y="709722"/>
            <a:chExt cx="3429000" cy="243354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E30B407-3098-484D-976E-2EA5AC66B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430" y="709722"/>
              <a:ext cx="2171366" cy="1840140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C55DA38-8049-4D88-B243-9942C52C9BB7}"/>
                </a:ext>
              </a:extLst>
            </p:cNvPr>
            <p:cNvSpPr/>
            <p:nvPr/>
          </p:nvSpPr>
          <p:spPr>
            <a:xfrm>
              <a:off x="205740" y="2650824"/>
              <a:ext cx="342900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AutoTiering</a:t>
              </a:r>
              <a:r>
                <a:rPr lang="en-US" sz="8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00" i="1" dirty="0">
                  <a:latin typeface="Times New Roman" charset="0"/>
                  <a:cs typeface="Times New Roman" charset="0"/>
                </a:rPr>
                <a:t>“AutoTiering: Automatic Data Placement Manager in Multi-Tier All-Flash Datacenter”, 36th IEEE International Performance Computing and Communications Conference, 2017. 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572E743-671D-46D0-A833-93CE00FF080A}"/>
              </a:ext>
            </a:extLst>
          </p:cNvPr>
          <p:cNvCxnSpPr/>
          <p:nvPr/>
        </p:nvCxnSpPr>
        <p:spPr>
          <a:xfrm>
            <a:off x="116013" y="3237568"/>
            <a:ext cx="8763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4562267-0604-419C-9A14-9238014B3675}"/>
              </a:ext>
            </a:extLst>
          </p:cNvPr>
          <p:cNvCxnSpPr>
            <a:cxnSpLocks/>
          </p:cNvCxnSpPr>
          <p:nvPr/>
        </p:nvCxnSpPr>
        <p:spPr>
          <a:xfrm>
            <a:off x="3835677" y="685800"/>
            <a:ext cx="0" cy="25603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0B4DD5CC-00DB-4750-B0B4-F03BB2B7BDC9}"/>
              </a:ext>
            </a:extLst>
          </p:cNvPr>
          <p:cNvGrpSpPr/>
          <p:nvPr/>
        </p:nvGrpSpPr>
        <p:grpSpPr>
          <a:xfrm>
            <a:off x="4421399" y="1100020"/>
            <a:ext cx="5179801" cy="2172179"/>
            <a:chOff x="4384201" y="1100020"/>
            <a:chExt cx="5179801" cy="217217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BF2C6E4-70A7-4B54-BA48-68A2C1A63531}"/>
                </a:ext>
              </a:extLst>
            </p:cNvPr>
            <p:cNvGrpSpPr/>
            <p:nvPr/>
          </p:nvGrpSpPr>
          <p:grpSpPr>
            <a:xfrm>
              <a:off x="4384201" y="2211135"/>
              <a:ext cx="5179801" cy="1061064"/>
              <a:chOff x="7620000" y="1298996"/>
              <a:chExt cx="5179801" cy="1061064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499D2322-9B31-4FF0-A030-E1BE2AB36C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20000" y="1298996"/>
                <a:ext cx="1291529" cy="68266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47A0711-7FAE-4655-9EB3-DE6FCA2256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25632" y="1332603"/>
                <a:ext cx="1135433" cy="600906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FC25AACC-664B-490D-B30E-6D9252BBA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97369" y="1332603"/>
                <a:ext cx="960120" cy="639656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E20E7C6-2D50-42AE-B1AD-8F4970A6CCA5}"/>
                  </a:ext>
                </a:extLst>
              </p:cNvPr>
              <p:cNvSpPr/>
              <p:nvPr/>
            </p:nvSpPr>
            <p:spPr>
              <a:xfrm>
                <a:off x="9487978" y="2021506"/>
                <a:ext cx="3311823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b="1" dirty="0">
                    <a:latin typeface="Times New Roman" charset="0"/>
                    <a:cs typeface="Times New Roman" charset="0"/>
                  </a:rPr>
                  <a:t>Capacity Tier</a:t>
                </a:r>
              </a:p>
              <a:p>
                <a:pPr algn="ctr"/>
                <a:r>
                  <a:rPr lang="en-US" sz="800" dirty="0">
                    <a:latin typeface="Times New Roman" charset="0"/>
                    <a:cs typeface="Times New Roman" charset="0"/>
                  </a:rPr>
                  <a:t>Samsung PM863 (SATA)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D59795A-3CD1-4610-BE2E-7B87FA9BBC69}"/>
                  </a:ext>
                </a:extLst>
              </p:cNvPr>
              <p:cNvSpPr/>
              <p:nvPr/>
            </p:nvSpPr>
            <p:spPr>
              <a:xfrm>
                <a:off x="7632418" y="1966901"/>
                <a:ext cx="126669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800" b="1" dirty="0">
                    <a:latin typeface="Times New Roman" charset="0"/>
                    <a:cs typeface="Times New Roman" charset="0"/>
                  </a:rPr>
                  <a:t>Performance Tier</a:t>
                </a:r>
              </a:p>
              <a:p>
                <a:pPr algn="ctr"/>
                <a:r>
                  <a:rPr lang="en-US" sz="800" dirty="0">
                    <a:latin typeface="Times New Roman" charset="0"/>
                    <a:cs typeface="Times New Roman" charset="0"/>
                  </a:rPr>
                  <a:t>Samsung PM953 (NVMe)</a:t>
                </a:r>
                <a:endParaRPr lang="en-US" sz="800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01E2358-CB62-4C92-B365-7FF4CA5A3587}"/>
                  </a:ext>
                </a:extLst>
              </p:cNvPr>
              <p:cNvSpPr/>
              <p:nvPr/>
            </p:nvSpPr>
            <p:spPr>
              <a:xfrm>
                <a:off x="9064893" y="1954087"/>
                <a:ext cx="122341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800" b="1" dirty="0">
                    <a:latin typeface="Times New Roman" charset="0"/>
                    <a:cs typeface="Times New Roman" charset="0"/>
                  </a:rPr>
                  <a:t>Middle Tier</a:t>
                </a:r>
              </a:p>
              <a:p>
                <a:pPr algn="ctr"/>
                <a:r>
                  <a:rPr lang="en-US" sz="800" dirty="0">
                    <a:latin typeface="Times New Roman" charset="0"/>
                    <a:cs typeface="Times New Roman" charset="0"/>
                  </a:rPr>
                  <a:t>Samsung PM1633 (SAS)</a:t>
                </a:r>
                <a:endParaRPr lang="en-US" sz="800" dirty="0"/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97DFA60-6FCA-412B-8312-A2E52FA1D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46989"/>
            <a:stretch/>
          </p:blipFill>
          <p:spPr>
            <a:xfrm>
              <a:off x="4702295" y="1100020"/>
              <a:ext cx="3505315" cy="102160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1B4F70-5008-4D71-8773-947F14F72779}"/>
              </a:ext>
            </a:extLst>
          </p:cNvPr>
          <p:cNvGrpSpPr/>
          <p:nvPr/>
        </p:nvGrpSpPr>
        <p:grpSpPr>
          <a:xfrm>
            <a:off x="4182017" y="3394348"/>
            <a:ext cx="4657183" cy="3219070"/>
            <a:chOff x="4258254" y="3394348"/>
            <a:chExt cx="4657183" cy="321907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40C9EBF-6873-44F0-975E-82F96F8F7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65907"/>
            <a:stretch/>
          </p:blipFill>
          <p:spPr>
            <a:xfrm>
              <a:off x="4258254" y="3406915"/>
              <a:ext cx="2166877" cy="100584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A0A32CA-ACA4-485D-B3AE-473C052D1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3392" r="33215"/>
            <a:stretch/>
          </p:blipFill>
          <p:spPr>
            <a:xfrm>
              <a:off x="4275853" y="4476392"/>
              <a:ext cx="2122357" cy="100584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A5E4435-79D6-49D0-932C-9347B74E6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6786"/>
            <a:stretch/>
          </p:blipFill>
          <p:spPr>
            <a:xfrm>
              <a:off x="4281517" y="5579720"/>
              <a:ext cx="2111027" cy="100584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679D56F-32CC-4BF6-9082-070FAF5DD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24297" y="5631869"/>
              <a:ext cx="2321232" cy="981549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9CE8E8E-C19D-4417-A89D-D42FDB9B6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53812" y="3394348"/>
              <a:ext cx="2461625" cy="2206047"/>
            </a:xfrm>
            <a:prstGeom prst="rect">
              <a:avLst/>
            </a:prstGeom>
          </p:spPr>
        </p:pic>
      </p:grpSp>
      <p:sp>
        <p:nvSpPr>
          <p:cNvPr id="61" name="Explosion 2 29">
            <a:extLst>
              <a:ext uri="{FF2B5EF4-FFF2-40B4-BE49-F238E27FC236}">
                <a16:creationId xmlns:a16="http://schemas.microsoft.com/office/drawing/2014/main" id="{A2C95F1F-9496-481E-A648-4444B5451035}"/>
              </a:ext>
            </a:extLst>
          </p:cNvPr>
          <p:cNvSpPr/>
          <p:nvPr/>
        </p:nvSpPr>
        <p:spPr>
          <a:xfrm>
            <a:off x="5350385" y="3333124"/>
            <a:ext cx="2405629" cy="1098043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imes New Roman" charset="0"/>
                <a:cs typeface="Times New Roman" charset="0"/>
              </a:rPr>
              <a:t>Higher Throughput</a:t>
            </a:r>
            <a:endParaRPr lang="en-US" sz="1200" b="1" dirty="0"/>
          </a:p>
        </p:txBody>
      </p:sp>
      <p:sp>
        <p:nvSpPr>
          <p:cNvPr id="62" name="Explosion 2 29">
            <a:extLst>
              <a:ext uri="{FF2B5EF4-FFF2-40B4-BE49-F238E27FC236}">
                <a16:creationId xmlns:a16="http://schemas.microsoft.com/office/drawing/2014/main" id="{8821E841-BEBD-450B-BB13-C773B92BB6C2}"/>
              </a:ext>
            </a:extLst>
          </p:cNvPr>
          <p:cNvSpPr/>
          <p:nvPr/>
        </p:nvSpPr>
        <p:spPr>
          <a:xfrm>
            <a:off x="4685033" y="5751403"/>
            <a:ext cx="1981393" cy="104318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imes New Roman" charset="0"/>
                <a:cs typeface="Times New Roman" charset="0"/>
              </a:rPr>
              <a:t>Lower Latency</a:t>
            </a:r>
            <a:endParaRPr lang="en-US" sz="1200" b="1" dirty="0"/>
          </a:p>
        </p:txBody>
      </p:sp>
      <p:sp>
        <p:nvSpPr>
          <p:cNvPr id="63" name="Explosion 2 29">
            <a:extLst>
              <a:ext uri="{FF2B5EF4-FFF2-40B4-BE49-F238E27FC236}">
                <a16:creationId xmlns:a16="http://schemas.microsoft.com/office/drawing/2014/main" id="{4717C7CE-CBFC-4430-9A63-727680068B91}"/>
              </a:ext>
            </a:extLst>
          </p:cNvPr>
          <p:cNvSpPr/>
          <p:nvPr/>
        </p:nvSpPr>
        <p:spPr>
          <a:xfrm>
            <a:off x="5453594" y="4496441"/>
            <a:ext cx="2405629" cy="1098043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imes New Roman" charset="0"/>
                <a:cs typeface="Times New Roman" charset="0"/>
              </a:rPr>
              <a:t>Higher Bandwidth</a:t>
            </a:r>
            <a:endParaRPr lang="en-US" sz="1200" b="1" dirty="0"/>
          </a:p>
        </p:txBody>
      </p:sp>
      <p:sp>
        <p:nvSpPr>
          <p:cNvPr id="64" name="Explosion 2 29">
            <a:extLst>
              <a:ext uri="{FF2B5EF4-FFF2-40B4-BE49-F238E27FC236}">
                <a16:creationId xmlns:a16="http://schemas.microsoft.com/office/drawing/2014/main" id="{555B341B-4FA8-48D2-A590-C1EE5658C6A9}"/>
              </a:ext>
            </a:extLst>
          </p:cNvPr>
          <p:cNvSpPr/>
          <p:nvPr/>
        </p:nvSpPr>
        <p:spPr>
          <a:xfrm>
            <a:off x="6705744" y="5643410"/>
            <a:ext cx="2271771" cy="1188424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imes New Roman" charset="0"/>
                <a:cs typeface="Times New Roman" charset="0"/>
              </a:rPr>
              <a:t>Less Migrations</a:t>
            </a:r>
            <a:endParaRPr lang="en-US" sz="1200" b="1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C1BDF23-F724-407F-8745-604CE359C8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048237"/>
              </p:ext>
            </p:extLst>
          </p:nvPr>
        </p:nvGraphicFramePr>
        <p:xfrm>
          <a:off x="683152" y="3431312"/>
          <a:ext cx="2191262" cy="108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1262">
                  <a:extLst>
                    <a:ext uri="{9D8B030D-6E8A-4147-A177-3AD203B41FA5}">
                      <a16:colId xmlns:a16="http://schemas.microsoft.com/office/drawing/2014/main" val="959956200"/>
                    </a:ext>
                  </a:extLst>
                </a:gridCol>
              </a:tblGrid>
              <a:tr h="23915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Different Sensitivity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7067266"/>
                  </a:ext>
                </a:extLst>
              </a:tr>
              <a:tr h="30948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52875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7932DF8-74EC-45B5-82DB-8252B082BE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077" y="3757108"/>
            <a:ext cx="1821097" cy="711158"/>
          </a:xfrm>
          <a:prstGeom prst="rect">
            <a:avLst/>
          </a:prstGeom>
        </p:spPr>
      </p:pic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94214EB8-C3B9-4B4D-AD4E-B5DCEA292F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215493"/>
              </p:ext>
            </p:extLst>
          </p:nvPr>
        </p:nvGraphicFramePr>
        <p:xfrm>
          <a:off x="667741" y="4573313"/>
          <a:ext cx="2191262" cy="108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1262">
                  <a:extLst>
                    <a:ext uri="{9D8B030D-6E8A-4147-A177-3AD203B41FA5}">
                      <a16:colId xmlns:a16="http://schemas.microsoft.com/office/drawing/2014/main" val="959956200"/>
                    </a:ext>
                  </a:extLst>
                </a:gridCol>
              </a:tblGrid>
              <a:tr h="23915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Orthogonal Match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067266"/>
                  </a:ext>
                </a:extLst>
              </a:tr>
              <a:tr h="30948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528759"/>
                  </a:ext>
                </a:extLst>
              </a:tr>
            </a:tbl>
          </a:graphicData>
        </a:graphic>
      </p:graphicFrame>
      <p:grpSp>
        <p:nvGrpSpPr>
          <p:cNvPr id="66" name="Group 65">
            <a:extLst>
              <a:ext uri="{FF2B5EF4-FFF2-40B4-BE49-F238E27FC236}">
                <a16:creationId xmlns:a16="http://schemas.microsoft.com/office/drawing/2014/main" id="{2B6694DA-DB20-47F3-B105-281C3DECACE8}"/>
              </a:ext>
            </a:extLst>
          </p:cNvPr>
          <p:cNvGrpSpPr/>
          <p:nvPr/>
        </p:nvGrpSpPr>
        <p:grpSpPr>
          <a:xfrm>
            <a:off x="3004217" y="3657600"/>
            <a:ext cx="1021530" cy="2847476"/>
            <a:chOff x="7875463" y="4147003"/>
            <a:chExt cx="1021530" cy="2847476"/>
          </a:xfrm>
        </p:grpSpPr>
        <p:sp>
          <p:nvSpPr>
            <p:cNvPr id="67" name="Notched Right Arrow 21">
              <a:extLst>
                <a:ext uri="{FF2B5EF4-FFF2-40B4-BE49-F238E27FC236}">
                  <a16:creationId xmlns:a16="http://schemas.microsoft.com/office/drawing/2014/main" id="{4206D178-B844-454C-AC58-E6E85A6C8376}"/>
                </a:ext>
              </a:extLst>
            </p:cNvPr>
            <p:cNvSpPr/>
            <p:nvPr/>
          </p:nvSpPr>
          <p:spPr>
            <a:xfrm>
              <a:off x="8176980" y="5413052"/>
              <a:ext cx="720013" cy="304800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Left Brace 67">
              <a:extLst>
                <a:ext uri="{FF2B5EF4-FFF2-40B4-BE49-F238E27FC236}">
                  <a16:creationId xmlns:a16="http://schemas.microsoft.com/office/drawing/2014/main" id="{F3F7BA14-462D-4B35-9A00-9D9FF84AFF31}"/>
                </a:ext>
              </a:extLst>
            </p:cNvPr>
            <p:cNvSpPr/>
            <p:nvPr/>
          </p:nvSpPr>
          <p:spPr>
            <a:xfrm rot="10800000">
              <a:off x="7875463" y="4147003"/>
              <a:ext cx="266237" cy="2847476"/>
            </a:xfrm>
            <a:prstGeom prst="leftBrac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5467DE4-3B7D-46E3-ABB1-89C441975D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9380" y="4921775"/>
            <a:ext cx="1819171" cy="613348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937AAD7-44EA-4FD7-B51A-2AD1C80934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613186"/>
              </p:ext>
            </p:extLst>
          </p:nvPr>
        </p:nvGraphicFramePr>
        <p:xfrm>
          <a:off x="667741" y="5715314"/>
          <a:ext cx="2191262" cy="898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1262">
                  <a:extLst>
                    <a:ext uri="{9D8B030D-6E8A-4147-A177-3AD203B41FA5}">
                      <a16:colId xmlns:a16="http://schemas.microsoft.com/office/drawing/2014/main" val="595980104"/>
                    </a:ext>
                  </a:extLst>
                </a:gridCol>
              </a:tblGrid>
              <a:tr h="20117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Comprehensive Scoring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702485"/>
                  </a:ext>
                </a:extLst>
              </a:tr>
              <a:tr h="639024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594042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4E2DB9A-4D74-437B-A451-68D2B2EC13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4596" y="6067678"/>
            <a:ext cx="2033189" cy="3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0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111875"/>
            <a:ext cx="2133600" cy="365125"/>
          </a:xfrm>
        </p:spPr>
        <p:txBody>
          <a:bodyPr/>
          <a:lstStyle/>
          <a:p>
            <a:fld id="{E42550C9-1111-4929-BA4E-43DE3D57F3AE}" type="slidenum">
              <a:rPr lang="en-US" smtClean="0"/>
              <a:t>1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Data Creation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7B499F-038A-41C2-AA09-9DF840C812BA}"/>
              </a:ext>
            </a:extLst>
          </p:cNvPr>
          <p:cNvGrpSpPr/>
          <p:nvPr/>
        </p:nvGrpSpPr>
        <p:grpSpPr>
          <a:xfrm>
            <a:off x="-525618" y="1580766"/>
            <a:ext cx="6096000" cy="4064000"/>
            <a:chOff x="-780254" y="1377566"/>
            <a:chExt cx="6096000" cy="4064000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37EBC2E9-17A4-40F3-8931-F2F0FFA647F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8701775"/>
                </p:ext>
              </p:extLst>
            </p:nvPr>
          </p:nvGraphicFramePr>
          <p:xfrm>
            <a:off x="-780254" y="1377566"/>
            <a:ext cx="6096000" cy="40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5DA83F-710F-4686-B0CA-79208E2F1ECC}"/>
                </a:ext>
              </a:extLst>
            </p:cNvPr>
            <p:cNvSpPr/>
            <p:nvPr/>
          </p:nvSpPr>
          <p:spPr>
            <a:xfrm>
              <a:off x="1369335" y="3581400"/>
              <a:ext cx="1781258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92%</a:t>
              </a:r>
              <a:endParaRPr lang="en-US" sz="24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(2016~2017)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0153CE-4C65-45DA-8572-ECFCE9CBB397}"/>
              </a:ext>
            </a:extLst>
          </p:cNvPr>
          <p:cNvGrpSpPr/>
          <p:nvPr/>
        </p:nvGrpSpPr>
        <p:grpSpPr>
          <a:xfrm>
            <a:off x="724476" y="1138535"/>
            <a:ext cx="3573479" cy="4808042"/>
            <a:chOff x="724476" y="1138535"/>
            <a:chExt cx="3573479" cy="480804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ED50972-E325-4585-8EF6-8F2F807A111B}"/>
                </a:ext>
              </a:extLst>
            </p:cNvPr>
            <p:cNvSpPr/>
            <p:nvPr/>
          </p:nvSpPr>
          <p:spPr>
            <a:xfrm>
              <a:off x="1469843" y="5638800"/>
              <a:ext cx="19062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 IBM and SINTEF ICT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A381A51-B4C7-4005-9CA5-400A70056758}"/>
                </a:ext>
              </a:extLst>
            </p:cNvPr>
            <p:cNvSpPr/>
            <p:nvPr/>
          </p:nvSpPr>
          <p:spPr>
            <a:xfrm>
              <a:off x="724476" y="1138535"/>
              <a:ext cx="35734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Data Creation Percentage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9E90D16-0E59-4A38-955E-7E686EE657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3" t="6611" r="22737" b="6043"/>
          <a:stretch/>
        </p:blipFill>
        <p:spPr>
          <a:xfrm>
            <a:off x="4736583" y="1323589"/>
            <a:ext cx="3971238" cy="431521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F17D517-5B09-4FD7-AED2-0A0E011D157D}"/>
              </a:ext>
            </a:extLst>
          </p:cNvPr>
          <p:cNvSpPr/>
          <p:nvPr/>
        </p:nvSpPr>
        <p:spPr>
          <a:xfrm>
            <a:off x="4765678" y="4019804"/>
            <a:ext cx="38984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  <a:ea typeface="Times New Roman" charset="0"/>
                <a:cs typeface="Times New Roman" charset="0"/>
              </a:rPr>
              <a:t>Data Capacity</a:t>
            </a:r>
          </a:p>
          <a:p>
            <a:pPr algn="ctr"/>
            <a:r>
              <a:rPr lang="en-US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  <a:ea typeface="Times New Roman" charset="0"/>
                <a:cs typeface="Times New Roman" charset="0"/>
              </a:rPr>
              <a:t>Catastrophe!</a:t>
            </a:r>
            <a:endParaRPr lang="en-US" sz="4400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27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98">
            <a:extLst>
              <a:ext uri="{FF2B5EF4-FFF2-40B4-BE49-F238E27FC236}">
                <a16:creationId xmlns:a16="http://schemas.microsoft.com/office/drawing/2014/main" id="{C07E8ADE-5833-4CCA-ADEF-EB262918BBEE}"/>
              </a:ext>
            </a:extLst>
          </p:cNvPr>
          <p:cNvGrpSpPr/>
          <p:nvPr/>
        </p:nvGrpSpPr>
        <p:grpSpPr>
          <a:xfrm>
            <a:off x="55179" y="3330910"/>
            <a:ext cx="8413315" cy="1566749"/>
            <a:chOff x="55179" y="3330910"/>
            <a:chExt cx="8413315" cy="1566749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0D3903BF-8929-4D40-8072-CA29DE7FDB4D}"/>
                </a:ext>
              </a:extLst>
            </p:cNvPr>
            <p:cNvGrpSpPr/>
            <p:nvPr/>
          </p:nvGrpSpPr>
          <p:grpSpPr>
            <a:xfrm>
              <a:off x="5530711" y="4486538"/>
              <a:ext cx="2937783" cy="411121"/>
              <a:chOff x="2069358" y="5181600"/>
              <a:chExt cx="4327730" cy="687586"/>
            </a:xfrm>
          </p:grpSpPr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BB99CFAE-7F52-4E61-8C1B-0ACA4BA20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6500" y="5181600"/>
                <a:ext cx="3920588" cy="687586"/>
              </a:xfrm>
              <a:prstGeom prst="rect">
                <a:avLst/>
              </a:prstGeom>
            </p:spPr>
          </p:pic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06107E4-6ABB-48EA-9CB4-8EDDD676B094}"/>
                  </a:ext>
                </a:extLst>
              </p:cNvPr>
              <p:cNvSpPr/>
              <p:nvPr/>
            </p:nvSpPr>
            <p:spPr>
              <a:xfrm>
                <a:off x="2069358" y="5326635"/>
                <a:ext cx="677387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050" i="1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WAF</a:t>
                </a:r>
                <a:endParaRPr lang="en-US" sz="1050" i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180CA7E5-CF80-42A5-9DB5-0611CB672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9" y="3330910"/>
              <a:ext cx="5000727" cy="1431197"/>
            </a:xfrm>
            <a:prstGeom prst="rect">
              <a:avLst/>
            </a:prstGeom>
          </p:spPr>
        </p:pic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42550C9-1111-4929-BA4E-43DE3D57F3AE}" type="slidenum">
              <a:rPr lang="en-US" smtClean="0"/>
              <a:t>19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[4] Datacenter Cost: </a:t>
              </a:r>
              <a:r>
                <a:rPr lang="en-US" sz="2000" b="1" dirty="0" err="1">
                  <a:latin typeface="Times New Roman" charset="0"/>
                  <a:ea typeface="Times New Roman" charset="0"/>
                  <a:cs typeface="Times New Roman" charset="0"/>
                </a:rPr>
                <a:t>minTCO</a:t>
              </a:r>
              <a:endParaRPr lang="en-US" sz="2000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9FBB0B7-B71C-4317-82B3-3A7A46C38751}"/>
              </a:ext>
            </a:extLst>
          </p:cNvPr>
          <p:cNvSpPr/>
          <p:nvPr/>
        </p:nvSpPr>
        <p:spPr>
          <a:xfrm>
            <a:off x="3429000" y="685800"/>
            <a:ext cx="548640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How to model TCO to reflect write amplification and endurance?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2CFE4DE-B153-4C9A-AB27-3E3C928EBE31}"/>
                  </a:ext>
                </a:extLst>
              </p:cNvPr>
              <p:cNvSpPr/>
              <p:nvPr/>
            </p:nvSpPr>
            <p:spPr>
              <a:xfrm>
                <a:off x="2053672" y="2506963"/>
                <a:ext cx="821369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𝑬𝒙𝒑𝒆𝒄𝒕𝒆𝒅𝑳𝒊𝒇𝒆𝑻𝒊𝒎</m:t>
                      </m:r>
                      <m:sSub>
                        <m:sSubPr>
                          <m:ctrlPr>
                            <a:rPr lang="en-US" sz="12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𝒆</m:t>
                          </m:r>
                        </m:e>
                        <m:sub>
                          <m:r>
                            <a:rPr lang="en-US" sz="1200" b="1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𝒊</m:t>
                          </m:r>
                        </m:sub>
                      </m:sSub>
                      <m:r>
                        <a:rPr lang="en-US" sz="1200" b="1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𝑨𝒄𝒄𝒖𝒎𝒖𝒍𝒂𝒕𝒆𝒅𝑾𝒐𝒓𝒌𝑻𝒊𝒎𝒆</m:t>
                          </m:r>
                        </m:e>
                        <m:sub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𝒊</m:t>
                          </m:r>
                        </m:sub>
                      </m:sSub>
                      <m:r>
                        <a:rPr lang="en-US" sz="1200" b="1" i="1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12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𝑬𝒙𝒑𝒆𝒄𝒕𝒆𝒅𝑾𝒐𝒓𝒌𝑻𝒊𝒎𝒆</m:t>
                          </m:r>
                        </m:e>
                        <m:sub>
                          <m:r>
                            <a:rPr lang="en-US" sz="12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1200" b="1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2CFE4DE-B153-4C9A-AB27-3E3C928EBE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3672" y="2506963"/>
                <a:ext cx="8213696" cy="276999"/>
              </a:xfrm>
              <a:prstGeom prst="rect">
                <a:avLst/>
              </a:prstGeom>
              <a:blipFill>
                <a:blip r:embed="rId6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A341303B-28D5-4026-B476-A9D1CAF2B9C7}"/>
              </a:ext>
            </a:extLst>
          </p:cNvPr>
          <p:cNvGrpSpPr/>
          <p:nvPr/>
        </p:nvGrpSpPr>
        <p:grpSpPr>
          <a:xfrm>
            <a:off x="6105406" y="3374810"/>
            <a:ext cx="1636986" cy="471028"/>
            <a:chOff x="6112818" y="2470701"/>
            <a:chExt cx="2421582" cy="471028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5BD04DD-32A4-4189-B6D7-6C848FC37B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26127" y="2668848"/>
              <a:ext cx="1" cy="272881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2C0BE77-B56D-4CF9-ABD1-58AFC6B108B2}"/>
                </a:ext>
              </a:extLst>
            </p:cNvPr>
            <p:cNvSpPr/>
            <p:nvPr/>
          </p:nvSpPr>
          <p:spPr>
            <a:xfrm>
              <a:off x="6112818" y="2470701"/>
              <a:ext cx="2421582" cy="231990"/>
            </a:xfrm>
            <a:prstGeom prst="rect">
              <a:avLst/>
            </a:prstGeom>
            <a:solidFill>
              <a:srgbClr val="00B0F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C3C8A44-EE60-45B1-A1A6-D28F094A2BD3}"/>
              </a:ext>
            </a:extLst>
          </p:cNvPr>
          <p:cNvGrpSpPr/>
          <p:nvPr/>
        </p:nvGrpSpPr>
        <p:grpSpPr>
          <a:xfrm>
            <a:off x="7146850" y="2405385"/>
            <a:ext cx="1692348" cy="647559"/>
            <a:chOff x="5827061" y="3737967"/>
            <a:chExt cx="2421582" cy="64755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E39D3ED-CB0C-4364-A9C5-E62819047E88}"/>
                </a:ext>
              </a:extLst>
            </p:cNvPr>
            <p:cNvSpPr/>
            <p:nvPr/>
          </p:nvSpPr>
          <p:spPr>
            <a:xfrm>
              <a:off x="5827061" y="3737967"/>
              <a:ext cx="2421582" cy="366215"/>
            </a:xfrm>
            <a:prstGeom prst="rect">
              <a:avLst/>
            </a:prstGeom>
            <a:solidFill>
              <a:srgbClr val="00B0F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086E0255-D78E-401D-A6F0-0FC971B29A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2408" y="4083930"/>
              <a:ext cx="1" cy="301596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607DD44-1A01-4E65-A60A-4F8D3AC027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4520" y="1307037"/>
            <a:ext cx="4572000" cy="71475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17FDBB9-9C0A-46D5-B61A-A13EA820CA89}"/>
              </a:ext>
            </a:extLst>
          </p:cNvPr>
          <p:cNvGrpSpPr/>
          <p:nvPr/>
        </p:nvGrpSpPr>
        <p:grpSpPr>
          <a:xfrm>
            <a:off x="4800601" y="1685659"/>
            <a:ext cx="4182393" cy="739448"/>
            <a:chOff x="3590451" y="1696537"/>
            <a:chExt cx="4182393" cy="73944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C52ED27-3836-4AD9-93A2-6979201E5B15}"/>
                </a:ext>
              </a:extLst>
            </p:cNvPr>
            <p:cNvSpPr/>
            <p:nvPr/>
          </p:nvSpPr>
          <p:spPr>
            <a:xfrm>
              <a:off x="7049569" y="2066653"/>
              <a:ext cx="7232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Bytes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E7F1DDA-96F7-4FA3-A9FB-35B852BC0F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24158" y="1854239"/>
              <a:ext cx="334186" cy="236363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A7B5E60-BA9C-468F-8F92-39A7BD46CF9C}"/>
                </a:ext>
              </a:extLst>
            </p:cNvPr>
            <p:cNvSpPr/>
            <p:nvPr/>
          </p:nvSpPr>
          <p:spPr>
            <a:xfrm>
              <a:off x="3590451" y="1696537"/>
              <a:ext cx="3333708" cy="366215"/>
            </a:xfrm>
            <a:prstGeom prst="rect">
              <a:avLst/>
            </a:prstGeom>
            <a:solidFill>
              <a:srgbClr val="00B0F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AD8C1E-559F-49C2-94F9-91CBE65A1EB6}"/>
              </a:ext>
            </a:extLst>
          </p:cNvPr>
          <p:cNvGrpSpPr/>
          <p:nvPr/>
        </p:nvGrpSpPr>
        <p:grpSpPr>
          <a:xfrm>
            <a:off x="4569372" y="1019791"/>
            <a:ext cx="4217382" cy="654794"/>
            <a:chOff x="2743200" y="906313"/>
            <a:chExt cx="4929143" cy="65479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44995F0-7217-4FBA-BCCC-0D7B23A4FED3}"/>
                </a:ext>
              </a:extLst>
            </p:cNvPr>
            <p:cNvSpPr/>
            <p:nvPr/>
          </p:nvSpPr>
          <p:spPr>
            <a:xfrm>
              <a:off x="7291343" y="906313"/>
              <a:ext cx="381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$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AC0B2DD-E27D-4E6E-89C9-90B53D0AB1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5558" y="1104162"/>
              <a:ext cx="503370" cy="162555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F84B14E-9780-4FFE-A97D-D223293A72AC}"/>
                </a:ext>
              </a:extLst>
            </p:cNvPr>
            <p:cNvSpPr/>
            <p:nvPr/>
          </p:nvSpPr>
          <p:spPr>
            <a:xfrm>
              <a:off x="2743200" y="1148546"/>
              <a:ext cx="4419600" cy="412561"/>
            </a:xfrm>
            <a:prstGeom prst="rect">
              <a:avLst/>
            </a:prstGeom>
            <a:solidFill>
              <a:srgbClr val="FFFF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8E6497C-86DD-43A4-985F-641FF752E0C6}"/>
              </a:ext>
            </a:extLst>
          </p:cNvPr>
          <p:cNvGrpSpPr/>
          <p:nvPr/>
        </p:nvGrpSpPr>
        <p:grpSpPr>
          <a:xfrm>
            <a:off x="2916777" y="1434446"/>
            <a:ext cx="3124200" cy="917478"/>
            <a:chOff x="947440" y="1356833"/>
            <a:chExt cx="3124200" cy="91747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99C2F96-6A90-44EF-8D1A-96C6DDAC67A1}"/>
                </a:ext>
              </a:extLst>
            </p:cNvPr>
            <p:cNvSpPr/>
            <p:nvPr/>
          </p:nvSpPr>
          <p:spPr>
            <a:xfrm>
              <a:off x="947440" y="1904979"/>
              <a:ext cx="312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$ per served logical byte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7F22F1F-2C9F-419E-A73C-43F35205B2E9}"/>
                </a:ext>
              </a:extLst>
            </p:cNvPr>
            <p:cNvCxnSpPr/>
            <p:nvPr/>
          </p:nvCxnSpPr>
          <p:spPr>
            <a:xfrm flipV="1">
              <a:off x="1540309" y="1701839"/>
              <a:ext cx="583247" cy="270331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BC695FB-444C-4F27-A3C7-E7FFB686506B}"/>
                </a:ext>
              </a:extLst>
            </p:cNvPr>
            <p:cNvSpPr/>
            <p:nvPr/>
          </p:nvSpPr>
          <p:spPr>
            <a:xfrm>
              <a:off x="1883209" y="1356833"/>
              <a:ext cx="631391" cy="412561"/>
            </a:xfrm>
            <a:prstGeom prst="rect">
              <a:avLst/>
            </a:prstGeom>
            <a:solidFill>
              <a:srgbClr val="FF0000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596289-0744-4A46-AB67-9119D236B52F}"/>
              </a:ext>
            </a:extLst>
          </p:cNvPr>
          <p:cNvGrpSpPr/>
          <p:nvPr/>
        </p:nvGrpSpPr>
        <p:grpSpPr>
          <a:xfrm>
            <a:off x="190500" y="5129121"/>
            <a:ext cx="8724900" cy="1271679"/>
            <a:chOff x="190500" y="5026734"/>
            <a:chExt cx="8724900" cy="1271679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32347696-84D6-41A3-AC7B-1140ACB71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53766"/>
            <a:stretch/>
          </p:blipFill>
          <p:spPr>
            <a:xfrm>
              <a:off x="190500" y="5047781"/>
              <a:ext cx="4198883" cy="1203562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15BE62EE-5075-43A0-9672-B41DF0052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53766"/>
            <a:stretch/>
          </p:blipFill>
          <p:spPr>
            <a:xfrm>
              <a:off x="4478877" y="5026734"/>
              <a:ext cx="4436523" cy="127167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BCBDCC5D-6410-4B7E-9A85-B62E6EAF674D}"/>
                  </a:ext>
                </a:extLst>
              </p:cNvPr>
              <p:cNvSpPr/>
              <p:nvPr/>
            </p:nvSpPr>
            <p:spPr>
              <a:xfrm>
                <a:off x="5413006" y="3802016"/>
                <a:ext cx="516003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charset="0"/>
                          </a:rPr>
                          <m:t>𝐿𝑜𝑔𝑖𝑐𝑎𝑙𝑊𝑟𝑖𝑡𝑒𝑅𝑎𝑡𝑒</m:t>
                        </m:r>
                      </m:e>
                      <m:sub>
                        <m:r>
                          <a:rPr lang="en-US" sz="1200" i="1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1200" i="1">
                        <a:latin typeface="Cambria Math" charset="0"/>
                      </a:rPr>
                      <m:t>⋅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charset="0"/>
                          </a:rPr>
                          <m:t>𝑊𝐴𝐹</m:t>
                        </m:r>
                      </m:e>
                      <m:sub>
                        <m:r>
                          <a:rPr lang="en-US" sz="1200" i="1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1200" i="1">
                        <a:latin typeface="Cambria Math" charset="0"/>
                      </a:rPr>
                      <m:t>(</m:t>
                    </m:r>
                    <m:r>
                      <a:rPr lang="en-US" sz="1200" i="1">
                        <a:latin typeface="Cambria Math" charset="0"/>
                      </a:rPr>
                      <m:t>𝑆𝑒𝑞𝑢𝑒𝑛𝑡𝑖𝑎𝑙𝑅𝑎𝑡𝑖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charset="0"/>
                          </a:rPr>
                          <m:t>𝑜</m:t>
                        </m:r>
                      </m:e>
                      <m:sub>
                        <m:r>
                          <a:rPr lang="en-US" sz="1200" i="1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dirty="0"/>
                  <a:t>)</a:t>
                </a:r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BCBDCC5D-6410-4B7E-9A85-B62E6EAF67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006" y="3802016"/>
                <a:ext cx="5160036" cy="276999"/>
              </a:xfrm>
              <a:prstGeom prst="rect">
                <a:avLst/>
              </a:prstGeom>
              <a:blipFill>
                <a:blip r:embed="rId9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5592396E-9ACD-4862-A095-B37393A05C50}"/>
              </a:ext>
            </a:extLst>
          </p:cNvPr>
          <p:cNvGrpSpPr/>
          <p:nvPr/>
        </p:nvGrpSpPr>
        <p:grpSpPr>
          <a:xfrm>
            <a:off x="121809" y="800610"/>
            <a:ext cx="2773789" cy="2202891"/>
            <a:chOff x="121809" y="800610"/>
            <a:chExt cx="2773789" cy="220289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C1F1C20-66F6-4E4E-8104-C7BFF1E0F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4044" y="800610"/>
              <a:ext cx="2092624" cy="1457240"/>
            </a:xfrm>
            <a:prstGeom prst="rect">
              <a:avLst/>
            </a:prstGeom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89A34C9-7AA3-4F61-B96C-9891418A69BE}"/>
                </a:ext>
              </a:extLst>
            </p:cNvPr>
            <p:cNvSpPr/>
            <p:nvPr/>
          </p:nvSpPr>
          <p:spPr>
            <a:xfrm>
              <a:off x="121809" y="2357170"/>
              <a:ext cx="27737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2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minTCO</a:t>
              </a:r>
              <a:r>
                <a:rPr lang="en-US" sz="9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00" i="1" dirty="0">
                  <a:latin typeface="Times New Roman" charset="0"/>
                  <a:cs typeface="Times New Roman" charset="0"/>
                </a:rPr>
                <a:t>”A Fresh Perspective on Total Cost of Ownership Models for Flash Storage in Datacenters”, 8th IEEE International Conference on Cloud Computing Technology and Science. 2016. . 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0397196-7E3D-4613-BF1F-BD6FA7B1632B}"/>
              </a:ext>
            </a:extLst>
          </p:cNvPr>
          <p:cNvCxnSpPr/>
          <p:nvPr/>
        </p:nvCxnSpPr>
        <p:spPr>
          <a:xfrm>
            <a:off x="152400" y="3059571"/>
            <a:ext cx="8763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CF76473-5D8A-4A02-B969-4AF175130AF3}"/>
              </a:ext>
            </a:extLst>
          </p:cNvPr>
          <p:cNvCxnSpPr>
            <a:cxnSpLocks/>
          </p:cNvCxnSpPr>
          <p:nvPr/>
        </p:nvCxnSpPr>
        <p:spPr>
          <a:xfrm>
            <a:off x="2971800" y="622494"/>
            <a:ext cx="0" cy="246888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1502552-60B2-4530-B3EB-2B4A981E22B0}"/>
              </a:ext>
            </a:extLst>
          </p:cNvPr>
          <p:cNvCxnSpPr/>
          <p:nvPr/>
        </p:nvCxnSpPr>
        <p:spPr>
          <a:xfrm>
            <a:off x="190500" y="5105400"/>
            <a:ext cx="8763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xplosion 2 29">
            <a:extLst>
              <a:ext uri="{FF2B5EF4-FFF2-40B4-BE49-F238E27FC236}">
                <a16:creationId xmlns:a16="http://schemas.microsoft.com/office/drawing/2014/main" id="{7DEA4237-D77C-4D65-8D1C-A9CB85D8DDB4}"/>
              </a:ext>
            </a:extLst>
          </p:cNvPr>
          <p:cNvSpPr/>
          <p:nvPr/>
        </p:nvSpPr>
        <p:spPr>
          <a:xfrm>
            <a:off x="304800" y="5649562"/>
            <a:ext cx="1985141" cy="1098043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imes New Roman" charset="0"/>
                <a:cs typeface="Times New Roman" charset="0"/>
              </a:rPr>
              <a:t>Lower</a:t>
            </a:r>
          </a:p>
          <a:p>
            <a:pPr algn="ctr"/>
            <a:r>
              <a:rPr lang="en-US" sz="1200" b="1" dirty="0">
                <a:latin typeface="Times New Roman" charset="0"/>
                <a:cs typeface="Times New Roman" charset="0"/>
              </a:rPr>
              <a:t>TCO</a:t>
            </a:r>
            <a:endParaRPr lang="en-US" sz="1200" b="1" dirty="0"/>
          </a:p>
        </p:txBody>
      </p:sp>
      <p:sp>
        <p:nvSpPr>
          <p:cNvPr id="50" name="Explosion 2 29">
            <a:extLst>
              <a:ext uri="{FF2B5EF4-FFF2-40B4-BE49-F238E27FC236}">
                <a16:creationId xmlns:a16="http://schemas.microsoft.com/office/drawing/2014/main" id="{1832C7A8-4108-44D3-8B82-D17AED02DD30}"/>
              </a:ext>
            </a:extLst>
          </p:cNvPr>
          <p:cNvSpPr/>
          <p:nvPr/>
        </p:nvSpPr>
        <p:spPr>
          <a:xfrm>
            <a:off x="2484089" y="5636704"/>
            <a:ext cx="2049811" cy="1098043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imes New Roman" charset="0"/>
                <a:cs typeface="Times New Roman" charset="0"/>
              </a:rPr>
              <a:t>Better</a:t>
            </a:r>
          </a:p>
          <a:p>
            <a:pPr algn="ctr"/>
            <a:r>
              <a:rPr lang="en-US" sz="1200" b="1" dirty="0">
                <a:latin typeface="Times New Roman" charset="0"/>
                <a:cs typeface="Times New Roman" charset="0"/>
              </a:rPr>
              <a:t>TP </a:t>
            </a:r>
            <a:r>
              <a:rPr lang="en-US" sz="1200" b="1" dirty="0" err="1">
                <a:latin typeface="Times New Roman" charset="0"/>
                <a:cs typeface="Times New Roman" charset="0"/>
              </a:rPr>
              <a:t>Util</a:t>
            </a:r>
            <a:r>
              <a:rPr lang="en-US" sz="1200" b="1" dirty="0">
                <a:latin typeface="Times New Roman" charset="0"/>
                <a:cs typeface="Times New Roman" charset="0"/>
              </a:rPr>
              <a:t> %</a:t>
            </a:r>
            <a:endParaRPr lang="en-US" sz="1200" b="1" dirty="0"/>
          </a:p>
        </p:txBody>
      </p:sp>
      <p:sp>
        <p:nvSpPr>
          <p:cNvPr id="58" name="Explosion 2 29">
            <a:extLst>
              <a:ext uri="{FF2B5EF4-FFF2-40B4-BE49-F238E27FC236}">
                <a16:creationId xmlns:a16="http://schemas.microsoft.com/office/drawing/2014/main" id="{9D812875-EC26-48C6-90AA-D0BE2E0F66A4}"/>
              </a:ext>
            </a:extLst>
          </p:cNvPr>
          <p:cNvSpPr/>
          <p:nvPr/>
        </p:nvSpPr>
        <p:spPr>
          <a:xfrm>
            <a:off x="4714876" y="5639581"/>
            <a:ext cx="2226962" cy="1098043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imes New Roman" charset="0"/>
                <a:cs typeface="Times New Roman" charset="0"/>
              </a:rPr>
              <a:t>Better</a:t>
            </a:r>
          </a:p>
          <a:p>
            <a:pPr algn="ctr"/>
            <a:r>
              <a:rPr lang="en-US" sz="1200" b="1" dirty="0">
                <a:latin typeface="Times New Roman" charset="0"/>
                <a:cs typeface="Times New Roman" charset="0"/>
              </a:rPr>
              <a:t>Cap </a:t>
            </a:r>
            <a:r>
              <a:rPr lang="en-US" sz="1200" b="1" dirty="0" err="1">
                <a:latin typeface="Times New Roman" charset="0"/>
                <a:cs typeface="Times New Roman" charset="0"/>
              </a:rPr>
              <a:t>Util</a:t>
            </a:r>
            <a:r>
              <a:rPr lang="en-US" sz="1200" b="1" dirty="0">
                <a:latin typeface="Times New Roman" charset="0"/>
                <a:cs typeface="Times New Roman" charset="0"/>
              </a:rPr>
              <a:t> %</a:t>
            </a:r>
            <a:endParaRPr lang="en-US" sz="1200" b="1" dirty="0"/>
          </a:p>
        </p:txBody>
      </p:sp>
      <p:sp>
        <p:nvSpPr>
          <p:cNvPr id="59" name="Explosion 2 29">
            <a:extLst>
              <a:ext uri="{FF2B5EF4-FFF2-40B4-BE49-F238E27FC236}">
                <a16:creationId xmlns:a16="http://schemas.microsoft.com/office/drawing/2014/main" id="{C8BC3418-5F92-4EE7-A068-3EBFC47E505F}"/>
              </a:ext>
            </a:extLst>
          </p:cNvPr>
          <p:cNvSpPr/>
          <p:nvPr/>
        </p:nvSpPr>
        <p:spPr>
          <a:xfrm>
            <a:off x="7162801" y="5593780"/>
            <a:ext cx="1933576" cy="1098043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imes New Roman" charset="0"/>
                <a:cs typeface="Times New Roman" charset="0"/>
              </a:rPr>
              <a:t>Better</a:t>
            </a:r>
          </a:p>
          <a:p>
            <a:pPr algn="ctr"/>
            <a:r>
              <a:rPr lang="en-US" sz="1200" b="1" dirty="0">
                <a:latin typeface="Times New Roman" charset="0"/>
                <a:cs typeface="Times New Roman" charset="0"/>
              </a:rPr>
              <a:t>Balance</a:t>
            </a:r>
            <a:endParaRPr lang="en-US" sz="1200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0C352C-EAB4-43E2-AD22-91FCBDE627EF}"/>
              </a:ext>
            </a:extLst>
          </p:cNvPr>
          <p:cNvGrpSpPr/>
          <p:nvPr/>
        </p:nvGrpSpPr>
        <p:grpSpPr>
          <a:xfrm>
            <a:off x="6460080" y="1002268"/>
            <a:ext cx="1799639" cy="655743"/>
            <a:chOff x="6460080" y="1002268"/>
            <a:chExt cx="1799639" cy="655743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2F25438-B75E-4537-92E4-2159D412AAC1}"/>
                </a:ext>
              </a:extLst>
            </p:cNvPr>
            <p:cNvSpPr/>
            <p:nvPr/>
          </p:nvSpPr>
          <p:spPr>
            <a:xfrm>
              <a:off x="6460080" y="1296992"/>
              <a:ext cx="1799639" cy="361019"/>
            </a:xfrm>
            <a:prstGeom prst="rect">
              <a:avLst/>
            </a:prstGeom>
            <a:solidFill>
              <a:srgbClr val="00B05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69D813-E205-4CC8-A29A-095FBF197EDA}"/>
                </a:ext>
              </a:extLst>
            </p:cNvPr>
            <p:cNvSpPr/>
            <p:nvPr/>
          </p:nvSpPr>
          <p:spPr>
            <a:xfrm>
              <a:off x="7162801" y="1002268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?</a:t>
              </a:r>
              <a:endParaRPr lang="en-US" dirty="0"/>
            </a:p>
          </p:txBody>
        </p:sp>
      </p:grpSp>
      <p:sp>
        <p:nvSpPr>
          <p:cNvPr id="61" name="Arrow: Down 60">
            <a:extLst>
              <a:ext uri="{FF2B5EF4-FFF2-40B4-BE49-F238E27FC236}">
                <a16:creationId xmlns:a16="http://schemas.microsoft.com/office/drawing/2014/main" id="{BD70B276-C23A-47D2-81E5-37E0ADCD334C}"/>
              </a:ext>
            </a:extLst>
          </p:cNvPr>
          <p:cNvSpPr/>
          <p:nvPr/>
        </p:nvSpPr>
        <p:spPr>
          <a:xfrm>
            <a:off x="5931700" y="2057400"/>
            <a:ext cx="328599" cy="4332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328589C-9861-42F5-BE08-AF361C998F74}"/>
                  </a:ext>
                </a:extLst>
              </p:cNvPr>
              <p:cNvSpPr/>
              <p:nvPr/>
            </p:nvSpPr>
            <p:spPr>
              <a:xfrm>
                <a:off x="5186596" y="3043239"/>
                <a:ext cx="3474606" cy="5381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𝑇𝑜𝑡𝑎𝑙𝑊𝑟𝑖𝑡𝑒𝐿𝑖𝑚𝑖𝑡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𝐶𝑢𝑟𝑟𝑒𝑛𝑡𝑊𝑟𝑖𝑡𝑒𝐶𝑜𝑢𝑛𝑡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𝑃h𝑦𝑠𝑖𝑐𝑎𝑙𝑊𝑟𝑖𝑡𝑒𝑅𝑎𝑡𝑒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328589C-9861-42F5-BE08-AF361C998F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596" y="3043239"/>
                <a:ext cx="3474606" cy="538161"/>
              </a:xfrm>
              <a:prstGeom prst="rect">
                <a:avLst/>
              </a:prstGeom>
              <a:blipFill>
                <a:blip r:embed="rId11"/>
                <a:stretch>
                  <a:fillRect b="-4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45F402FD-CE55-4C29-9557-8735E40B7061}"/>
              </a:ext>
            </a:extLst>
          </p:cNvPr>
          <p:cNvGrpSpPr/>
          <p:nvPr/>
        </p:nvGrpSpPr>
        <p:grpSpPr>
          <a:xfrm>
            <a:off x="6831509" y="3810000"/>
            <a:ext cx="483692" cy="525818"/>
            <a:chOff x="7160399" y="2351847"/>
            <a:chExt cx="715522" cy="525818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2ED9AF6A-ABD5-46D7-8B4C-BF3FBF110E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9588" y="2604784"/>
              <a:ext cx="1" cy="272881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5E197E2-D68A-4F8D-9B90-B0C3DA18DBED}"/>
                </a:ext>
              </a:extLst>
            </p:cNvPr>
            <p:cNvSpPr/>
            <p:nvPr/>
          </p:nvSpPr>
          <p:spPr>
            <a:xfrm>
              <a:off x="7160399" y="2351847"/>
              <a:ext cx="715522" cy="226396"/>
            </a:xfrm>
            <a:prstGeom prst="rect">
              <a:avLst/>
            </a:prstGeom>
            <a:solidFill>
              <a:srgbClr val="00B0F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195AF95-9A46-4B73-B185-D3D13EFBB42B}"/>
              </a:ext>
            </a:extLst>
          </p:cNvPr>
          <p:cNvGrpSpPr/>
          <p:nvPr/>
        </p:nvGrpSpPr>
        <p:grpSpPr>
          <a:xfrm>
            <a:off x="258650" y="3832485"/>
            <a:ext cx="7588873" cy="843425"/>
            <a:chOff x="414131" y="1989750"/>
            <a:chExt cx="14697357" cy="1633460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2FECDC9-EBBA-4FD3-A843-2517F18D1417}"/>
                </a:ext>
              </a:extLst>
            </p:cNvPr>
            <p:cNvGrpSpPr/>
            <p:nvPr/>
          </p:nvGrpSpPr>
          <p:grpSpPr>
            <a:xfrm>
              <a:off x="414131" y="1989750"/>
              <a:ext cx="14697357" cy="1101520"/>
              <a:chOff x="1014816" y="1758552"/>
              <a:chExt cx="16951985" cy="1253745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4F42B5A9-3618-409D-A1E0-5006D289F13C}"/>
                  </a:ext>
                </a:extLst>
              </p:cNvPr>
              <p:cNvSpPr/>
              <p:nvPr/>
            </p:nvSpPr>
            <p:spPr>
              <a:xfrm>
                <a:off x="17014244" y="2591925"/>
                <a:ext cx="952557" cy="4203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i="1" dirty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Linear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F66A6202-BDB3-45CC-8505-25D9DDA2EAAE}"/>
                  </a:ext>
                </a:extLst>
              </p:cNvPr>
              <p:cNvSpPr/>
              <p:nvPr/>
            </p:nvSpPr>
            <p:spPr>
              <a:xfrm>
                <a:off x="1014816" y="1758552"/>
                <a:ext cx="1280127" cy="163729"/>
              </a:xfrm>
              <a:prstGeom prst="rect">
                <a:avLst/>
              </a:prstGeom>
              <a:solidFill>
                <a:srgbClr val="00B050">
                  <a:alpha val="46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938F2D2-835D-4A5F-AE45-5B175F0B1C3B}"/>
                </a:ext>
              </a:extLst>
            </p:cNvPr>
            <p:cNvSpPr/>
            <p:nvPr/>
          </p:nvSpPr>
          <p:spPr>
            <a:xfrm>
              <a:off x="3608023" y="1989751"/>
              <a:ext cx="1492644" cy="143848"/>
            </a:xfrm>
            <a:prstGeom prst="rect">
              <a:avLst/>
            </a:prstGeom>
            <a:solidFill>
              <a:srgbClr val="00B050">
                <a:alpha val="4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84BFCE6-771A-4B7C-9E26-3757818C3E9D}"/>
                </a:ext>
              </a:extLst>
            </p:cNvPr>
            <p:cNvSpPr/>
            <p:nvPr/>
          </p:nvSpPr>
          <p:spPr>
            <a:xfrm>
              <a:off x="6752981" y="1991641"/>
              <a:ext cx="1543299" cy="143848"/>
            </a:xfrm>
            <a:prstGeom prst="rect">
              <a:avLst/>
            </a:prstGeom>
            <a:solidFill>
              <a:srgbClr val="00B050">
                <a:alpha val="4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0FE88B33-E425-4311-9F77-D2ABFF96A889}"/>
                </a:ext>
              </a:extLst>
            </p:cNvPr>
            <p:cNvSpPr/>
            <p:nvPr/>
          </p:nvSpPr>
          <p:spPr>
            <a:xfrm>
              <a:off x="12898706" y="3259537"/>
              <a:ext cx="1203999" cy="363673"/>
            </a:xfrm>
            <a:prstGeom prst="rect">
              <a:avLst/>
            </a:prstGeom>
            <a:solidFill>
              <a:srgbClr val="00B05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43C584A-2B34-4A10-A97B-88417A8416CD}"/>
              </a:ext>
            </a:extLst>
          </p:cNvPr>
          <p:cNvGrpSpPr/>
          <p:nvPr/>
        </p:nvGrpSpPr>
        <p:grpSpPr>
          <a:xfrm>
            <a:off x="860296" y="3803906"/>
            <a:ext cx="7596261" cy="1078894"/>
            <a:chOff x="1491719" y="1957886"/>
            <a:chExt cx="14711667" cy="2089492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328E983E-5E52-4F7A-B676-AE477031E243}"/>
                </a:ext>
              </a:extLst>
            </p:cNvPr>
            <p:cNvSpPr/>
            <p:nvPr/>
          </p:nvSpPr>
          <p:spPr>
            <a:xfrm>
              <a:off x="14928676" y="3678046"/>
              <a:ext cx="12747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Polynomial</a:t>
              </a:r>
              <a:endParaRPr lang="en-US" sz="1400" b="1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557D9A97-F756-41DC-93AF-4B70221D5619}"/>
                </a:ext>
              </a:extLst>
            </p:cNvPr>
            <p:cNvSpPr/>
            <p:nvPr/>
          </p:nvSpPr>
          <p:spPr>
            <a:xfrm>
              <a:off x="12795922" y="3644126"/>
              <a:ext cx="1639729" cy="345557"/>
            </a:xfrm>
            <a:prstGeom prst="rect">
              <a:avLst/>
            </a:prstGeom>
            <a:solidFill>
              <a:srgbClr val="FF00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35F157C-AD61-4BED-A944-FA2FC930E296}"/>
                </a:ext>
              </a:extLst>
            </p:cNvPr>
            <p:cNvSpPr/>
            <p:nvPr/>
          </p:nvSpPr>
          <p:spPr>
            <a:xfrm>
              <a:off x="5001084" y="1989751"/>
              <a:ext cx="1360124" cy="601048"/>
            </a:xfrm>
            <a:custGeom>
              <a:avLst/>
              <a:gdLst>
                <a:gd name="connsiteX0" fmla="*/ 0 w 1205948"/>
                <a:gd name="connsiteY0" fmla="*/ 0 h 655983"/>
                <a:gd name="connsiteX1" fmla="*/ 642730 w 1205948"/>
                <a:gd name="connsiteY1" fmla="*/ 192157 h 655983"/>
                <a:gd name="connsiteX2" fmla="*/ 1020417 w 1205948"/>
                <a:gd name="connsiteY2" fmla="*/ 417444 h 655983"/>
                <a:gd name="connsiteX3" fmla="*/ 1205948 w 1205948"/>
                <a:gd name="connsiteY3" fmla="*/ 596348 h 655983"/>
                <a:gd name="connsiteX4" fmla="*/ 1139687 w 1205948"/>
                <a:gd name="connsiteY4" fmla="*/ 655983 h 655983"/>
                <a:gd name="connsiteX5" fmla="*/ 854765 w 1205948"/>
                <a:gd name="connsiteY5" fmla="*/ 477079 h 655983"/>
                <a:gd name="connsiteX6" fmla="*/ 549965 w 1205948"/>
                <a:gd name="connsiteY6" fmla="*/ 265044 h 655983"/>
                <a:gd name="connsiteX7" fmla="*/ 331304 w 1205948"/>
                <a:gd name="connsiteY7" fmla="*/ 205409 h 655983"/>
                <a:gd name="connsiteX8" fmla="*/ 33130 w 1205948"/>
                <a:gd name="connsiteY8" fmla="*/ 132522 h 655983"/>
                <a:gd name="connsiteX9" fmla="*/ 0 w 1205948"/>
                <a:gd name="connsiteY9" fmla="*/ 0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5948" h="655983">
                  <a:moveTo>
                    <a:pt x="0" y="0"/>
                  </a:moveTo>
                  <a:lnTo>
                    <a:pt x="642730" y="192157"/>
                  </a:lnTo>
                  <a:lnTo>
                    <a:pt x="1020417" y="417444"/>
                  </a:lnTo>
                  <a:lnTo>
                    <a:pt x="1205948" y="596348"/>
                  </a:lnTo>
                  <a:lnTo>
                    <a:pt x="1139687" y="655983"/>
                  </a:lnTo>
                  <a:lnTo>
                    <a:pt x="854765" y="477079"/>
                  </a:lnTo>
                  <a:lnTo>
                    <a:pt x="549965" y="265044"/>
                  </a:lnTo>
                  <a:lnTo>
                    <a:pt x="331304" y="205409"/>
                  </a:lnTo>
                  <a:lnTo>
                    <a:pt x="33130" y="1325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6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BC4B12E-CDBE-4FF9-9C39-F8423BC682DB}"/>
                </a:ext>
              </a:extLst>
            </p:cNvPr>
            <p:cNvSpPr/>
            <p:nvPr/>
          </p:nvSpPr>
          <p:spPr>
            <a:xfrm>
              <a:off x="1491719" y="1989751"/>
              <a:ext cx="1632481" cy="601049"/>
            </a:xfrm>
            <a:custGeom>
              <a:avLst/>
              <a:gdLst>
                <a:gd name="connsiteX0" fmla="*/ 0 w 1205948"/>
                <a:gd name="connsiteY0" fmla="*/ 0 h 655983"/>
                <a:gd name="connsiteX1" fmla="*/ 642730 w 1205948"/>
                <a:gd name="connsiteY1" fmla="*/ 192157 h 655983"/>
                <a:gd name="connsiteX2" fmla="*/ 1020417 w 1205948"/>
                <a:gd name="connsiteY2" fmla="*/ 417444 h 655983"/>
                <a:gd name="connsiteX3" fmla="*/ 1205948 w 1205948"/>
                <a:gd name="connsiteY3" fmla="*/ 596348 h 655983"/>
                <a:gd name="connsiteX4" fmla="*/ 1139687 w 1205948"/>
                <a:gd name="connsiteY4" fmla="*/ 655983 h 655983"/>
                <a:gd name="connsiteX5" fmla="*/ 854765 w 1205948"/>
                <a:gd name="connsiteY5" fmla="*/ 477079 h 655983"/>
                <a:gd name="connsiteX6" fmla="*/ 549965 w 1205948"/>
                <a:gd name="connsiteY6" fmla="*/ 265044 h 655983"/>
                <a:gd name="connsiteX7" fmla="*/ 331304 w 1205948"/>
                <a:gd name="connsiteY7" fmla="*/ 205409 h 655983"/>
                <a:gd name="connsiteX8" fmla="*/ 33130 w 1205948"/>
                <a:gd name="connsiteY8" fmla="*/ 132522 h 655983"/>
                <a:gd name="connsiteX9" fmla="*/ 0 w 1205948"/>
                <a:gd name="connsiteY9" fmla="*/ 0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5948" h="655983">
                  <a:moveTo>
                    <a:pt x="0" y="0"/>
                  </a:moveTo>
                  <a:lnTo>
                    <a:pt x="642730" y="192157"/>
                  </a:lnTo>
                  <a:lnTo>
                    <a:pt x="1020417" y="417444"/>
                  </a:lnTo>
                  <a:lnTo>
                    <a:pt x="1205948" y="596348"/>
                  </a:lnTo>
                  <a:lnTo>
                    <a:pt x="1139687" y="655983"/>
                  </a:lnTo>
                  <a:lnTo>
                    <a:pt x="854765" y="477079"/>
                  </a:lnTo>
                  <a:lnTo>
                    <a:pt x="549965" y="265044"/>
                  </a:lnTo>
                  <a:lnTo>
                    <a:pt x="331304" y="205409"/>
                  </a:lnTo>
                  <a:lnTo>
                    <a:pt x="33130" y="1325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6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D8344666-3641-4122-8B9F-C2A12A818D75}"/>
                </a:ext>
              </a:extLst>
            </p:cNvPr>
            <p:cNvSpPr/>
            <p:nvPr/>
          </p:nvSpPr>
          <p:spPr>
            <a:xfrm>
              <a:off x="8226097" y="1957886"/>
              <a:ext cx="1360124" cy="897259"/>
            </a:xfrm>
            <a:custGeom>
              <a:avLst/>
              <a:gdLst>
                <a:gd name="connsiteX0" fmla="*/ 0 w 1205948"/>
                <a:gd name="connsiteY0" fmla="*/ 0 h 655983"/>
                <a:gd name="connsiteX1" fmla="*/ 642730 w 1205948"/>
                <a:gd name="connsiteY1" fmla="*/ 192157 h 655983"/>
                <a:gd name="connsiteX2" fmla="*/ 1020417 w 1205948"/>
                <a:gd name="connsiteY2" fmla="*/ 417444 h 655983"/>
                <a:gd name="connsiteX3" fmla="*/ 1205948 w 1205948"/>
                <a:gd name="connsiteY3" fmla="*/ 596348 h 655983"/>
                <a:gd name="connsiteX4" fmla="*/ 1139687 w 1205948"/>
                <a:gd name="connsiteY4" fmla="*/ 655983 h 655983"/>
                <a:gd name="connsiteX5" fmla="*/ 854765 w 1205948"/>
                <a:gd name="connsiteY5" fmla="*/ 477079 h 655983"/>
                <a:gd name="connsiteX6" fmla="*/ 549965 w 1205948"/>
                <a:gd name="connsiteY6" fmla="*/ 265044 h 655983"/>
                <a:gd name="connsiteX7" fmla="*/ 331304 w 1205948"/>
                <a:gd name="connsiteY7" fmla="*/ 205409 h 655983"/>
                <a:gd name="connsiteX8" fmla="*/ 33130 w 1205948"/>
                <a:gd name="connsiteY8" fmla="*/ 132522 h 655983"/>
                <a:gd name="connsiteX9" fmla="*/ 0 w 1205948"/>
                <a:gd name="connsiteY9" fmla="*/ 0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5948" h="655983">
                  <a:moveTo>
                    <a:pt x="0" y="0"/>
                  </a:moveTo>
                  <a:lnTo>
                    <a:pt x="642730" y="192157"/>
                  </a:lnTo>
                  <a:lnTo>
                    <a:pt x="1020417" y="417444"/>
                  </a:lnTo>
                  <a:lnTo>
                    <a:pt x="1205948" y="596348"/>
                  </a:lnTo>
                  <a:lnTo>
                    <a:pt x="1139687" y="655983"/>
                  </a:lnTo>
                  <a:lnTo>
                    <a:pt x="854765" y="477079"/>
                  </a:lnTo>
                  <a:lnTo>
                    <a:pt x="549965" y="265044"/>
                  </a:lnTo>
                  <a:lnTo>
                    <a:pt x="331304" y="205409"/>
                  </a:lnTo>
                  <a:lnTo>
                    <a:pt x="33130" y="1325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6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674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6" grpId="0"/>
      <p:bldP spid="86" grpId="0"/>
      <p:bldP spid="49" grpId="0" animBg="1"/>
      <p:bldP spid="50" grpId="0" animBg="1"/>
      <p:bldP spid="58" grpId="0" animBg="1"/>
      <p:bldP spid="59" grpId="0" animBg="1"/>
      <p:bldP spid="61" grpId="0" animBg="1"/>
      <p:bldP spid="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820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1. Background and Motivation</a:t>
            </a:r>
          </a:p>
          <a:p>
            <a:pPr marL="0" indent="0">
              <a:buNone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2. Review of Preliminary Work</a:t>
            </a:r>
          </a:p>
          <a:p>
            <a:pPr marL="0" indent="0">
              <a:buNone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558ED5"/>
                </a:solidFill>
                <a:latin typeface="Times New Roman" charset="0"/>
                <a:ea typeface="Times New Roman" charset="0"/>
                <a:cs typeface="Times New Roman" charset="0"/>
              </a:rPr>
              <a:t>3. I/O Stack Optimization: Hybrid Framework of NVMe SSDs</a:t>
            </a:r>
          </a:p>
          <a:p>
            <a:pPr marL="0" indent="0">
              <a:buNone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4. Store vs. Compute: Intermediate Data Caching Optimization </a:t>
            </a:r>
          </a:p>
          <a:p>
            <a:pPr marL="0" indent="0">
              <a:buNone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5. Conclusion and Future Work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20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Outline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066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I/O Stack: H-NVMe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AutoShape 2" descr="Image result for endurance flash">
            <a:extLst>
              <a:ext uri="{FF2B5EF4-FFF2-40B4-BE49-F238E27FC236}">
                <a16:creationId xmlns:a16="http://schemas.microsoft.com/office/drawing/2014/main" id="{4866C38A-FE19-4DA0-8E55-2465C5102E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21488" y="1295400"/>
            <a:ext cx="59150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159B0A-452D-4778-8DCA-E75107859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21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0B52D9-3729-48E5-BADA-EBB0CA4F6F32}"/>
              </a:ext>
            </a:extLst>
          </p:cNvPr>
          <p:cNvSpPr/>
          <p:nvPr/>
        </p:nvSpPr>
        <p:spPr>
          <a:xfrm>
            <a:off x="4432841" y="1394069"/>
            <a:ext cx="4106155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NVMe has 64K queues.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Current I/O stack is not lock-free.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Big waste of NVMe queues.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6327CA-6C1E-4537-8226-D8EEA3C32144}"/>
              </a:ext>
            </a:extLst>
          </p:cNvPr>
          <p:cNvSpPr/>
          <p:nvPr/>
        </p:nvSpPr>
        <p:spPr>
          <a:xfrm>
            <a:off x="4214403" y="4038983"/>
            <a:ext cx="454303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How to fully utilize </a:t>
            </a:r>
            <a:r>
              <a:rPr lang="en-US" sz="2000" b="1" dirty="0" err="1">
                <a:latin typeface="Times New Roman" charset="0"/>
                <a:ea typeface="Times New Roman" charset="0"/>
                <a:cs typeface="Times New Roman" charset="0"/>
              </a:rPr>
              <a:t>NVMe’s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 parallelism in today’s virtualized systems?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12389EE-FEEE-4906-A3DA-5F27BBE34766}"/>
              </a:ext>
            </a:extLst>
          </p:cNvPr>
          <p:cNvGrpSpPr/>
          <p:nvPr/>
        </p:nvGrpSpPr>
        <p:grpSpPr>
          <a:xfrm>
            <a:off x="5334000" y="3122065"/>
            <a:ext cx="1447800" cy="713741"/>
            <a:chOff x="3429000" y="2334259"/>
            <a:chExt cx="1447800" cy="713741"/>
          </a:xfrm>
        </p:grpSpPr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FAEB88B7-7FFC-405C-93FD-AF253206F6F0}"/>
                </a:ext>
              </a:extLst>
            </p:cNvPr>
            <p:cNvSpPr/>
            <p:nvPr/>
          </p:nvSpPr>
          <p:spPr>
            <a:xfrm>
              <a:off x="4267200" y="2334259"/>
              <a:ext cx="609600" cy="71374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E33C6A8-B752-4266-8B27-44FB7D1D1EA0}"/>
                </a:ext>
              </a:extLst>
            </p:cNvPr>
            <p:cNvSpPr/>
            <p:nvPr/>
          </p:nvSpPr>
          <p:spPr>
            <a:xfrm>
              <a:off x="3429000" y="2414863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738529C-65FD-4050-A8C8-6DF0D439EED7}"/>
              </a:ext>
            </a:extLst>
          </p:cNvPr>
          <p:cNvGrpSpPr/>
          <p:nvPr/>
        </p:nvGrpSpPr>
        <p:grpSpPr>
          <a:xfrm>
            <a:off x="440413" y="1308244"/>
            <a:ext cx="3432600" cy="4501967"/>
            <a:chOff x="440413" y="1514375"/>
            <a:chExt cx="3432600" cy="45019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6A7605-39F8-4AC9-9AF9-D0DCB4D72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413" y="1514375"/>
              <a:ext cx="3432600" cy="3632328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F01853D-AC2B-43DB-8A41-51A812BF70BF}"/>
                </a:ext>
              </a:extLst>
            </p:cNvPr>
            <p:cNvSpPr/>
            <p:nvPr/>
          </p:nvSpPr>
          <p:spPr>
            <a:xfrm>
              <a:off x="570983" y="5308456"/>
              <a:ext cx="330203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0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H-NVMe</a:t>
              </a:r>
              <a:r>
                <a:rPr lang="en-US" sz="1000" i="1" dirty="0">
                  <a:latin typeface="Times New Roman" charset="0"/>
                  <a:ea typeface="Times New Roman" charset="0"/>
                  <a:cs typeface="Times New Roman" charset="0"/>
                </a:rPr>
                <a:t> “H-NVMe: A Hybrid Framework of NVMe-based Storage System in Cloud Computing Environment", 36th IEEE International Performance Computing and Communications Conference, 2017. </a:t>
              </a:r>
              <a:r>
                <a:rPr lang="en-US" sz="1000" b="1" i="1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Best Paper Award.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877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cs typeface="Times New Roman" charset="0"/>
                </a:rPr>
                <a:t>Storage Device Evolution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/>
          <p:cNvGrpSpPr/>
          <p:nvPr/>
        </p:nvGrpSpPr>
        <p:grpSpPr>
          <a:xfrm>
            <a:off x="302539" y="4717729"/>
            <a:ext cx="1141387" cy="1651157"/>
            <a:chOff x="302539" y="4717729"/>
            <a:chExt cx="1141387" cy="165115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539" y="4717729"/>
              <a:ext cx="1141387" cy="97958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26679" y="5722555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HDD</a:t>
              </a:r>
            </a:p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10ms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600200" y="3886200"/>
            <a:ext cx="1329005" cy="1644486"/>
            <a:chOff x="1600200" y="3886200"/>
            <a:chExt cx="1329005" cy="16444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0200" y="3886200"/>
              <a:ext cx="1329005" cy="99815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789149" y="4884355"/>
              <a:ext cx="11400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TLC SSD</a:t>
              </a:r>
            </a:p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1125</a:t>
              </a:r>
              <a:r>
                <a:rPr lang="el-GR" dirty="0">
                  <a:latin typeface="Times New Roman" charset="0"/>
                  <a:ea typeface="Times New Roman" charset="0"/>
                  <a:cs typeface="Times New Roman" charset="0"/>
                </a:rPr>
                <a:t>μ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124261" y="3204195"/>
            <a:ext cx="1286244" cy="1697726"/>
            <a:chOff x="3124261" y="3204195"/>
            <a:chExt cx="1286244" cy="169772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61" y="3204195"/>
              <a:ext cx="1131390" cy="113139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206328" y="4255590"/>
              <a:ext cx="12041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MLC SSD</a:t>
              </a:r>
            </a:p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750</a:t>
              </a:r>
              <a:r>
                <a:rPr lang="el-GR" dirty="0">
                  <a:latin typeface="Times New Roman" charset="0"/>
                  <a:ea typeface="Times New Roman" charset="0"/>
                  <a:cs typeface="Times New Roman" charset="0"/>
                </a:rPr>
                <a:t>μ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447221" y="2468457"/>
            <a:ext cx="1769777" cy="1724400"/>
            <a:chOff x="4447221" y="2468457"/>
            <a:chExt cx="1769777" cy="17244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7221" y="2468457"/>
              <a:ext cx="1769777" cy="106221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712459" y="3546526"/>
              <a:ext cx="13195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NVMe SSD</a:t>
              </a:r>
            </a:p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20</a:t>
              </a:r>
              <a:r>
                <a:rPr lang="el-GR" dirty="0">
                  <a:latin typeface="Times New Roman" charset="0"/>
                  <a:ea typeface="Times New Roman" charset="0"/>
                  <a:cs typeface="Times New Roman" charset="0"/>
                </a:rPr>
                <a:t>μ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71852" y="1963956"/>
            <a:ext cx="1217000" cy="1613145"/>
            <a:chOff x="6371852" y="1963956"/>
            <a:chExt cx="1217000" cy="16131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3D5B5E0-1554-47FC-84DC-CF4E82DCF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5670" t="27181" r="29892" b="53948"/>
            <a:stretch/>
          </p:blipFill>
          <p:spPr>
            <a:xfrm>
              <a:off x="6459053" y="1963956"/>
              <a:ext cx="1067147" cy="86251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371852" y="2930770"/>
              <a:ext cx="12170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3D </a:t>
              </a:r>
              <a:r>
                <a:rPr lang="en-US" b="1" dirty="0" err="1">
                  <a:latin typeface="Times New Roman" charset="0"/>
                  <a:ea typeface="Times New Roman" charset="0"/>
                  <a:cs typeface="Times New Roman" charset="0"/>
                </a:rPr>
                <a:t>XPoint</a:t>
              </a:r>
              <a:endParaRPr lang="en-US" b="1" dirty="0">
                <a:latin typeface="Times New Roman" charset="0"/>
                <a:ea typeface="Times New Roman" charset="0"/>
                <a:cs typeface="Times New Roman" charset="0"/>
              </a:endParaRPr>
            </a:p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10</a:t>
              </a:r>
              <a:r>
                <a:rPr lang="el-GR" dirty="0">
                  <a:latin typeface="Times New Roman" charset="0"/>
                  <a:ea typeface="Times New Roman" charset="0"/>
                  <a:cs typeface="Times New Roman" charset="0"/>
                </a:rPr>
                <a:t>μ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729518" y="1280074"/>
            <a:ext cx="1191501" cy="1134773"/>
            <a:chOff x="7729518" y="1280074"/>
            <a:chExt cx="1191501" cy="113477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29518" y="1280074"/>
              <a:ext cx="1191501" cy="43532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861040" y="1768516"/>
              <a:ext cx="9284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DRAM</a:t>
              </a:r>
            </a:p>
            <a:p>
              <a:pPr algn="ctr"/>
              <a:r>
                <a:rPr lang="en-US" dirty="0" err="1">
                  <a:latin typeface="Times New Roman" charset="0"/>
                  <a:ea typeface="Times New Roman" charset="0"/>
                  <a:cs typeface="Times New Roman" charset="0"/>
                </a:rPr>
                <a:t>nanosec</a:t>
              </a:r>
              <a:endParaRPr 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359177" y="690343"/>
            <a:ext cx="4613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Write Latency and </a:t>
            </a:r>
            <a:r>
              <a:rPr lang="en-US" b="1">
                <a:latin typeface="Times New Roman" charset="0"/>
                <a:ea typeface="Times New Roman" charset="0"/>
                <a:cs typeface="Times New Roman" charset="0"/>
              </a:rPr>
              <a:t>Cost Per GB Comparison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640378" y="5940415"/>
            <a:ext cx="5631784" cy="392626"/>
            <a:chOff x="2666738" y="5987018"/>
            <a:chExt cx="5631784" cy="392626"/>
          </a:xfrm>
        </p:grpSpPr>
        <p:sp>
          <p:nvSpPr>
            <p:cNvPr id="22" name="TextBox 21"/>
            <p:cNvSpPr txBox="1"/>
            <p:nvPr/>
          </p:nvSpPr>
          <p:spPr>
            <a:xfrm>
              <a:off x="6966106" y="5987018"/>
              <a:ext cx="13324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CPU Cache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66738" y="6010312"/>
              <a:ext cx="1473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Data Storage</a:t>
              </a: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flipV="1">
            <a:off x="6186905" y="1167564"/>
            <a:ext cx="0" cy="521208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02997" y="4282484"/>
            <a:ext cx="10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0.25$/GB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52393" y="3530674"/>
            <a:ext cx="10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0.28$/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GB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23122" y="2844415"/>
            <a:ext cx="10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0.30$/GB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84275" y="2000181"/>
            <a:ext cx="10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0.57$/GB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48247" y="1480413"/>
            <a:ext cx="10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4.50$/GB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80887" y="857620"/>
            <a:ext cx="10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4.68$/GB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4533565" y="1952346"/>
            <a:ext cx="1571868" cy="22916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Explosion 2 43"/>
          <p:cNvSpPr/>
          <p:nvPr/>
        </p:nvSpPr>
        <p:spPr>
          <a:xfrm>
            <a:off x="2349941" y="4109015"/>
            <a:ext cx="6769529" cy="1928205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charset="0"/>
                <a:cs typeface="Times New Roman" charset="0"/>
              </a:rPr>
              <a:t>On your mark!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1036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cs typeface="Times New Roman" charset="0"/>
                </a:rPr>
                <a:t>What is NVMe?</a:t>
              </a:r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6723964" y="676846"/>
            <a:ext cx="1376133" cy="1367487"/>
            <a:chOff x="1600200" y="3886200"/>
            <a:chExt cx="1376133" cy="136748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0200" y="3886200"/>
              <a:ext cx="1329005" cy="99815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742021" y="4884355"/>
              <a:ext cx="1234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SATA SSD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542357" y="2518558"/>
            <a:ext cx="1769777" cy="1447401"/>
            <a:chOff x="4447221" y="2468457"/>
            <a:chExt cx="1769777" cy="144740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7221" y="2468457"/>
              <a:ext cx="1769777" cy="106221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712459" y="3546526"/>
              <a:ext cx="1319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NVMe SSD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52319" y="1562162"/>
            <a:ext cx="2306237" cy="1680097"/>
            <a:chOff x="852319" y="1562162"/>
            <a:chExt cx="2306237" cy="168009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2319" y="1562162"/>
              <a:ext cx="2286000" cy="121722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932626" y="2872927"/>
              <a:ext cx="22259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>
                  <a:latin typeface="Times New Roman" charset="0"/>
                  <a:ea typeface="Times New Roman" charset="0"/>
                  <a:cs typeface="Times New Roman" charset="0"/>
                </a:rPr>
                <a:t>Server Motherboard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167126" y="846392"/>
            <a:ext cx="3383641" cy="1049212"/>
            <a:chOff x="3167126" y="846392"/>
            <a:chExt cx="3383641" cy="1049212"/>
          </a:xfrm>
        </p:grpSpPr>
        <p:sp>
          <p:nvSpPr>
            <p:cNvPr id="3" name="Left-Right Arrow 2"/>
            <p:cNvSpPr/>
            <p:nvPr/>
          </p:nvSpPr>
          <p:spPr>
            <a:xfrm rot="21097842">
              <a:off x="3167126" y="1369475"/>
              <a:ext cx="3383641" cy="526129"/>
            </a:xfrm>
            <a:prstGeom prst="left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latin typeface="Times New Roman" charset="0"/>
                  <a:ea typeface="Times New Roman" charset="0"/>
                  <a:cs typeface="Times New Roman" charset="0"/>
                </a:rPr>
                <a:t>SATA Cable</a:t>
              </a:r>
            </a:p>
          </p:txBody>
        </p:sp>
        <p:sp>
          <p:nvSpPr>
            <p:cNvPr id="18" name="Rectangle 17"/>
            <p:cNvSpPr/>
            <p:nvPr/>
          </p:nvSpPr>
          <p:spPr>
            <a:xfrm rot="21083523">
              <a:off x="3790375" y="846392"/>
              <a:ext cx="156324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Max 600MB/s</a:t>
              </a:r>
            </a:p>
            <a:p>
              <a:pPr algn="ctr"/>
              <a:r>
                <a:rPr lang="en-US" b="1" dirty="0" err="1">
                  <a:latin typeface="Times New Roman" charset="0"/>
                  <a:ea typeface="Times New Roman" charset="0"/>
                  <a:cs typeface="Times New Roman" charset="0"/>
                </a:rPr>
                <a:t>AHCi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239457" y="2059950"/>
            <a:ext cx="3379929" cy="1107318"/>
            <a:chOff x="3239457" y="2059950"/>
            <a:chExt cx="3379929" cy="1107318"/>
          </a:xfrm>
        </p:grpSpPr>
        <p:sp>
          <p:nvSpPr>
            <p:cNvPr id="17" name="Left-Right Arrow 16"/>
            <p:cNvSpPr/>
            <p:nvPr/>
          </p:nvSpPr>
          <p:spPr>
            <a:xfrm rot="497360">
              <a:off x="3239457" y="2569815"/>
              <a:ext cx="3379929" cy="597453"/>
            </a:xfrm>
            <a:prstGeom prst="left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 err="1">
                  <a:latin typeface="Times New Roman" charset="0"/>
                  <a:ea typeface="Times New Roman" charset="0"/>
                  <a:cs typeface="Times New Roman" charset="0"/>
                </a:rPr>
                <a:t>PCIe</a:t>
              </a:r>
              <a:r>
                <a:rPr lang="en-US" sz="1500" b="1" dirty="0">
                  <a:latin typeface="Times New Roman" charset="0"/>
                  <a:ea typeface="Times New Roman" charset="0"/>
                  <a:cs typeface="Times New Roman" charset="0"/>
                </a:rPr>
                <a:t> Bus</a:t>
              </a:r>
            </a:p>
          </p:txBody>
        </p:sp>
        <p:sp>
          <p:nvSpPr>
            <p:cNvPr id="19" name="Rectangle 18"/>
            <p:cNvSpPr/>
            <p:nvPr/>
          </p:nvSpPr>
          <p:spPr>
            <a:xfrm rot="494763">
              <a:off x="4408274" y="2059950"/>
              <a:ext cx="148309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Max &gt; 4GB/s</a:t>
              </a:r>
            </a:p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NVMe</a:t>
              </a:r>
              <a:endParaRPr lang="en-US" dirty="0"/>
            </a:p>
          </p:txBody>
        </p:sp>
      </p:grpSp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510561" y="4169248"/>
          <a:ext cx="821548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2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4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8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AHCi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NVMe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Full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Advance Host Controller Interface</a:t>
                      </a:r>
                      <a:endParaRPr 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Non-Volatile Memory Express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PCIe</a:t>
                      </a:r>
                      <a:endParaRPr 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Queue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Up to 64K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Commands # /</a:t>
                      </a:r>
                      <a:r>
                        <a:rPr lang="en-US" sz="1600" b="1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Queue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Up</a:t>
                      </a:r>
                      <a:r>
                        <a:rPr lang="en-US" sz="1600" baseline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to 32</a:t>
                      </a:r>
                      <a:endParaRPr 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Up to 64K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Bandwidth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600MB/s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4GB/s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AD78C70D-2EBD-45BC-B9A8-455430C18E0C}"/>
              </a:ext>
            </a:extLst>
          </p:cNvPr>
          <p:cNvSpPr/>
          <p:nvPr/>
        </p:nvSpPr>
        <p:spPr>
          <a:xfrm>
            <a:off x="6707399" y="5221541"/>
            <a:ext cx="1293601" cy="868708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Explosion 2 40">
            <a:extLst>
              <a:ext uri="{FF2B5EF4-FFF2-40B4-BE49-F238E27FC236}">
                <a16:creationId xmlns:a16="http://schemas.microsoft.com/office/drawing/2014/main" id="{BF4AC113-71E2-4CAE-A5C5-92359AF00695}"/>
              </a:ext>
            </a:extLst>
          </p:cNvPr>
          <p:cNvSpPr/>
          <p:nvPr/>
        </p:nvSpPr>
        <p:spPr>
          <a:xfrm>
            <a:off x="3962400" y="3453719"/>
            <a:ext cx="4496766" cy="276327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charset="0"/>
                <a:cs typeface="Times New Roman" charset="0"/>
              </a:rPr>
              <a:t>Fully utilized?</a:t>
            </a:r>
            <a:endParaRPr lang="en-US" sz="3200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C9D52E-0149-43B9-B842-5D3A2109C17E}"/>
              </a:ext>
            </a:extLst>
          </p:cNvPr>
          <p:cNvSpPr/>
          <p:nvPr/>
        </p:nvSpPr>
        <p:spPr>
          <a:xfrm>
            <a:off x="3635820" y="5209164"/>
            <a:ext cx="1293601" cy="868708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52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24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How is NVMe SSD deployed?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9296F-B1A4-4D23-A35E-5797F20645D1}"/>
              </a:ext>
            </a:extLst>
          </p:cNvPr>
          <p:cNvSpPr/>
          <p:nvPr/>
        </p:nvSpPr>
        <p:spPr>
          <a:xfrm>
            <a:off x="2034597" y="822807"/>
            <a:ext cx="36793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 of VMware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ESXi’s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</a:t>
            </a:r>
            <a:endParaRPr lang="en-US" sz="1500" i="1" dirty="0"/>
          </a:p>
        </p:txBody>
      </p:sp>
      <p:grpSp>
        <p:nvGrpSpPr>
          <p:cNvPr id="40" name="Group 39"/>
          <p:cNvGrpSpPr/>
          <p:nvPr/>
        </p:nvGrpSpPr>
        <p:grpSpPr>
          <a:xfrm>
            <a:off x="5824550" y="1796550"/>
            <a:ext cx="2227732" cy="4528050"/>
            <a:chOff x="6470630" y="1274621"/>
            <a:chExt cx="2227732" cy="4528050"/>
          </a:xfrm>
        </p:grpSpPr>
        <p:pic>
          <p:nvPicPr>
            <p:cNvPr id="43" name="Picture 8" descr="ICON_Server_flat_Q408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601407" y="2362288"/>
              <a:ext cx="2088933" cy="223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65243" y="2830354"/>
              <a:ext cx="577898" cy="577898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6732402" y="1274621"/>
              <a:ext cx="442554" cy="35288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VM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481339" y="1274621"/>
              <a:ext cx="442554" cy="35288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VM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8255808" y="1274621"/>
              <a:ext cx="442554" cy="35288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VM</a:t>
              </a: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70303" y="2839303"/>
              <a:ext cx="577898" cy="57789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97951" y="2839303"/>
              <a:ext cx="577898" cy="577898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>
            <a:xfrm>
              <a:off x="6470630" y="2622102"/>
              <a:ext cx="9028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>
                  <a:latin typeface="Times New Roman" charset="0"/>
                  <a:ea typeface="Times New Roman" charset="0"/>
                  <a:cs typeface="Times New Roman" charset="0"/>
                </a:rPr>
                <a:t>DRAM</a:t>
              </a:r>
              <a:endParaRPr lang="en-US" b="1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899204" y="5433339"/>
              <a:ext cx="1435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Storage Pool</a:t>
              </a:r>
              <a:endParaRPr lang="en-US" b="1" dirty="0"/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410" y="1353426"/>
            <a:ext cx="571682" cy="38390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1"/>
          <a:srcRect l="6623" t="16328" r="10934" b="21368"/>
          <a:stretch/>
        </p:blipFill>
        <p:spPr>
          <a:xfrm>
            <a:off x="6359263" y="2447339"/>
            <a:ext cx="1180256" cy="32784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6944" y="1326274"/>
            <a:ext cx="736486" cy="392155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7307" y="1308205"/>
            <a:ext cx="618171" cy="393781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68865" y="5014124"/>
            <a:ext cx="1769777" cy="106221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12223" y="4925538"/>
            <a:ext cx="1769777" cy="106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69481" y="4374464"/>
            <a:ext cx="1274284" cy="35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66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25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What is the problem?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9296F-B1A4-4D23-A35E-5797F20645D1}"/>
              </a:ext>
            </a:extLst>
          </p:cNvPr>
          <p:cNvSpPr/>
          <p:nvPr/>
        </p:nvSpPr>
        <p:spPr>
          <a:xfrm>
            <a:off x="2034597" y="822807"/>
            <a:ext cx="36793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 of VMware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ESXi’s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</a:t>
            </a:r>
            <a:endParaRPr lang="en-US" sz="1500" i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850404-642B-4041-AE5B-C8E2F056C0EF}"/>
              </a:ext>
            </a:extLst>
          </p:cNvPr>
          <p:cNvGrpSpPr/>
          <p:nvPr/>
        </p:nvGrpSpPr>
        <p:grpSpPr>
          <a:xfrm>
            <a:off x="6722581" y="4172383"/>
            <a:ext cx="618518" cy="866804"/>
            <a:chOff x="6189369" y="4542816"/>
            <a:chExt cx="618518" cy="110895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B5F1B11-B93F-49D5-A166-11F16866AF75}"/>
                </a:ext>
              </a:extLst>
            </p:cNvPr>
            <p:cNvCxnSpPr>
              <a:cxnSpLocks/>
            </p:cNvCxnSpPr>
            <p:nvPr/>
          </p:nvCxnSpPr>
          <p:spPr>
            <a:xfrm>
              <a:off x="6488296" y="4542816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13E2AEE-B599-425B-AE81-9178AE5C38CB}"/>
                </a:ext>
              </a:extLst>
            </p:cNvPr>
            <p:cNvSpPr/>
            <p:nvPr/>
          </p:nvSpPr>
          <p:spPr>
            <a:xfrm>
              <a:off x="6189369" y="4899582"/>
              <a:ext cx="618518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97645" y="1209400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98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60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32908" y="2413483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070029" y="5137107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[3] Device Queue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502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26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What is the problem?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9296F-B1A4-4D23-A35E-5797F20645D1}"/>
              </a:ext>
            </a:extLst>
          </p:cNvPr>
          <p:cNvSpPr/>
          <p:nvPr/>
        </p:nvSpPr>
        <p:spPr>
          <a:xfrm>
            <a:off x="2034597" y="822807"/>
            <a:ext cx="36793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 of VMware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ESXi’s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</a:t>
            </a:r>
            <a:endParaRPr lang="en-US" sz="1500" i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850404-642B-4041-AE5B-C8E2F056C0EF}"/>
              </a:ext>
            </a:extLst>
          </p:cNvPr>
          <p:cNvGrpSpPr/>
          <p:nvPr/>
        </p:nvGrpSpPr>
        <p:grpSpPr>
          <a:xfrm>
            <a:off x="6722581" y="4172383"/>
            <a:ext cx="618518" cy="866804"/>
            <a:chOff x="6189369" y="4542816"/>
            <a:chExt cx="618518" cy="110895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B5F1B11-B93F-49D5-A166-11F16866AF75}"/>
                </a:ext>
              </a:extLst>
            </p:cNvPr>
            <p:cNvCxnSpPr>
              <a:cxnSpLocks/>
            </p:cNvCxnSpPr>
            <p:nvPr/>
          </p:nvCxnSpPr>
          <p:spPr>
            <a:xfrm>
              <a:off x="6488296" y="4542816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13E2AEE-B599-425B-AE81-9178AE5C38CB}"/>
                </a:ext>
              </a:extLst>
            </p:cNvPr>
            <p:cNvSpPr/>
            <p:nvPr/>
          </p:nvSpPr>
          <p:spPr>
            <a:xfrm>
              <a:off x="6189369" y="4899582"/>
              <a:ext cx="618518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97645" y="1209400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98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60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32908" y="2408172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070029" y="5137107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[3] Device Queue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893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27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What is the problem?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9296F-B1A4-4D23-A35E-5797F20645D1}"/>
              </a:ext>
            </a:extLst>
          </p:cNvPr>
          <p:cNvSpPr/>
          <p:nvPr/>
        </p:nvSpPr>
        <p:spPr>
          <a:xfrm>
            <a:off x="2034597" y="822807"/>
            <a:ext cx="37224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 of VMware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ESXi’s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</a:t>
            </a:r>
            <a:endParaRPr lang="en-US" sz="1500" i="1" dirty="0"/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97645" y="1209400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98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60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32908" y="2408172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B2C7A61C-5D77-4223-A75D-D93D4BFC04F0}"/>
              </a:ext>
            </a:extLst>
          </p:cNvPr>
          <p:cNvSpPr/>
          <p:nvPr/>
        </p:nvSpPr>
        <p:spPr>
          <a:xfrm>
            <a:off x="7307793" y="2758304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Consolidation</a:t>
            </a:r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850404-642B-4041-AE5B-C8E2F056C0EF}"/>
              </a:ext>
            </a:extLst>
          </p:cNvPr>
          <p:cNvGrpSpPr/>
          <p:nvPr/>
        </p:nvGrpSpPr>
        <p:grpSpPr>
          <a:xfrm>
            <a:off x="6722581" y="4172383"/>
            <a:ext cx="618518" cy="866804"/>
            <a:chOff x="6189369" y="4542816"/>
            <a:chExt cx="618518" cy="1108953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B5F1B11-B93F-49D5-A166-11F16866AF75}"/>
                </a:ext>
              </a:extLst>
            </p:cNvPr>
            <p:cNvCxnSpPr>
              <a:cxnSpLocks/>
            </p:cNvCxnSpPr>
            <p:nvPr/>
          </p:nvCxnSpPr>
          <p:spPr>
            <a:xfrm>
              <a:off x="6488296" y="4542816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13E2AEE-B599-425B-AE81-9178AE5C38CB}"/>
                </a:ext>
              </a:extLst>
            </p:cNvPr>
            <p:cNvSpPr/>
            <p:nvPr/>
          </p:nvSpPr>
          <p:spPr>
            <a:xfrm>
              <a:off x="6189369" y="4899582"/>
              <a:ext cx="618518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70029" y="5137107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[3] Device Queue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608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28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What is the problem?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9296F-B1A4-4D23-A35E-5797F20645D1}"/>
              </a:ext>
            </a:extLst>
          </p:cNvPr>
          <p:cNvSpPr/>
          <p:nvPr/>
        </p:nvSpPr>
        <p:spPr>
          <a:xfrm>
            <a:off x="2034597" y="822807"/>
            <a:ext cx="36793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 of VMware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ESXi’s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</a:t>
            </a:r>
            <a:endParaRPr lang="en-US" sz="1500" i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850404-642B-4041-AE5B-C8E2F056C0EF}"/>
              </a:ext>
            </a:extLst>
          </p:cNvPr>
          <p:cNvGrpSpPr/>
          <p:nvPr/>
        </p:nvGrpSpPr>
        <p:grpSpPr>
          <a:xfrm>
            <a:off x="5997645" y="3881607"/>
            <a:ext cx="1012755" cy="1757193"/>
            <a:chOff x="5464433" y="4542816"/>
            <a:chExt cx="1023863" cy="187607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B5F1B11-B93F-49D5-A166-11F16866AF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4433" y="4542816"/>
              <a:ext cx="1023863" cy="187607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13E2AEE-B599-425B-AE81-9178AE5C38CB}"/>
                </a:ext>
              </a:extLst>
            </p:cNvPr>
            <p:cNvSpPr/>
            <p:nvPr/>
          </p:nvSpPr>
          <p:spPr>
            <a:xfrm>
              <a:off x="5734221" y="5244809"/>
              <a:ext cx="671643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97645" y="1209400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98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60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32908" y="2408172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207671" y="5194944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[3] Device Queue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C7A61C-5D77-4223-A75D-D93D4BFC04F0}"/>
              </a:ext>
            </a:extLst>
          </p:cNvPr>
          <p:cNvSpPr/>
          <p:nvPr/>
        </p:nvSpPr>
        <p:spPr>
          <a:xfrm>
            <a:off x="7307793" y="2758304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Consolidation</a:t>
            </a:r>
            <a:endParaRPr lang="en-US" dirty="0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2FA2423E-C15E-4992-84A0-0BE7AC67A245}"/>
              </a:ext>
            </a:extLst>
          </p:cNvPr>
          <p:cNvSpPr/>
          <p:nvPr/>
        </p:nvSpPr>
        <p:spPr>
          <a:xfrm rot="10800000">
            <a:off x="5649357" y="5725751"/>
            <a:ext cx="114515" cy="5217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3221220C-2156-48BF-B74D-D36079F530F0}"/>
              </a:ext>
            </a:extLst>
          </p:cNvPr>
          <p:cNvSpPr/>
          <p:nvPr/>
        </p:nvSpPr>
        <p:spPr>
          <a:xfrm rot="10800000">
            <a:off x="6683829" y="3114424"/>
            <a:ext cx="114515" cy="462308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cs typeface="Times New Roman" charset="0"/>
                </a:rPr>
                <a:t>Data Access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321589" y="990289"/>
            <a:ext cx="145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Patient Time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047750" y="5638800"/>
            <a:ext cx="740664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047750" y="1391682"/>
            <a:ext cx="0" cy="42471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434044" y="3574756"/>
            <a:ext cx="2616749" cy="2556531"/>
            <a:chOff x="6315197" y="3582938"/>
            <a:chExt cx="2616749" cy="255653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/>
            <a:srcRect l="5792" r="43478"/>
            <a:stretch/>
          </p:blipFill>
          <p:spPr>
            <a:xfrm>
              <a:off x="7514286" y="3582938"/>
              <a:ext cx="1417660" cy="1587503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7860320" y="5269955"/>
              <a:ext cx="198349" cy="19834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381720" y="5770137"/>
              <a:ext cx="1473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Generation ?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037165" y="513470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?</a:t>
              </a:r>
            </a:p>
          </p:txBody>
        </p:sp>
        <p:cxnSp>
          <p:nvCxnSpPr>
            <p:cNvPr id="77" name="Straight Connector 76"/>
            <p:cNvCxnSpPr>
              <a:stCxn id="33" idx="5"/>
              <a:endCxn id="35" idx="2"/>
            </p:cNvCxnSpPr>
            <p:nvPr/>
          </p:nvCxnSpPr>
          <p:spPr>
            <a:xfrm>
              <a:off x="6315197" y="5269615"/>
              <a:ext cx="1545123" cy="9951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4168083-1FEB-43C0-86E5-FC5DA623C9DB}"/>
              </a:ext>
            </a:extLst>
          </p:cNvPr>
          <p:cNvGrpSpPr/>
          <p:nvPr/>
        </p:nvGrpSpPr>
        <p:grpSpPr>
          <a:xfrm>
            <a:off x="758990" y="1370950"/>
            <a:ext cx="6781695" cy="4811291"/>
            <a:chOff x="758990" y="1370950"/>
            <a:chExt cx="6781695" cy="4811291"/>
          </a:xfrm>
        </p:grpSpPr>
        <p:grpSp>
          <p:nvGrpSpPr>
            <p:cNvPr id="73" name="Group 72"/>
            <p:cNvGrpSpPr/>
            <p:nvPr/>
          </p:nvGrpSpPr>
          <p:grpSpPr>
            <a:xfrm>
              <a:off x="758990" y="1370950"/>
              <a:ext cx="2383399" cy="4792836"/>
              <a:chOff x="1332185" y="1338155"/>
              <a:chExt cx="2383399" cy="4792836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1332185" y="1338155"/>
                <a:ext cx="2383399" cy="4792836"/>
                <a:chOff x="1332185" y="1338155"/>
                <a:chExt cx="2383399" cy="4792836"/>
              </a:xfrm>
            </p:grpSpPr>
            <p:sp>
              <p:nvSpPr>
                <p:cNvPr id="23" name="TextBox 22"/>
                <p:cNvSpPr txBox="1"/>
                <p:nvPr/>
              </p:nvSpPr>
              <p:spPr>
                <a:xfrm>
                  <a:off x="1332185" y="5761659"/>
                  <a:ext cx="16273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Times New Roman" charset="0"/>
                      <a:ea typeface="Times New Roman" charset="0"/>
                      <a:cs typeface="Times New Roman" charset="0"/>
                    </a:rPr>
                    <a:t>Baby Boomers</a:t>
                  </a:r>
                </a:p>
              </p:txBody>
            </p:sp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751400" y="1338155"/>
                  <a:ext cx="1964184" cy="913435"/>
                </a:xfrm>
                <a:prstGeom prst="rect">
                  <a:avLst/>
                </a:prstGeom>
              </p:spPr>
            </p:pic>
            <p:sp>
              <p:nvSpPr>
                <p:cNvPr id="30" name="Oval 29"/>
                <p:cNvSpPr/>
                <p:nvPr/>
              </p:nvSpPr>
              <p:spPr>
                <a:xfrm>
                  <a:off x="2145870" y="2355645"/>
                  <a:ext cx="198349" cy="198349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>
                <a:off x="1761790" y="2683285"/>
                <a:ext cx="9460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~ 30 sec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3144769" y="3333748"/>
              <a:ext cx="2633359" cy="2840249"/>
              <a:chOff x="3477080" y="3300953"/>
              <a:chExt cx="2633359" cy="2840249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3477080" y="4085915"/>
                <a:ext cx="2250067" cy="2055287"/>
                <a:chOff x="3717964" y="4085915"/>
                <a:chExt cx="2250067" cy="2055287"/>
              </a:xfrm>
            </p:grpSpPr>
            <p:sp>
              <p:nvSpPr>
                <p:cNvPr id="11" name="TextBox 10"/>
                <p:cNvSpPr txBox="1"/>
                <p:nvPr/>
              </p:nvSpPr>
              <p:spPr>
                <a:xfrm>
                  <a:off x="4680499" y="5771870"/>
                  <a:ext cx="12875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Times New Roman" charset="0"/>
                      <a:ea typeface="Times New Roman" charset="0"/>
                      <a:cs typeface="Times New Roman" charset="0"/>
                    </a:rPr>
                    <a:t>Millennials</a:t>
                  </a:r>
                </a:p>
              </p:txBody>
            </p:sp>
            <p:cxnSp>
              <p:nvCxnSpPr>
                <p:cNvPr id="20" name="Straight Connector 19"/>
                <p:cNvCxnSpPr>
                  <a:stCxn id="31" idx="5"/>
                  <a:endCxn id="32" idx="2"/>
                </p:cNvCxnSpPr>
                <p:nvPr/>
              </p:nvCxnSpPr>
              <p:spPr>
                <a:xfrm>
                  <a:off x="3717964" y="4085915"/>
                  <a:ext cx="1456355" cy="76828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5174319" y="4755024"/>
                  <a:ext cx="198349" cy="19834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4919708" y="4998557"/>
                  <a:ext cx="83067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Times New Roman" charset="0"/>
                      <a:ea typeface="Times New Roman" charset="0"/>
                      <a:cs typeface="Times New Roman" charset="0"/>
                    </a:rPr>
                    <a:t>~ 5 sec</a:t>
                  </a:r>
                </a:p>
              </p:txBody>
            </p:sp>
          </p:grp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95672" y="3300953"/>
                <a:ext cx="1814767" cy="1088860"/>
              </a:xfrm>
              <a:prstGeom prst="rect">
                <a:avLst/>
              </a:prstGeom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4770425" y="3490237"/>
              <a:ext cx="2770260" cy="2663295"/>
              <a:chOff x="4974883" y="3454028"/>
              <a:chExt cx="2770260" cy="2663295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4974883" y="4920911"/>
                <a:ext cx="2419595" cy="1196412"/>
                <a:chOff x="5215767" y="4920911"/>
                <a:chExt cx="2419595" cy="1196412"/>
              </a:xfrm>
            </p:grpSpPr>
            <p:sp>
              <p:nvSpPr>
                <p:cNvPr id="12" name="TextBox 11"/>
                <p:cNvSpPr txBox="1"/>
                <p:nvPr/>
              </p:nvSpPr>
              <p:spPr>
                <a:xfrm>
                  <a:off x="6123410" y="5747991"/>
                  <a:ext cx="151195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Times New Roman" charset="0"/>
                      <a:ea typeface="Times New Roman" charset="0"/>
                      <a:cs typeface="Times New Roman" charset="0"/>
                    </a:rPr>
                    <a:t>Generation Z</a:t>
                  </a:r>
                </a:p>
              </p:txBody>
            </p:sp>
            <p:cxnSp>
              <p:nvCxnSpPr>
                <p:cNvPr id="22" name="Straight Connector 21"/>
                <p:cNvCxnSpPr>
                  <a:stCxn id="32" idx="5"/>
                  <a:endCxn id="33" idx="2"/>
                </p:cNvCxnSpPr>
                <p:nvPr/>
              </p:nvCxnSpPr>
              <p:spPr>
                <a:xfrm>
                  <a:off x="5215767" y="4920911"/>
                  <a:ext cx="1620325" cy="25994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Oval 32"/>
                <p:cNvSpPr/>
                <p:nvPr/>
              </p:nvSpPr>
              <p:spPr>
                <a:xfrm>
                  <a:off x="6836092" y="5081676"/>
                  <a:ext cx="198349" cy="198349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6237387" y="5183223"/>
                  <a:ext cx="83067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Times New Roman" charset="0"/>
                      <a:ea typeface="Times New Roman" charset="0"/>
                      <a:cs typeface="Times New Roman" charset="0"/>
                    </a:rPr>
                    <a:t>~ 1 sec</a:t>
                  </a:r>
                </a:p>
              </p:txBody>
            </p:sp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52369" y="3454028"/>
                <a:ext cx="1692774" cy="1251745"/>
              </a:xfrm>
              <a:prstGeom prst="rect">
                <a:avLst/>
              </a:prstGeom>
            </p:spPr>
          </p:pic>
        </p:grpSp>
        <p:grpSp>
          <p:nvGrpSpPr>
            <p:cNvPr id="44" name="Group 43"/>
            <p:cNvGrpSpPr/>
            <p:nvPr/>
          </p:nvGrpSpPr>
          <p:grpSpPr>
            <a:xfrm>
              <a:off x="1741976" y="2351031"/>
              <a:ext cx="2194229" cy="3831210"/>
              <a:chOff x="1741976" y="2351031"/>
              <a:chExt cx="2194229" cy="3831210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1741976" y="2557741"/>
                <a:ext cx="2194229" cy="3624500"/>
                <a:chOff x="2476168" y="2378824"/>
                <a:chExt cx="2194229" cy="3624500"/>
              </a:xfrm>
            </p:grpSpPr>
            <p:sp>
              <p:nvSpPr>
                <p:cNvPr id="10" name="TextBox 9"/>
                <p:cNvSpPr txBox="1"/>
                <p:nvPr/>
              </p:nvSpPr>
              <p:spPr>
                <a:xfrm>
                  <a:off x="3145621" y="5633992"/>
                  <a:ext cx="152477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Times New Roman" charset="0"/>
                      <a:ea typeface="Times New Roman" charset="0"/>
                      <a:cs typeface="Times New Roman" charset="0"/>
                    </a:rPr>
                    <a:t>Generation X</a:t>
                  </a:r>
                </a:p>
              </p:txBody>
            </p:sp>
            <p:cxnSp>
              <p:nvCxnSpPr>
                <p:cNvPr id="17" name="Straight Connector 16"/>
                <p:cNvCxnSpPr>
                  <a:stCxn id="30" idx="5"/>
                  <a:endCxn id="31" idx="1"/>
                </p:cNvCxnSpPr>
                <p:nvPr/>
              </p:nvCxnSpPr>
              <p:spPr>
                <a:xfrm>
                  <a:off x="2476168" y="2378824"/>
                  <a:ext cx="1262540" cy="1420716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Oval 30"/>
                <p:cNvSpPr/>
                <p:nvPr/>
              </p:nvSpPr>
              <p:spPr>
                <a:xfrm>
                  <a:off x="3709660" y="3770492"/>
                  <a:ext cx="198349" cy="198349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3549168" y="3304198"/>
                  <a:ext cx="94609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Times New Roman" charset="0"/>
                      <a:ea typeface="Times New Roman" charset="0"/>
                      <a:cs typeface="Times New Roman" charset="0"/>
                    </a:rPr>
                    <a:t>~ 15 sec</a:t>
                  </a:r>
                </a:p>
              </p:txBody>
            </p:sp>
          </p:grpSp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8"/>
              <a:srcRect l="27047" r="4920"/>
              <a:stretch/>
            </p:blipFill>
            <p:spPr>
              <a:xfrm>
                <a:off x="2529160" y="2351031"/>
                <a:ext cx="1287312" cy="1063169"/>
              </a:xfrm>
              <a:prstGeom prst="rect">
                <a:avLst/>
              </a:prstGeom>
            </p:spPr>
          </p:pic>
        </p:grpSp>
      </p:grpSp>
      <p:sp>
        <p:nvSpPr>
          <p:cNvPr id="46" name="Explosion 2 45"/>
          <p:cNvSpPr/>
          <p:nvPr/>
        </p:nvSpPr>
        <p:spPr>
          <a:xfrm>
            <a:off x="3782464" y="1076835"/>
            <a:ext cx="6047336" cy="1900811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charset="0"/>
                <a:cs typeface="Times New Roman" charset="0"/>
              </a:rPr>
              <a:t>People can’t </a:t>
            </a:r>
            <a:r>
              <a:rPr lang="en-US" sz="2400" b="1" dirty="0">
                <a:latin typeface="Times New Roman" charset="0"/>
                <a:cs typeface="Times New Roman" charset="0"/>
              </a:rPr>
              <a:t>wait!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7539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29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What is the problem?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9296F-B1A4-4D23-A35E-5797F20645D1}"/>
              </a:ext>
            </a:extLst>
          </p:cNvPr>
          <p:cNvSpPr/>
          <p:nvPr/>
        </p:nvSpPr>
        <p:spPr>
          <a:xfrm>
            <a:off x="2034597" y="822807"/>
            <a:ext cx="36793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 of VMware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ESXi’s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</a:t>
            </a:r>
            <a:endParaRPr lang="en-US" sz="1500" i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850404-642B-4041-AE5B-C8E2F056C0EF}"/>
              </a:ext>
            </a:extLst>
          </p:cNvPr>
          <p:cNvGrpSpPr/>
          <p:nvPr/>
        </p:nvGrpSpPr>
        <p:grpSpPr>
          <a:xfrm>
            <a:off x="5997645" y="3881607"/>
            <a:ext cx="1012755" cy="1757193"/>
            <a:chOff x="5464433" y="4542816"/>
            <a:chExt cx="1023863" cy="187607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B5F1B11-B93F-49D5-A166-11F16866AF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4433" y="4542816"/>
              <a:ext cx="1023863" cy="187607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13E2AEE-B599-425B-AE81-9178AE5C38CB}"/>
                </a:ext>
              </a:extLst>
            </p:cNvPr>
            <p:cNvSpPr/>
            <p:nvPr/>
          </p:nvSpPr>
          <p:spPr>
            <a:xfrm>
              <a:off x="5734221" y="5244809"/>
              <a:ext cx="671643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97645" y="1209400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98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60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32908" y="2408172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207671" y="5194944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[3] Device Queue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C7A61C-5D77-4223-A75D-D93D4BFC04F0}"/>
              </a:ext>
            </a:extLst>
          </p:cNvPr>
          <p:cNvSpPr/>
          <p:nvPr/>
        </p:nvSpPr>
        <p:spPr>
          <a:xfrm>
            <a:off x="7307793" y="2758304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Consolidation</a:t>
            </a:r>
            <a:endParaRPr lang="en-US" dirty="0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2FA2423E-C15E-4992-84A0-0BE7AC67A245}"/>
              </a:ext>
            </a:extLst>
          </p:cNvPr>
          <p:cNvSpPr/>
          <p:nvPr/>
        </p:nvSpPr>
        <p:spPr>
          <a:xfrm rot="10800000">
            <a:off x="6289906" y="5710506"/>
            <a:ext cx="114515" cy="5217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3221220C-2156-48BF-B74D-D36079F530F0}"/>
              </a:ext>
            </a:extLst>
          </p:cNvPr>
          <p:cNvSpPr/>
          <p:nvPr/>
        </p:nvSpPr>
        <p:spPr>
          <a:xfrm rot="10800000">
            <a:off x="6683829" y="3114424"/>
            <a:ext cx="114515" cy="462308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6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30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What is the problem?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9296F-B1A4-4D23-A35E-5797F20645D1}"/>
              </a:ext>
            </a:extLst>
          </p:cNvPr>
          <p:cNvSpPr/>
          <p:nvPr/>
        </p:nvSpPr>
        <p:spPr>
          <a:xfrm>
            <a:off x="2034597" y="822807"/>
            <a:ext cx="36793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 of VMware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ESXi’s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</a:t>
            </a:r>
            <a:endParaRPr lang="en-US" sz="1500" i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850404-642B-4041-AE5B-C8E2F056C0EF}"/>
              </a:ext>
            </a:extLst>
          </p:cNvPr>
          <p:cNvGrpSpPr/>
          <p:nvPr/>
        </p:nvGrpSpPr>
        <p:grpSpPr>
          <a:xfrm>
            <a:off x="6466164" y="3881609"/>
            <a:ext cx="664356" cy="1760986"/>
            <a:chOff x="5938093" y="4542816"/>
            <a:chExt cx="671643" cy="196183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B5F1B11-B93F-49D5-A166-11F16866AF75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 flipH="1">
              <a:off x="6102951" y="4542816"/>
              <a:ext cx="385346" cy="196183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13E2AEE-B599-425B-AE81-9178AE5C38CB}"/>
                </a:ext>
              </a:extLst>
            </p:cNvPr>
            <p:cNvSpPr/>
            <p:nvPr/>
          </p:nvSpPr>
          <p:spPr>
            <a:xfrm>
              <a:off x="5938093" y="5292093"/>
              <a:ext cx="671643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97645" y="1209400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98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60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32908" y="2408172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811464" y="5171471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[3] Device Queue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C7A61C-5D77-4223-A75D-D93D4BFC04F0}"/>
              </a:ext>
            </a:extLst>
          </p:cNvPr>
          <p:cNvSpPr/>
          <p:nvPr/>
        </p:nvSpPr>
        <p:spPr>
          <a:xfrm>
            <a:off x="7307793" y="2758304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Consolidation</a:t>
            </a:r>
            <a:endParaRPr lang="en-US" dirty="0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2FA2423E-C15E-4992-84A0-0BE7AC67A245}"/>
              </a:ext>
            </a:extLst>
          </p:cNvPr>
          <p:cNvSpPr/>
          <p:nvPr/>
        </p:nvSpPr>
        <p:spPr>
          <a:xfrm rot="10800000">
            <a:off x="6885702" y="5717376"/>
            <a:ext cx="114515" cy="5217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3221220C-2156-48BF-B74D-D36079F530F0}"/>
              </a:ext>
            </a:extLst>
          </p:cNvPr>
          <p:cNvSpPr/>
          <p:nvPr/>
        </p:nvSpPr>
        <p:spPr>
          <a:xfrm rot="10800000">
            <a:off x="6683829" y="3114424"/>
            <a:ext cx="114515" cy="462308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0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31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What is the problem?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9296F-B1A4-4D23-A35E-5797F20645D1}"/>
              </a:ext>
            </a:extLst>
          </p:cNvPr>
          <p:cNvSpPr/>
          <p:nvPr/>
        </p:nvSpPr>
        <p:spPr>
          <a:xfrm>
            <a:off x="2034597" y="822807"/>
            <a:ext cx="36793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 of VMware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ESXi’s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</a:t>
            </a:r>
            <a:endParaRPr lang="en-US" sz="1500" i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850404-642B-4041-AE5B-C8E2F056C0EF}"/>
              </a:ext>
            </a:extLst>
          </p:cNvPr>
          <p:cNvGrpSpPr/>
          <p:nvPr/>
        </p:nvGrpSpPr>
        <p:grpSpPr>
          <a:xfrm>
            <a:off x="6792527" y="3881607"/>
            <a:ext cx="664357" cy="1757193"/>
            <a:chOff x="6268027" y="4542816"/>
            <a:chExt cx="671643" cy="187607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B5F1B11-B93F-49D5-A166-11F16866AF75}"/>
                </a:ext>
              </a:extLst>
            </p:cNvPr>
            <p:cNvCxnSpPr>
              <a:cxnSpLocks/>
            </p:cNvCxnSpPr>
            <p:nvPr/>
          </p:nvCxnSpPr>
          <p:spPr>
            <a:xfrm>
              <a:off x="6488297" y="4542816"/>
              <a:ext cx="231106" cy="187607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13E2AEE-B599-425B-AE81-9178AE5C38CB}"/>
                </a:ext>
              </a:extLst>
            </p:cNvPr>
            <p:cNvSpPr/>
            <p:nvPr/>
          </p:nvSpPr>
          <p:spPr>
            <a:xfrm>
              <a:off x="6268027" y="5271704"/>
              <a:ext cx="671643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97645" y="1209400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98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60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32908" y="2408172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122759" y="5165593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[3] Device Queue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2FA2423E-C15E-4992-84A0-0BE7AC67A245}"/>
              </a:ext>
            </a:extLst>
          </p:cNvPr>
          <p:cNvSpPr/>
          <p:nvPr/>
        </p:nvSpPr>
        <p:spPr>
          <a:xfrm rot="10800000">
            <a:off x="6885702" y="5717376"/>
            <a:ext cx="114515" cy="5217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5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32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What is the problem?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9296F-B1A4-4D23-A35E-5797F20645D1}"/>
              </a:ext>
            </a:extLst>
          </p:cNvPr>
          <p:cNvSpPr/>
          <p:nvPr/>
        </p:nvSpPr>
        <p:spPr>
          <a:xfrm>
            <a:off x="2034597" y="822807"/>
            <a:ext cx="36793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 of VMware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ESXi’s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</a:t>
            </a:r>
            <a:endParaRPr lang="en-US" sz="1500" i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850404-642B-4041-AE5B-C8E2F056C0EF}"/>
              </a:ext>
            </a:extLst>
          </p:cNvPr>
          <p:cNvGrpSpPr/>
          <p:nvPr/>
        </p:nvGrpSpPr>
        <p:grpSpPr>
          <a:xfrm>
            <a:off x="6792527" y="3881607"/>
            <a:ext cx="664357" cy="1757193"/>
            <a:chOff x="6268027" y="4542816"/>
            <a:chExt cx="671643" cy="187607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B5F1B11-B93F-49D5-A166-11F16866AF75}"/>
                </a:ext>
              </a:extLst>
            </p:cNvPr>
            <p:cNvCxnSpPr>
              <a:cxnSpLocks/>
            </p:cNvCxnSpPr>
            <p:nvPr/>
          </p:nvCxnSpPr>
          <p:spPr>
            <a:xfrm>
              <a:off x="6488297" y="4542816"/>
              <a:ext cx="231106" cy="187607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13E2AEE-B599-425B-AE81-9178AE5C38CB}"/>
                </a:ext>
              </a:extLst>
            </p:cNvPr>
            <p:cNvSpPr/>
            <p:nvPr/>
          </p:nvSpPr>
          <p:spPr>
            <a:xfrm>
              <a:off x="6268027" y="5271704"/>
              <a:ext cx="671643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97645" y="1209400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98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60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32908" y="2408172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122759" y="5165593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[3] Device Queue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57289" y="3244307"/>
            <a:ext cx="174938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Wait for completion</a:t>
            </a:r>
            <a:endParaRPr lang="en-US" sz="15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44553" y="2819400"/>
            <a:ext cx="349893" cy="3498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6635" y="2816409"/>
            <a:ext cx="352884" cy="3528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80919" y="3196403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Locked</a:t>
            </a:r>
          </a:p>
        </p:txBody>
      </p:sp>
    </p:spTree>
    <p:extLst>
      <p:ext uri="{BB962C8B-B14F-4D97-AF65-F5344CB8AC3E}">
        <p14:creationId xmlns:p14="http://schemas.microsoft.com/office/powerpoint/2010/main" val="9534280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33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What is the problem?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9296F-B1A4-4D23-A35E-5797F20645D1}"/>
              </a:ext>
            </a:extLst>
          </p:cNvPr>
          <p:cNvSpPr/>
          <p:nvPr/>
        </p:nvSpPr>
        <p:spPr>
          <a:xfrm>
            <a:off x="2034597" y="822807"/>
            <a:ext cx="367934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 of VMware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ESXi’s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</a:t>
            </a:r>
            <a:endParaRPr lang="en-US" sz="1500" i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850404-642B-4041-AE5B-C8E2F056C0EF}"/>
              </a:ext>
            </a:extLst>
          </p:cNvPr>
          <p:cNvGrpSpPr/>
          <p:nvPr/>
        </p:nvGrpSpPr>
        <p:grpSpPr>
          <a:xfrm>
            <a:off x="6792527" y="3881607"/>
            <a:ext cx="664357" cy="1757193"/>
            <a:chOff x="6268027" y="4542816"/>
            <a:chExt cx="671643" cy="187607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B5F1B11-B93F-49D5-A166-11F16866AF75}"/>
                </a:ext>
              </a:extLst>
            </p:cNvPr>
            <p:cNvCxnSpPr>
              <a:cxnSpLocks/>
            </p:cNvCxnSpPr>
            <p:nvPr/>
          </p:nvCxnSpPr>
          <p:spPr>
            <a:xfrm>
              <a:off x="6488297" y="4542816"/>
              <a:ext cx="231106" cy="187607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13E2AEE-B599-425B-AE81-9178AE5C38CB}"/>
                </a:ext>
              </a:extLst>
            </p:cNvPr>
            <p:cNvSpPr/>
            <p:nvPr/>
          </p:nvSpPr>
          <p:spPr>
            <a:xfrm>
              <a:off x="6268027" y="5271704"/>
              <a:ext cx="671643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97645" y="1209400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98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60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32908" y="2408172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122759" y="5165593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[3] Device Queue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357289" y="3244307"/>
            <a:ext cx="174938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Wait for completion</a:t>
            </a:r>
            <a:endParaRPr lang="en-US" sz="1500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44553" y="2819400"/>
            <a:ext cx="349893" cy="3498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6635" y="2816409"/>
            <a:ext cx="352884" cy="352884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5880919" y="3196403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Locked</a:t>
            </a:r>
          </a:p>
        </p:txBody>
      </p:sp>
    </p:spTree>
    <p:extLst>
      <p:ext uri="{BB962C8B-B14F-4D97-AF65-F5344CB8AC3E}">
        <p14:creationId xmlns:p14="http://schemas.microsoft.com/office/powerpoint/2010/main" val="1826761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34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What is the problem?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9296F-B1A4-4D23-A35E-5797F20645D1}"/>
              </a:ext>
            </a:extLst>
          </p:cNvPr>
          <p:cNvSpPr/>
          <p:nvPr/>
        </p:nvSpPr>
        <p:spPr>
          <a:xfrm>
            <a:off x="2034597" y="822807"/>
            <a:ext cx="377353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 of VMware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ESXi’s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</a:t>
            </a:r>
            <a:endParaRPr lang="en-US" sz="1500" i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850404-642B-4041-AE5B-C8E2F056C0EF}"/>
              </a:ext>
            </a:extLst>
          </p:cNvPr>
          <p:cNvGrpSpPr/>
          <p:nvPr/>
        </p:nvGrpSpPr>
        <p:grpSpPr>
          <a:xfrm>
            <a:off x="6792527" y="3881607"/>
            <a:ext cx="664357" cy="1757193"/>
            <a:chOff x="6268027" y="4542816"/>
            <a:chExt cx="671643" cy="187607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B5F1B11-B93F-49D5-A166-11F16866AF75}"/>
                </a:ext>
              </a:extLst>
            </p:cNvPr>
            <p:cNvCxnSpPr>
              <a:cxnSpLocks/>
            </p:cNvCxnSpPr>
            <p:nvPr/>
          </p:nvCxnSpPr>
          <p:spPr>
            <a:xfrm>
              <a:off x="6488297" y="4542816"/>
              <a:ext cx="231106" cy="187607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13E2AEE-B599-425B-AE81-9178AE5C38CB}"/>
                </a:ext>
              </a:extLst>
            </p:cNvPr>
            <p:cNvSpPr/>
            <p:nvPr/>
          </p:nvSpPr>
          <p:spPr>
            <a:xfrm>
              <a:off x="6268027" y="5271704"/>
              <a:ext cx="671643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97645" y="1209400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98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60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32908" y="2408172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122759" y="5165593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[3] Device Queue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2C7A61C-5D77-4223-A75D-D93D4BFC04F0}"/>
              </a:ext>
            </a:extLst>
          </p:cNvPr>
          <p:cNvSpPr/>
          <p:nvPr/>
        </p:nvSpPr>
        <p:spPr>
          <a:xfrm>
            <a:off x="7399306" y="2406019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Consolidation</a:t>
            </a:r>
            <a:endParaRPr lang="en-US" dirty="0"/>
          </a:p>
        </p:txBody>
      </p:sp>
      <p:sp>
        <p:nvSpPr>
          <p:cNvPr id="43" name="Explosion 2 42"/>
          <p:cNvSpPr/>
          <p:nvPr/>
        </p:nvSpPr>
        <p:spPr>
          <a:xfrm>
            <a:off x="6259573" y="3568691"/>
            <a:ext cx="1744833" cy="690742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imes New Roman" charset="0"/>
                <a:ea typeface="Times New Roman" charset="0"/>
                <a:cs typeface="Times New Roman" charset="0"/>
              </a:rPr>
              <a:t>Blocked</a:t>
            </a:r>
          </a:p>
        </p:txBody>
      </p:sp>
      <p:sp>
        <p:nvSpPr>
          <p:cNvPr id="44" name="Explosion 2 43"/>
          <p:cNvSpPr/>
          <p:nvPr/>
        </p:nvSpPr>
        <p:spPr>
          <a:xfrm>
            <a:off x="7636544" y="5818450"/>
            <a:ext cx="1572986" cy="690742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latin typeface="Times New Roman" charset="0"/>
                <a:ea typeface="Times New Roman" charset="0"/>
                <a:cs typeface="Times New Roman" charset="0"/>
              </a:rPr>
              <a:t>Wasted</a:t>
            </a:r>
            <a:endParaRPr lang="en-US" sz="12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000788" y="5401604"/>
            <a:ext cx="1031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Finished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357289" y="3244307"/>
            <a:ext cx="174938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Wait for completion</a:t>
            </a:r>
            <a:endParaRPr lang="en-US" sz="1500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44553" y="2819400"/>
            <a:ext cx="349893" cy="3498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6635" y="2816409"/>
            <a:ext cx="352884" cy="352884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5880919" y="3196403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Locked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852940" y="4172295"/>
            <a:ext cx="2768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 </a:t>
            </a:r>
            <a:r>
              <a:rPr lang="en-US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Completion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signal</a:t>
            </a: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54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35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What is the problem?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9296F-B1A4-4D23-A35E-5797F20645D1}"/>
              </a:ext>
            </a:extLst>
          </p:cNvPr>
          <p:cNvSpPr/>
          <p:nvPr/>
        </p:nvSpPr>
        <p:spPr>
          <a:xfrm>
            <a:off x="2034597" y="822807"/>
            <a:ext cx="37224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 of VMware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ESXi’s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</a:t>
            </a:r>
            <a:endParaRPr lang="en-US" sz="1500" i="1" dirty="0"/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97645" y="1209400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98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60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32908" y="2408172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31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96937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122759" y="5165593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 Device Queue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F850404-642B-4041-AE5B-C8E2F056C0EF}"/>
              </a:ext>
            </a:extLst>
          </p:cNvPr>
          <p:cNvGrpSpPr/>
          <p:nvPr/>
        </p:nvGrpSpPr>
        <p:grpSpPr>
          <a:xfrm>
            <a:off x="6792527" y="3881607"/>
            <a:ext cx="664357" cy="1757193"/>
            <a:chOff x="6268027" y="4542816"/>
            <a:chExt cx="671643" cy="1876073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B5F1B11-B93F-49D5-A166-11F16866AF75}"/>
                </a:ext>
              </a:extLst>
            </p:cNvPr>
            <p:cNvCxnSpPr>
              <a:cxnSpLocks/>
            </p:cNvCxnSpPr>
            <p:nvPr/>
          </p:nvCxnSpPr>
          <p:spPr>
            <a:xfrm>
              <a:off x="6488297" y="4542816"/>
              <a:ext cx="231106" cy="187607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13E2AEE-B599-425B-AE81-9178AE5C38CB}"/>
                </a:ext>
              </a:extLst>
            </p:cNvPr>
            <p:cNvSpPr/>
            <p:nvPr/>
          </p:nvSpPr>
          <p:spPr>
            <a:xfrm>
              <a:off x="6268027" y="5271704"/>
              <a:ext cx="671643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692451" y="2575166"/>
            <a:ext cx="1095172" cy="843547"/>
            <a:chOff x="5697355" y="4102809"/>
            <a:chExt cx="1095172" cy="843547"/>
          </a:xfrm>
        </p:grpSpPr>
        <p:sp>
          <p:nvSpPr>
            <p:cNvPr id="14" name="Rectangle 13"/>
            <p:cNvSpPr/>
            <p:nvPr/>
          </p:nvSpPr>
          <p:spPr>
            <a:xfrm>
              <a:off x="5880919" y="4114800"/>
              <a:ext cx="824681" cy="80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5697355" y="4102809"/>
              <a:ext cx="1095172" cy="843547"/>
              <a:chOff x="8054438" y="4012662"/>
              <a:chExt cx="1095172" cy="843547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8054438" y="4486877"/>
                <a:ext cx="10951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Unlocked</a:t>
                </a: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l="22145" r="28224" b="15636"/>
              <a:stretch/>
            </p:blipFill>
            <p:spPr>
              <a:xfrm>
                <a:off x="8466504" y="4012662"/>
                <a:ext cx="402546" cy="54794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81855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36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What is the problem?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49296F-B1A4-4D23-A35E-5797F20645D1}"/>
              </a:ext>
            </a:extLst>
          </p:cNvPr>
          <p:cNvSpPr/>
          <p:nvPr/>
        </p:nvSpPr>
        <p:spPr>
          <a:xfrm>
            <a:off x="2034597" y="822807"/>
            <a:ext cx="37224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Stack of VMware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ESXi’s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Implementation</a:t>
            </a:r>
            <a:endParaRPr lang="en-US" sz="1500" i="1" dirty="0"/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97645" y="1209400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98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60344" y="120495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32908" y="2408172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122759" y="5165593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 Device Queue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F850404-642B-4041-AE5B-C8E2F056C0EF}"/>
              </a:ext>
            </a:extLst>
          </p:cNvPr>
          <p:cNvGrpSpPr/>
          <p:nvPr/>
        </p:nvGrpSpPr>
        <p:grpSpPr>
          <a:xfrm>
            <a:off x="6752028" y="3929363"/>
            <a:ext cx="618518" cy="1344518"/>
            <a:chOff x="6189369" y="4550829"/>
            <a:chExt cx="618518" cy="1108953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B5F1B11-B93F-49D5-A166-11F16866AF75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13E2AEE-B599-425B-AE81-9178AE5C38CB}"/>
                </a:ext>
              </a:extLst>
            </p:cNvPr>
            <p:cNvSpPr/>
            <p:nvPr/>
          </p:nvSpPr>
          <p:spPr>
            <a:xfrm>
              <a:off x="6189369" y="5018023"/>
              <a:ext cx="618518" cy="208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92915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37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4" name="Rectangle 13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Problems and Implications</a:t>
              </a:r>
            </a:p>
          </p:txBody>
        </p:sp>
        <p:pic>
          <p:nvPicPr>
            <p:cNvPr id="15" name="Picture 14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871180" y="2857746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 1: Too many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intermediate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queues.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Redundant consolidation and dispatching operations.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085865" y="1037936"/>
            <a:ext cx="1484582" cy="1027940"/>
            <a:chOff x="4050224" y="765404"/>
            <a:chExt cx="1484582" cy="10279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0224" y="1443451"/>
              <a:ext cx="349893" cy="34989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1922" y="765404"/>
              <a:ext cx="352884" cy="35288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6607" y="1808800"/>
            <a:ext cx="709788" cy="70978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71180" y="404387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 2: Queue operations are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lock-free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Waiting for completions is a big waste of time.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1180" y="5361149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 3: There is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one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IOServ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dispatcher.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Cannot fully utilize up-to 64K queues 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NVMe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928844" y="858766"/>
            <a:ext cx="1817915" cy="1350719"/>
            <a:chOff x="4158304" y="604357"/>
            <a:chExt cx="1817915" cy="135071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158304" y="1264293"/>
              <a:ext cx="690783" cy="69078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285436" y="604357"/>
              <a:ext cx="690783" cy="690783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26900" y="1701099"/>
            <a:ext cx="880355" cy="8803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67077" y="3557588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these queues?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33800" y="4843441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Lock-free?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02894" y="6177456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“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IOServ”s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747508" y="1573269"/>
            <a:ext cx="2171281" cy="1181100"/>
            <a:chOff x="3711867" y="1300737"/>
            <a:chExt cx="2171281" cy="11811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580" y="1300737"/>
              <a:ext cx="1049568" cy="1181100"/>
            </a:xfrm>
            <a:prstGeom prst="rect">
              <a:avLst/>
            </a:prstGeom>
          </p:spPr>
        </p:pic>
        <p:sp>
          <p:nvSpPr>
            <p:cNvPr id="30" name="Notched Right Arrow 29"/>
            <p:cNvSpPr/>
            <p:nvPr/>
          </p:nvSpPr>
          <p:spPr>
            <a:xfrm rot="10800000">
              <a:off x="3711867" y="1902903"/>
              <a:ext cx="914400" cy="150909"/>
            </a:xfrm>
            <a:prstGeom prst="notched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68207" y="1567807"/>
            <a:ext cx="1251593" cy="125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  <p:bldP spid="19" grpId="0"/>
      <p:bldP spid="26" grpId="0"/>
      <p:bldP spid="27" grpId="0"/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38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4" name="Rectangle 13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Design Goals</a:t>
              </a:r>
            </a:p>
          </p:txBody>
        </p:sp>
        <p:pic>
          <p:nvPicPr>
            <p:cNvPr id="15" name="Picture 14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838200" y="1143000"/>
            <a:ext cx="7772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Goals:</a:t>
            </a:r>
          </a:p>
          <a:p>
            <a:pPr lvl="1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 I/O stack by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removing locks </a:t>
            </a:r>
          </a:p>
          <a:p>
            <a:pPr lvl="1" algn="just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Fully utilize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up-to 64K queues 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NVMe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disk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Focus:</a:t>
            </a:r>
          </a:p>
          <a:p>
            <a:pPr lvl="1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VMware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ESXi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6.0.0 (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Kernel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IOFilter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Samsung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NVMe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driver</a:t>
            </a:r>
          </a:p>
          <a:p>
            <a:pPr algn="just"/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Approaches:</a:t>
            </a:r>
          </a:p>
          <a:p>
            <a:pPr lvl="1" algn="just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Compatible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Parallel Queue Mode</a:t>
            </a:r>
          </a:p>
          <a:p>
            <a:pPr lvl="1" algn="just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Aggressive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Direct Access Mode</a:t>
            </a:r>
          </a:p>
          <a:p>
            <a:pPr lvl="1"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152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7327-7276-2D43-8442-1995AE5B6E5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44111" y="838200"/>
            <a:ext cx="914400" cy="381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73165" y="132883"/>
            <a:ext cx="5313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Arial"/>
              </a:rPr>
              <a:t>Framework for Applications in Big Data Era (2017)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409667" y="2075997"/>
            <a:ext cx="4362814" cy="842623"/>
            <a:chOff x="3409667" y="2075997"/>
            <a:chExt cx="4362814" cy="842623"/>
          </a:xfrm>
        </p:grpSpPr>
        <p:sp>
          <p:nvSpPr>
            <p:cNvPr id="10" name="Rectangle 9"/>
            <p:cNvSpPr/>
            <p:nvPr/>
          </p:nvSpPr>
          <p:spPr>
            <a:xfrm>
              <a:off x="3409667" y="2272094"/>
              <a:ext cx="1975423" cy="381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Virtualized Servers</a:t>
              </a:r>
              <a:endParaRPr lang="en-US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489209" y="2075997"/>
              <a:ext cx="2283272" cy="842623"/>
              <a:chOff x="5489209" y="2075997"/>
              <a:chExt cx="2283272" cy="842623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27837" y="2075997"/>
                <a:ext cx="944644" cy="842623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4"/>
              <a:srcRect l="6623" t="16328" r="10934" b="21368"/>
              <a:stretch/>
            </p:blipFill>
            <p:spPr>
              <a:xfrm>
                <a:off x="5489209" y="2272094"/>
                <a:ext cx="1371600" cy="381000"/>
              </a:xfrm>
              <a:prstGeom prst="rect">
                <a:avLst/>
              </a:prstGeom>
            </p:spPr>
          </p:pic>
        </p:grpSp>
      </p:grpSp>
      <p:grpSp>
        <p:nvGrpSpPr>
          <p:cNvPr id="5" name="Group 4"/>
          <p:cNvGrpSpPr/>
          <p:nvPr/>
        </p:nvGrpSpPr>
        <p:grpSpPr>
          <a:xfrm>
            <a:off x="3830224" y="1219200"/>
            <a:ext cx="1134311" cy="1052894"/>
            <a:chOff x="3830224" y="1219200"/>
            <a:chExt cx="1134311" cy="1052894"/>
          </a:xfrm>
        </p:grpSpPr>
        <p:cxnSp>
          <p:nvCxnSpPr>
            <p:cNvPr id="30" name="Straight Arrow Connector 29"/>
            <p:cNvCxnSpPr>
              <a:stCxn id="4" idx="2"/>
              <a:endCxn id="10" idx="0"/>
            </p:cNvCxnSpPr>
            <p:nvPr/>
          </p:nvCxnSpPr>
          <p:spPr>
            <a:xfrm flipH="1">
              <a:off x="4397379" y="1219200"/>
              <a:ext cx="3932" cy="1052894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Cloud 58"/>
            <p:cNvSpPr/>
            <p:nvPr/>
          </p:nvSpPr>
          <p:spPr>
            <a:xfrm>
              <a:off x="3830224" y="1510348"/>
              <a:ext cx="1134311" cy="470852"/>
            </a:xfrm>
            <a:prstGeom prst="clou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Web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1169" y="2653094"/>
            <a:ext cx="8595772" cy="3823906"/>
            <a:chOff x="291169" y="2653094"/>
            <a:chExt cx="8595772" cy="3823906"/>
          </a:xfrm>
        </p:grpSpPr>
        <p:cxnSp>
          <p:nvCxnSpPr>
            <p:cNvPr id="36" name="Straight Arrow Connector 35"/>
            <p:cNvCxnSpPr>
              <a:stCxn id="17" idx="2"/>
              <a:endCxn id="19" idx="0"/>
            </p:cNvCxnSpPr>
            <p:nvPr/>
          </p:nvCxnSpPr>
          <p:spPr>
            <a:xfrm>
              <a:off x="4397379" y="3914034"/>
              <a:ext cx="0" cy="771326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291169" y="2653094"/>
              <a:ext cx="8595772" cy="3823906"/>
              <a:chOff x="291169" y="2653094"/>
              <a:chExt cx="8595772" cy="3823906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26372" y="3234899"/>
                <a:ext cx="1045129" cy="507081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02141" y="3275890"/>
                <a:ext cx="798352" cy="425097"/>
              </a:xfrm>
              <a:prstGeom prst="rect">
                <a:avLst/>
              </a:prstGeom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291169" y="2653094"/>
                <a:ext cx="8595772" cy="3823906"/>
                <a:chOff x="291169" y="2653094"/>
                <a:chExt cx="8595772" cy="3823906"/>
              </a:xfrm>
            </p:grpSpPr>
            <p:sp>
              <p:nvSpPr>
                <p:cNvPr id="21" name="Rounded Rectangle 20"/>
                <p:cNvSpPr/>
                <p:nvPr/>
              </p:nvSpPr>
              <p:spPr>
                <a:xfrm>
                  <a:off x="291169" y="2969053"/>
                  <a:ext cx="8595772" cy="3507947"/>
                </a:xfrm>
                <a:prstGeom prst="roundRect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945617" y="4663583"/>
                  <a:ext cx="1458206" cy="558532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SQL/NoSQL</a:t>
                  </a:r>
                </a:p>
                <a:p>
                  <a:pPr algn="ctr"/>
                  <a:r>
                    <a:rPr lang="en-US" dirty="0"/>
                    <a:t>Database</a:t>
                  </a: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372802" y="4676110"/>
                  <a:ext cx="2053433" cy="677073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Real Time Batch</a:t>
                  </a:r>
                </a:p>
                <a:p>
                  <a:pPr algn="ctr"/>
                  <a:r>
                    <a:rPr lang="en-US" dirty="0"/>
                    <a:t>Streaming</a:t>
                  </a: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3668276" y="3315246"/>
                  <a:ext cx="1458206" cy="598788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Data Process</a:t>
                  </a:r>
                </a:p>
                <a:p>
                  <a:pPr algn="ctr"/>
                  <a:r>
                    <a:rPr lang="en-US" dirty="0"/>
                    <a:t>Engine</a:t>
                  </a: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3409667" y="4685360"/>
                  <a:ext cx="1975423" cy="67714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Machine Learning </a:t>
                  </a:r>
                  <a:r>
                    <a:rPr lang="en-US" dirty="0"/>
                    <a:t>Analytics</a:t>
                  </a:r>
                </a:p>
              </p:txBody>
            </p:sp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8001" y="5329597"/>
                  <a:ext cx="898271" cy="603219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380" y="5411143"/>
                  <a:ext cx="1083042" cy="317692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9"/>
                <a:srcRect t="26210" b="28445"/>
                <a:stretch/>
              </p:blipFill>
              <p:spPr>
                <a:xfrm>
                  <a:off x="7104776" y="5539196"/>
                  <a:ext cx="1145128" cy="519268"/>
                </a:xfrm>
                <a:prstGeom prst="rect">
                  <a:avLst/>
                </a:prstGeom>
              </p:spPr>
            </p:pic>
            <p:cxnSp>
              <p:nvCxnSpPr>
                <p:cNvPr id="32" name="Straight Arrow Connector 31"/>
                <p:cNvCxnSpPr>
                  <a:stCxn id="10" idx="2"/>
                  <a:endCxn id="17" idx="0"/>
                </p:cNvCxnSpPr>
                <p:nvPr/>
              </p:nvCxnSpPr>
              <p:spPr>
                <a:xfrm>
                  <a:off x="4397379" y="2653094"/>
                  <a:ext cx="0" cy="662152"/>
                </a:xfrm>
                <a:prstGeom prst="straightConnector1">
                  <a:avLst/>
                </a:prstGeom>
                <a:ln w="25400"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777354" y="5534993"/>
                  <a:ext cx="1130300" cy="424588"/>
                </a:xfrm>
                <a:prstGeom prst="rect">
                  <a:avLst/>
                </a:prstGeom>
              </p:spPr>
            </p:pic>
            <p:cxnSp>
              <p:nvCxnSpPr>
                <p:cNvPr id="90" name="Straight Arrow Connector 89"/>
                <p:cNvCxnSpPr>
                  <a:stCxn id="17" idx="3"/>
                  <a:endCxn id="16" idx="0"/>
                </p:cNvCxnSpPr>
                <p:nvPr/>
              </p:nvCxnSpPr>
              <p:spPr>
                <a:xfrm>
                  <a:off x="5126482" y="3614640"/>
                  <a:ext cx="2273037" cy="1061470"/>
                </a:xfrm>
                <a:prstGeom prst="straightConnector1">
                  <a:avLst/>
                </a:prstGeom>
                <a:ln w="25400"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76558" y="5959581"/>
                  <a:ext cx="1563751" cy="424499"/>
                </a:xfrm>
                <a:prstGeom prst="rect">
                  <a:avLst/>
                </a:prstGeom>
              </p:spPr>
            </p:pic>
            <p:cxnSp>
              <p:nvCxnSpPr>
                <p:cNvPr id="99" name="Straight Arrow Connector 98"/>
                <p:cNvCxnSpPr>
                  <a:stCxn id="12" idx="0"/>
                  <a:endCxn id="17" idx="1"/>
                </p:cNvCxnSpPr>
                <p:nvPr/>
              </p:nvCxnSpPr>
              <p:spPr>
                <a:xfrm flipV="1">
                  <a:off x="1674720" y="3614640"/>
                  <a:ext cx="1993556" cy="1048943"/>
                </a:xfrm>
                <a:prstGeom prst="straightConnector1">
                  <a:avLst/>
                </a:prstGeom>
                <a:ln w="25400"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72" name="Picture 171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721571" y="5496398"/>
                  <a:ext cx="817412" cy="5207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9" name="Group 2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1" name="Rectangle 30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Backend Infrastructure</a:t>
              </a:r>
            </a:p>
          </p:txBody>
        </p:sp>
        <p:pic>
          <p:nvPicPr>
            <p:cNvPr id="33" name="Picture 32" descr="C:\Users\yang.zhe\Desktop\AltLogo_S_koKO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Explosion 2 2"/>
          <p:cNvSpPr/>
          <p:nvPr/>
        </p:nvSpPr>
        <p:spPr>
          <a:xfrm>
            <a:off x="3058660" y="2607947"/>
            <a:ext cx="1439694" cy="801177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I/O</a:t>
            </a:r>
          </a:p>
        </p:txBody>
      </p:sp>
      <p:sp>
        <p:nvSpPr>
          <p:cNvPr id="35" name="Explosion 2 34"/>
          <p:cNvSpPr/>
          <p:nvPr/>
        </p:nvSpPr>
        <p:spPr>
          <a:xfrm>
            <a:off x="1663561" y="3507158"/>
            <a:ext cx="1439694" cy="801177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I/O</a:t>
            </a:r>
          </a:p>
        </p:txBody>
      </p:sp>
      <p:sp>
        <p:nvSpPr>
          <p:cNvPr id="39" name="Explosion 2 38"/>
          <p:cNvSpPr/>
          <p:nvPr/>
        </p:nvSpPr>
        <p:spPr>
          <a:xfrm>
            <a:off x="3409667" y="3996302"/>
            <a:ext cx="1439694" cy="801177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I/O</a:t>
            </a:r>
          </a:p>
        </p:txBody>
      </p:sp>
      <p:sp>
        <p:nvSpPr>
          <p:cNvPr id="40" name="Explosion 2 39"/>
          <p:cNvSpPr/>
          <p:nvPr/>
        </p:nvSpPr>
        <p:spPr>
          <a:xfrm>
            <a:off x="5911548" y="3741980"/>
            <a:ext cx="1439694" cy="801177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I/O</a:t>
            </a:r>
          </a:p>
        </p:txBody>
      </p:sp>
      <p:sp>
        <p:nvSpPr>
          <p:cNvPr id="41" name="Explosion 2 40"/>
          <p:cNvSpPr/>
          <p:nvPr/>
        </p:nvSpPr>
        <p:spPr>
          <a:xfrm>
            <a:off x="465935" y="1635885"/>
            <a:ext cx="8212129" cy="276327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charset="0"/>
                <a:cs typeface="Times New Roman" charset="0"/>
              </a:rPr>
              <a:t>It’s all about I/O!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7290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35" grpId="0" animBg="1"/>
      <p:bldP spid="39" grpId="0" animBg="1"/>
      <p:bldP spid="40" grpId="0" animBg="1"/>
      <p:bldP spid="4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39</a:t>
            </a:fld>
            <a:endParaRPr lang="en-US" dirty="0"/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7944981" cy="438343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346079" y="3657600"/>
            <a:ext cx="2993127" cy="2622529"/>
            <a:chOff x="3346079" y="3657600"/>
            <a:chExt cx="2993127" cy="2622529"/>
          </a:xfrm>
        </p:grpSpPr>
        <p:sp>
          <p:nvSpPr>
            <p:cNvPr id="11" name="Rounded Rectangle 10"/>
            <p:cNvSpPr/>
            <p:nvPr/>
          </p:nvSpPr>
          <p:spPr>
            <a:xfrm>
              <a:off x="3924300" y="3657600"/>
              <a:ext cx="1905000" cy="762000"/>
            </a:xfrm>
            <a:prstGeom prst="roundRect">
              <a:avLst/>
            </a:prstGeom>
            <a:solidFill>
              <a:srgbClr val="00B0F0">
                <a:alpha val="1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46079" y="5910797"/>
              <a:ext cx="29931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Customized device queues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619605" y="2234726"/>
            <a:ext cx="1970574" cy="3706667"/>
            <a:chOff x="2917026" y="2202976"/>
            <a:chExt cx="4002765" cy="3706667"/>
          </a:xfrm>
        </p:grpSpPr>
        <p:sp>
          <p:nvSpPr>
            <p:cNvPr id="28" name="Rounded Rectangle 27"/>
            <p:cNvSpPr/>
            <p:nvPr/>
          </p:nvSpPr>
          <p:spPr>
            <a:xfrm>
              <a:off x="4835789" y="2202976"/>
              <a:ext cx="2084002" cy="369332"/>
            </a:xfrm>
            <a:prstGeom prst="roundRect">
              <a:avLst/>
            </a:prstGeom>
            <a:solidFill>
              <a:srgbClr val="00B050">
                <a:alpha val="1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917026" y="5540311"/>
              <a:ext cx="39571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Attach IOFilter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339206" y="2626940"/>
            <a:ext cx="2439201" cy="3653189"/>
            <a:chOff x="3924300" y="3657599"/>
            <a:chExt cx="2439201" cy="3653189"/>
          </a:xfrm>
        </p:grpSpPr>
        <p:sp>
          <p:nvSpPr>
            <p:cNvPr id="35" name="Rounded Rectangle 34"/>
            <p:cNvSpPr/>
            <p:nvPr/>
          </p:nvSpPr>
          <p:spPr>
            <a:xfrm>
              <a:off x="3924300" y="3657599"/>
              <a:ext cx="1905000" cy="946171"/>
            </a:xfrm>
            <a:prstGeom prst="roundRect">
              <a:avLst/>
            </a:prstGeom>
            <a:solidFill>
              <a:srgbClr val="00B0F0">
                <a:alpha val="1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114167" y="6941456"/>
              <a:ext cx="22493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Forward to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NVMe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339206" y="3741572"/>
            <a:ext cx="2395679" cy="2845066"/>
            <a:chOff x="3894639" y="4493181"/>
            <a:chExt cx="2395679" cy="2845066"/>
          </a:xfrm>
        </p:grpSpPr>
        <p:sp>
          <p:nvSpPr>
            <p:cNvPr id="40" name="Rounded Rectangle 39"/>
            <p:cNvSpPr/>
            <p:nvPr/>
          </p:nvSpPr>
          <p:spPr>
            <a:xfrm>
              <a:off x="3894639" y="4493181"/>
              <a:ext cx="1938220" cy="1211427"/>
            </a:xfrm>
            <a:prstGeom prst="round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085868" y="6968915"/>
              <a:ext cx="22044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Multiple </a:t>
              </a:r>
              <a:r>
                <a:rPr lang="en-US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IOServs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18807" y="3641559"/>
            <a:ext cx="1405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Control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506981" y="2253734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APIs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234259" y="712920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New Mode 1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54966" y="712920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New Mode 2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06302" y="572782"/>
            <a:ext cx="2362200" cy="4431018"/>
            <a:chOff x="1499952" y="598182"/>
            <a:chExt cx="2362200" cy="4431018"/>
          </a:xfrm>
        </p:grpSpPr>
        <p:grpSp>
          <p:nvGrpSpPr>
            <p:cNvPr id="4" name="Group 3"/>
            <p:cNvGrpSpPr/>
            <p:nvPr/>
          </p:nvGrpSpPr>
          <p:grpSpPr>
            <a:xfrm>
              <a:off x="1499952" y="922346"/>
              <a:ext cx="2362200" cy="4106854"/>
              <a:chOff x="1600200" y="1059965"/>
              <a:chExt cx="2133600" cy="4030653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0200" y="1336964"/>
                <a:ext cx="2133600" cy="3753654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5BB13AD-D2A6-4F8A-AD33-6BE49F42224B}"/>
                  </a:ext>
                </a:extLst>
              </p:cNvPr>
              <p:cNvSpPr/>
              <p:nvPr/>
            </p:nvSpPr>
            <p:spPr>
              <a:xfrm>
                <a:off x="2030515" y="1059965"/>
                <a:ext cx="127297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Original I/O Stack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86846" y="598182"/>
              <a:ext cx="988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Current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41" name="Rectangle 40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        </a:t>
              </a:r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H-</a:t>
              </a:r>
              <a:r>
                <a:rPr lang="en-US" sz="2000" b="1" dirty="0" err="1">
                  <a:latin typeface="Times New Roman" charset="0"/>
                  <a:ea typeface="Times New Roman" charset="0"/>
                  <a:cs typeface="Times New Roman" charset="0"/>
                </a:rPr>
                <a:t>NVMe</a:t>
              </a:r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: Two-mode Framework Design</a:t>
              </a:r>
            </a:p>
          </p:txBody>
        </p:sp>
        <p:pic>
          <p:nvPicPr>
            <p:cNvPr id="42" name="Picture 41" descr="C:\Users\yang.zhe\Desktop\AltLogo_S_koK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1887588" y="4017376"/>
            <a:ext cx="3945271" cy="2606919"/>
            <a:chOff x="1887588" y="4017376"/>
            <a:chExt cx="3945271" cy="2606919"/>
          </a:xfrm>
        </p:grpSpPr>
        <p:grpSp>
          <p:nvGrpSpPr>
            <p:cNvPr id="16" name="Group 15"/>
            <p:cNvGrpSpPr/>
            <p:nvPr/>
          </p:nvGrpSpPr>
          <p:grpSpPr>
            <a:xfrm>
              <a:off x="1887588" y="4017376"/>
              <a:ext cx="3945271" cy="817180"/>
              <a:chOff x="1884029" y="3602420"/>
              <a:chExt cx="3945271" cy="817180"/>
            </a:xfrm>
            <a:solidFill>
              <a:srgbClr val="FF0000">
                <a:alpha val="20000"/>
              </a:srgbClr>
            </a:solidFill>
          </p:grpSpPr>
          <p:sp>
            <p:nvSpPr>
              <p:cNvPr id="17" name="Rounded Rectangle 16"/>
              <p:cNvSpPr/>
              <p:nvPr/>
            </p:nvSpPr>
            <p:spPr>
              <a:xfrm>
                <a:off x="3924300" y="4080844"/>
                <a:ext cx="1905000" cy="338756"/>
              </a:xfrm>
              <a:prstGeom prst="round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1884029" y="3602420"/>
                <a:ext cx="1905000" cy="294274"/>
              </a:xfrm>
              <a:prstGeom prst="round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535946" y="6254963"/>
              <a:ext cx="22044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Multiple </a:t>
              </a:r>
              <a:r>
                <a:rPr lang="en-US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IOServs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752600" y="2349500"/>
            <a:ext cx="4092864" cy="3569152"/>
            <a:chOff x="1752600" y="2362200"/>
            <a:chExt cx="4092864" cy="3569152"/>
          </a:xfrm>
        </p:grpSpPr>
        <p:grpSp>
          <p:nvGrpSpPr>
            <p:cNvPr id="7" name="Group 6"/>
            <p:cNvGrpSpPr/>
            <p:nvPr/>
          </p:nvGrpSpPr>
          <p:grpSpPr>
            <a:xfrm>
              <a:off x="1752600" y="2362200"/>
              <a:ext cx="4092864" cy="3569152"/>
              <a:chOff x="1752600" y="2362200"/>
              <a:chExt cx="4092864" cy="3569152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752600" y="2362200"/>
                <a:ext cx="4092864" cy="1019311"/>
              </a:xfrm>
              <a:prstGeom prst="roundRect">
                <a:avLst/>
              </a:prstGeom>
              <a:solidFill>
                <a:srgbClr val="00B050">
                  <a:alpha val="1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644951" y="5562020"/>
                <a:ext cx="20954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Empty the queue</a:t>
                </a:r>
                <a:endParaRPr lang="en-US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4192553" y="2699760"/>
              <a:ext cx="1368493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Empty</a:t>
              </a:r>
            </a:p>
            <a:p>
              <a:pPr algn="ctr"/>
              <a:r>
                <a:rPr lang="en-US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This Queue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935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40</a:t>
            </a:fld>
            <a:endParaRPr lang="en-US" dirty="0"/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7944981" cy="438343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346079" y="3657600"/>
            <a:ext cx="2993127" cy="2622529"/>
            <a:chOff x="3346079" y="3657600"/>
            <a:chExt cx="2993127" cy="2622529"/>
          </a:xfrm>
        </p:grpSpPr>
        <p:sp>
          <p:nvSpPr>
            <p:cNvPr id="11" name="Rounded Rectangle 10"/>
            <p:cNvSpPr/>
            <p:nvPr/>
          </p:nvSpPr>
          <p:spPr>
            <a:xfrm>
              <a:off x="3924300" y="3657600"/>
              <a:ext cx="1905000" cy="762000"/>
            </a:xfrm>
            <a:prstGeom prst="roundRect">
              <a:avLst/>
            </a:prstGeom>
            <a:solidFill>
              <a:srgbClr val="00B0F0">
                <a:alpha val="1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46079" y="5910797"/>
              <a:ext cx="29931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Customized device queues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619605" y="2234726"/>
            <a:ext cx="1970574" cy="3706667"/>
            <a:chOff x="2917026" y="2202976"/>
            <a:chExt cx="4002765" cy="3706667"/>
          </a:xfrm>
        </p:grpSpPr>
        <p:sp>
          <p:nvSpPr>
            <p:cNvPr id="28" name="Rounded Rectangle 27"/>
            <p:cNvSpPr/>
            <p:nvPr/>
          </p:nvSpPr>
          <p:spPr>
            <a:xfrm>
              <a:off x="4835789" y="2202976"/>
              <a:ext cx="2084002" cy="369332"/>
            </a:xfrm>
            <a:prstGeom prst="roundRect">
              <a:avLst/>
            </a:prstGeom>
            <a:solidFill>
              <a:srgbClr val="00B050">
                <a:alpha val="1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917026" y="5540311"/>
              <a:ext cx="39571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Attach IOFilter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339206" y="2626940"/>
            <a:ext cx="2439201" cy="3653189"/>
            <a:chOff x="3924300" y="3657599"/>
            <a:chExt cx="2439201" cy="3653189"/>
          </a:xfrm>
        </p:grpSpPr>
        <p:sp>
          <p:nvSpPr>
            <p:cNvPr id="35" name="Rounded Rectangle 34"/>
            <p:cNvSpPr/>
            <p:nvPr/>
          </p:nvSpPr>
          <p:spPr>
            <a:xfrm>
              <a:off x="3924300" y="3657599"/>
              <a:ext cx="1905000" cy="946171"/>
            </a:xfrm>
            <a:prstGeom prst="roundRect">
              <a:avLst/>
            </a:prstGeom>
            <a:solidFill>
              <a:srgbClr val="00B0F0">
                <a:alpha val="1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114167" y="6941456"/>
              <a:ext cx="22493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Forward to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NVMe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339206" y="3741572"/>
            <a:ext cx="2395679" cy="2845066"/>
            <a:chOff x="3894639" y="4493181"/>
            <a:chExt cx="2395679" cy="2845066"/>
          </a:xfrm>
        </p:grpSpPr>
        <p:sp>
          <p:nvSpPr>
            <p:cNvPr id="40" name="Rounded Rectangle 39"/>
            <p:cNvSpPr/>
            <p:nvPr/>
          </p:nvSpPr>
          <p:spPr>
            <a:xfrm>
              <a:off x="3894639" y="4493181"/>
              <a:ext cx="1938220" cy="1211427"/>
            </a:xfrm>
            <a:prstGeom prst="round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085868" y="6968915"/>
              <a:ext cx="22044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Multiple </a:t>
              </a:r>
              <a:r>
                <a:rPr lang="en-US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IOServs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18807" y="3641559"/>
            <a:ext cx="1405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Control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506981" y="2253734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APIs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234259" y="712920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New Mode 1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54966" y="712920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New Mode 2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06302" y="572782"/>
            <a:ext cx="2362200" cy="4431018"/>
            <a:chOff x="1499952" y="598182"/>
            <a:chExt cx="2362200" cy="4431018"/>
          </a:xfrm>
        </p:grpSpPr>
        <p:grpSp>
          <p:nvGrpSpPr>
            <p:cNvPr id="4" name="Group 3"/>
            <p:cNvGrpSpPr/>
            <p:nvPr/>
          </p:nvGrpSpPr>
          <p:grpSpPr>
            <a:xfrm>
              <a:off x="1499952" y="922346"/>
              <a:ext cx="2362200" cy="4106854"/>
              <a:chOff x="1600200" y="1059965"/>
              <a:chExt cx="2133600" cy="4030653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0200" y="1336964"/>
                <a:ext cx="2133600" cy="3753654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5BB13AD-D2A6-4F8A-AD33-6BE49F42224B}"/>
                  </a:ext>
                </a:extLst>
              </p:cNvPr>
              <p:cNvSpPr/>
              <p:nvPr/>
            </p:nvSpPr>
            <p:spPr>
              <a:xfrm>
                <a:off x="2030515" y="1059965"/>
                <a:ext cx="127297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Original I/O Stack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86846" y="598182"/>
              <a:ext cx="988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Current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41" name="Rectangle 40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        </a:t>
              </a:r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H-</a:t>
              </a:r>
              <a:r>
                <a:rPr lang="en-US" sz="2000" b="1" dirty="0" err="1">
                  <a:latin typeface="Times New Roman" charset="0"/>
                  <a:ea typeface="Times New Roman" charset="0"/>
                  <a:cs typeface="Times New Roman" charset="0"/>
                </a:rPr>
                <a:t>NVMe</a:t>
              </a:r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: Two-mode Framework Design</a:t>
              </a:r>
            </a:p>
          </p:txBody>
        </p:sp>
        <p:pic>
          <p:nvPicPr>
            <p:cNvPr id="42" name="Picture 41" descr="C:\Users\yang.zhe\Desktop\AltLogo_S_koK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1887588" y="4017376"/>
            <a:ext cx="3945271" cy="2606919"/>
            <a:chOff x="1887588" y="4017376"/>
            <a:chExt cx="3945271" cy="2606919"/>
          </a:xfrm>
        </p:grpSpPr>
        <p:grpSp>
          <p:nvGrpSpPr>
            <p:cNvPr id="16" name="Group 15"/>
            <p:cNvGrpSpPr/>
            <p:nvPr/>
          </p:nvGrpSpPr>
          <p:grpSpPr>
            <a:xfrm>
              <a:off x="1887588" y="4017376"/>
              <a:ext cx="3945271" cy="817180"/>
              <a:chOff x="1884029" y="3602420"/>
              <a:chExt cx="3945271" cy="817180"/>
            </a:xfrm>
            <a:solidFill>
              <a:srgbClr val="FF0000">
                <a:alpha val="20000"/>
              </a:srgbClr>
            </a:solidFill>
          </p:grpSpPr>
          <p:sp>
            <p:nvSpPr>
              <p:cNvPr id="17" name="Rounded Rectangle 16"/>
              <p:cNvSpPr/>
              <p:nvPr/>
            </p:nvSpPr>
            <p:spPr>
              <a:xfrm>
                <a:off x="3924300" y="4080844"/>
                <a:ext cx="1905000" cy="338756"/>
              </a:xfrm>
              <a:prstGeom prst="round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1884029" y="3602420"/>
                <a:ext cx="1905000" cy="294274"/>
              </a:xfrm>
              <a:prstGeom prst="round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535946" y="6254963"/>
              <a:ext cx="22044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Multiple </a:t>
              </a:r>
              <a:r>
                <a:rPr lang="en-US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IOServs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752600" y="2349500"/>
            <a:ext cx="4092864" cy="3569152"/>
            <a:chOff x="1752600" y="2362200"/>
            <a:chExt cx="4092864" cy="3569152"/>
          </a:xfrm>
        </p:grpSpPr>
        <p:grpSp>
          <p:nvGrpSpPr>
            <p:cNvPr id="7" name="Group 6"/>
            <p:cNvGrpSpPr/>
            <p:nvPr/>
          </p:nvGrpSpPr>
          <p:grpSpPr>
            <a:xfrm>
              <a:off x="1752600" y="2362200"/>
              <a:ext cx="4092864" cy="3569152"/>
              <a:chOff x="1752600" y="2362200"/>
              <a:chExt cx="4092864" cy="3569152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752600" y="2362200"/>
                <a:ext cx="4092864" cy="1019311"/>
              </a:xfrm>
              <a:prstGeom prst="roundRect">
                <a:avLst/>
              </a:prstGeom>
              <a:solidFill>
                <a:srgbClr val="00B050">
                  <a:alpha val="1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644951" y="5562020"/>
                <a:ext cx="20954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Empty the queue</a:t>
                </a:r>
                <a:endParaRPr lang="en-US" b="1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4192553" y="2699760"/>
              <a:ext cx="1368493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Empty</a:t>
              </a:r>
            </a:p>
            <a:p>
              <a:pPr algn="ctr"/>
              <a:r>
                <a:rPr lang="en-US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This Queue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  <p:sp>
        <p:nvSpPr>
          <p:cNvPr id="43" name="Rounded Rectangle 35">
            <a:extLst>
              <a:ext uri="{FF2B5EF4-FFF2-40B4-BE49-F238E27FC236}">
                <a16:creationId xmlns:a16="http://schemas.microsoft.com/office/drawing/2014/main" id="{E47050E8-A4BF-44BD-8C6B-B65BE773C37F}"/>
              </a:ext>
            </a:extLst>
          </p:cNvPr>
          <p:cNvSpPr/>
          <p:nvPr/>
        </p:nvSpPr>
        <p:spPr>
          <a:xfrm>
            <a:off x="5638800" y="1855632"/>
            <a:ext cx="3325114" cy="11118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latin typeface="Times New Roman" charset="0"/>
                <a:ea typeface="Times New Roman" charset="0"/>
                <a:cs typeface="Times New Roman" charset="0"/>
              </a:rPr>
              <a:t>Pros:</a:t>
            </a:r>
          </a:p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- Aggressive approach</a:t>
            </a:r>
          </a:p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- Better performance isolation</a:t>
            </a:r>
          </a:p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- Higher I/O speed</a:t>
            </a:r>
          </a:p>
        </p:txBody>
      </p:sp>
      <p:sp>
        <p:nvSpPr>
          <p:cNvPr id="45" name="Rounded Rectangle 40">
            <a:extLst>
              <a:ext uri="{FF2B5EF4-FFF2-40B4-BE49-F238E27FC236}">
                <a16:creationId xmlns:a16="http://schemas.microsoft.com/office/drawing/2014/main" id="{4164A8F3-B889-4F16-A53B-EC4A03D6BAC3}"/>
              </a:ext>
            </a:extLst>
          </p:cNvPr>
          <p:cNvSpPr/>
          <p:nvPr/>
        </p:nvSpPr>
        <p:spPr>
          <a:xfrm>
            <a:off x="2667000" y="3776500"/>
            <a:ext cx="2410714" cy="98726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latin typeface="Times New Roman" charset="0"/>
                <a:ea typeface="Times New Roman" charset="0"/>
                <a:cs typeface="Times New Roman" charset="0"/>
              </a:rPr>
              <a:t>Cons:</a:t>
            </a:r>
          </a:p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- Still has queues</a:t>
            </a:r>
          </a:p>
        </p:txBody>
      </p:sp>
      <p:sp>
        <p:nvSpPr>
          <p:cNvPr id="46" name="Rounded Rectangle 41">
            <a:extLst>
              <a:ext uri="{FF2B5EF4-FFF2-40B4-BE49-F238E27FC236}">
                <a16:creationId xmlns:a16="http://schemas.microsoft.com/office/drawing/2014/main" id="{281DD67F-4BFA-4631-AA3A-358867AE15AB}"/>
              </a:ext>
            </a:extLst>
          </p:cNvPr>
          <p:cNvSpPr/>
          <p:nvPr/>
        </p:nvSpPr>
        <p:spPr>
          <a:xfrm>
            <a:off x="5638800" y="3752479"/>
            <a:ext cx="3325114" cy="103960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latin typeface="Times New Roman" charset="0"/>
                <a:ea typeface="Times New Roman" charset="0"/>
                <a:cs typeface="Times New Roman" charset="0"/>
              </a:rPr>
              <a:t>Cons:</a:t>
            </a:r>
          </a:p>
          <a:p>
            <a:pPr lvl="1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- Breaks encapsulation</a:t>
            </a:r>
          </a:p>
          <a:p>
            <a:pPr lvl="1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- Open </a:t>
            </a:r>
            <a:r>
              <a:rPr lang="en-US" b="1" dirty="0" err="1">
                <a:latin typeface="Times New Roman" charset="0"/>
                <a:ea typeface="Times New Roman" charset="0"/>
                <a:cs typeface="Times New Roman" charset="0"/>
              </a:rPr>
              <a:t>NVMe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 to users</a:t>
            </a:r>
          </a:p>
        </p:txBody>
      </p:sp>
      <p:sp>
        <p:nvSpPr>
          <p:cNvPr id="47" name="Rounded Rectangle 42">
            <a:extLst>
              <a:ext uri="{FF2B5EF4-FFF2-40B4-BE49-F238E27FC236}">
                <a16:creationId xmlns:a16="http://schemas.microsoft.com/office/drawing/2014/main" id="{4D643196-658A-4616-A6BF-10A37AD518F8}"/>
              </a:ext>
            </a:extLst>
          </p:cNvPr>
          <p:cNvSpPr/>
          <p:nvPr/>
        </p:nvSpPr>
        <p:spPr>
          <a:xfrm>
            <a:off x="2667000" y="5583720"/>
            <a:ext cx="6296914" cy="100291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Deploy Policy: </a:t>
            </a:r>
            <a:r>
              <a:rPr lang="en-US" b="1">
                <a:latin typeface="Times New Roman" charset="0"/>
                <a:ea typeface="Times New Roman" charset="0"/>
                <a:cs typeface="Times New Roman" charset="0"/>
              </a:rPr>
              <a:t>Only allow trusted 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(premium or higher SLA) users to use DAM mode!</a:t>
            </a:r>
          </a:p>
        </p:txBody>
      </p:sp>
      <p:sp>
        <p:nvSpPr>
          <p:cNvPr id="48" name="Rounded Rectangle 37">
            <a:extLst>
              <a:ext uri="{FF2B5EF4-FFF2-40B4-BE49-F238E27FC236}">
                <a16:creationId xmlns:a16="http://schemas.microsoft.com/office/drawing/2014/main" id="{E0FCC48A-4220-4E49-8D77-475510499311}"/>
              </a:ext>
            </a:extLst>
          </p:cNvPr>
          <p:cNvSpPr/>
          <p:nvPr/>
        </p:nvSpPr>
        <p:spPr>
          <a:xfrm>
            <a:off x="2667000" y="1865745"/>
            <a:ext cx="2410714" cy="11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latin typeface="Times New Roman" charset="0"/>
                <a:ea typeface="Times New Roman" charset="0"/>
                <a:cs typeface="Times New Roman" charset="0"/>
              </a:rPr>
              <a:t>Pros:</a:t>
            </a:r>
          </a:p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- Easy to implement </a:t>
            </a:r>
          </a:p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- Better compatibility</a:t>
            </a:r>
          </a:p>
        </p:txBody>
      </p:sp>
    </p:spTree>
    <p:extLst>
      <p:ext uri="{BB962C8B-B14F-4D97-AF65-F5344CB8AC3E}">
        <p14:creationId xmlns:p14="http://schemas.microsoft.com/office/powerpoint/2010/main" val="225176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41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Example of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r>
                <a:rPr lang="en-US" altLang="zh-CN" sz="2400" b="1" baseline="30000" dirty="0">
                  <a:latin typeface="Times New Roman" charset="0"/>
                  <a:ea typeface="Times New Roman" charset="0"/>
                  <a:cs typeface="Times New Roman" charset="0"/>
                </a:rPr>
                <a:t>st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New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Mode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PQM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7668" y="417203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7835" y="659979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35" y="2210741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93" y="3810000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68302" y="742037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69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1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52078" y="1925306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pSp>
        <p:nvGrpSpPr>
          <p:cNvPr id="46" name="Group 45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6067543" y="4901149"/>
            <a:ext cx="618518" cy="672613"/>
            <a:chOff x="6189369" y="4550828"/>
            <a:chExt cx="618518" cy="1108953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72374" y="3657600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21506" y="368564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13229" y="368564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257172" y="3943520"/>
            <a:ext cx="915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6924198" y="4887064"/>
            <a:ext cx="618518" cy="672613"/>
            <a:chOff x="6189369" y="4550828"/>
            <a:chExt cx="618518" cy="1108953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7754643" y="4879307"/>
            <a:ext cx="618518" cy="672613"/>
            <a:chOff x="6189369" y="4550828"/>
            <a:chExt cx="618518" cy="1108953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18374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42</a:t>
            </a:fld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Example of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r>
                <a:rPr lang="en-US" altLang="zh-CN" sz="2400" b="1" baseline="30000" dirty="0">
                  <a:latin typeface="Times New Roman" charset="0"/>
                  <a:ea typeface="Times New Roman" charset="0"/>
                  <a:cs typeface="Times New Roman" charset="0"/>
                </a:rPr>
                <a:t>st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New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Mode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PQM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7668" y="417203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7835" y="659979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35" y="2210741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93" y="3810000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68302" y="745199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69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1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52078" y="1925306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pSp>
        <p:nvGrpSpPr>
          <p:cNvPr id="46" name="Group 45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6067543" y="4901149"/>
            <a:ext cx="618518" cy="672613"/>
            <a:chOff x="6189369" y="4550828"/>
            <a:chExt cx="618518" cy="1108953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72374" y="3657600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21506" y="368564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13229" y="368564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257172" y="3943520"/>
            <a:ext cx="915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6924198" y="4887064"/>
            <a:ext cx="618518" cy="672613"/>
            <a:chOff x="6189369" y="4550828"/>
            <a:chExt cx="618518" cy="1108953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7754643" y="4879307"/>
            <a:ext cx="618518" cy="672613"/>
            <a:chOff x="6189369" y="4550828"/>
            <a:chExt cx="618518" cy="1108953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B2C7A61C-5D77-4223-A75D-D93D4BFC04F0}"/>
              </a:ext>
            </a:extLst>
          </p:cNvPr>
          <p:cNvSpPr/>
          <p:nvPr/>
        </p:nvSpPr>
        <p:spPr>
          <a:xfrm>
            <a:off x="7419522" y="1936376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Consolidation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696682" y="1925306"/>
            <a:ext cx="3353975" cy="2891783"/>
            <a:chOff x="5696682" y="1925306"/>
            <a:chExt cx="3353975" cy="2891783"/>
          </a:xfrm>
        </p:grpSpPr>
        <p:grpSp>
          <p:nvGrpSpPr>
            <p:cNvPr id="4" name="Group 3"/>
            <p:cNvGrpSpPr/>
            <p:nvPr/>
          </p:nvGrpSpPr>
          <p:grpSpPr>
            <a:xfrm>
              <a:off x="6005315" y="1925306"/>
              <a:ext cx="806148" cy="2891783"/>
              <a:chOff x="6005315" y="1925306"/>
              <a:chExt cx="806148" cy="2891783"/>
            </a:xfrm>
          </p:grpSpPr>
          <p:sp>
            <p:nvSpPr>
              <p:cNvPr id="28" name="Right Brace 27">
                <a:extLst>
                  <a:ext uri="{FF2B5EF4-FFF2-40B4-BE49-F238E27FC236}">
                    <a16:creationId xmlns:a16="http://schemas.microsoft.com/office/drawing/2014/main" id="{2FA2423E-C15E-4992-84A0-0BE7AC67A245}"/>
                  </a:ext>
                </a:extLst>
              </p:cNvPr>
              <p:cNvSpPr/>
              <p:nvPr/>
            </p:nvSpPr>
            <p:spPr>
              <a:xfrm rot="10800000">
                <a:off x="6005315" y="3685648"/>
                <a:ext cx="80679" cy="1131441"/>
              </a:xfrm>
              <a:prstGeom prst="rightBrac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ight Brace 39">
                <a:extLst>
                  <a:ext uri="{FF2B5EF4-FFF2-40B4-BE49-F238E27FC236}">
                    <a16:creationId xmlns:a16="http://schemas.microsoft.com/office/drawing/2014/main" id="{3221220C-2156-48BF-B74D-D36079F530F0}"/>
                  </a:ext>
                </a:extLst>
              </p:cNvPr>
              <p:cNvSpPr/>
              <p:nvPr/>
            </p:nvSpPr>
            <p:spPr>
              <a:xfrm rot="10800000">
                <a:off x="6696948" y="1925306"/>
                <a:ext cx="114515" cy="1147108"/>
              </a:xfrm>
              <a:prstGeom prst="rightBrac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696682" y="2212656"/>
              <a:ext cx="3353975" cy="926194"/>
              <a:chOff x="5696682" y="2212656"/>
              <a:chExt cx="3353975" cy="926194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7237340" y="2492519"/>
                <a:ext cx="1813317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Send fake </a:t>
                </a:r>
              </a:p>
              <a:p>
                <a:pPr algn="ctr"/>
                <a:r>
                  <a:rPr lang="en-US" sz="1300" dirty="0">
                    <a:solidFill>
                      <a:srgbClr val="FF0000"/>
                    </a:solidFill>
                    <a:latin typeface="Courier" charset="0"/>
                    <a:ea typeface="Courier" charset="0"/>
                    <a:cs typeface="Courier" charset="0"/>
                  </a:rPr>
                  <a:t>Completion</a:t>
                </a:r>
                <a:r>
                  <a:rPr lang="en-US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signal</a:t>
                </a: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5696682" y="2212656"/>
                <a:ext cx="1095172" cy="843547"/>
                <a:chOff x="5697355" y="4102809"/>
                <a:chExt cx="1095172" cy="843547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5880919" y="4114800"/>
                  <a:ext cx="824681" cy="8062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0" name="Group 49"/>
                <p:cNvGrpSpPr/>
                <p:nvPr/>
              </p:nvGrpSpPr>
              <p:grpSpPr>
                <a:xfrm>
                  <a:off x="5697355" y="4102809"/>
                  <a:ext cx="1095172" cy="843547"/>
                  <a:chOff x="8054438" y="4012662"/>
                  <a:chExt cx="1095172" cy="843547"/>
                </a:xfrm>
              </p:grpSpPr>
              <p:sp>
                <p:nvSpPr>
                  <p:cNvPr id="51" name="Rectangle 50"/>
                  <p:cNvSpPr/>
                  <p:nvPr/>
                </p:nvSpPr>
                <p:spPr>
                  <a:xfrm>
                    <a:off x="8054438" y="4486877"/>
                    <a:ext cx="109517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b="1" i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Unlocked</a:t>
                    </a:r>
                  </a:p>
                </p:txBody>
              </p:sp>
              <p:pic>
                <p:nvPicPr>
                  <p:cNvPr id="52" name="Picture 51"/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</a:blip>
                  <a:srcRect l="22145" r="28224" b="15636"/>
                  <a:stretch/>
                </p:blipFill>
                <p:spPr>
                  <a:xfrm>
                    <a:off x="8466504" y="4012662"/>
                    <a:ext cx="402546" cy="547947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91206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43</a:t>
            </a:fld>
            <a:endParaRPr lang="en-US" dirty="0"/>
          </a:p>
        </p:txBody>
      </p: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7668" y="417203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835" y="659979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35" y="2210741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93" y="3810000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68302" y="745199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69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1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52078" y="1925306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B2C7A61C-5D77-4223-A75D-D93D4BFC04F0}"/>
              </a:ext>
            </a:extLst>
          </p:cNvPr>
          <p:cNvSpPr/>
          <p:nvPr/>
        </p:nvSpPr>
        <p:spPr>
          <a:xfrm>
            <a:off x="4812954" y="5728855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Dispatch</a:t>
            </a:r>
            <a:endParaRPr lang="en-US" dirty="0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2FA2423E-C15E-4992-84A0-0BE7AC67A245}"/>
              </a:ext>
            </a:extLst>
          </p:cNvPr>
          <p:cNvSpPr/>
          <p:nvPr/>
        </p:nvSpPr>
        <p:spPr>
          <a:xfrm rot="16200000">
            <a:off x="6283425" y="5021383"/>
            <a:ext cx="422915" cy="1181127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6067543" y="4901149"/>
            <a:ext cx="618518" cy="672613"/>
            <a:chOff x="6189369" y="4550828"/>
            <a:chExt cx="618518" cy="1108953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21506" y="368564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13229" y="368564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257172" y="3943520"/>
            <a:ext cx="915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6924198" y="4887064"/>
            <a:ext cx="618518" cy="672613"/>
            <a:chOff x="6189369" y="4550828"/>
            <a:chExt cx="618518" cy="1108953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7754643" y="4879307"/>
            <a:ext cx="618518" cy="672613"/>
            <a:chOff x="6189369" y="4550828"/>
            <a:chExt cx="618518" cy="1108953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82614" y="369497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sp>
        <p:nvSpPr>
          <p:cNvPr id="52" name="Rectangle 51">
            <a:extLst>
              <a:ext uri="{FF2B5EF4-FFF2-40B4-BE49-F238E27FC236}">
                <a16:creationId xmlns:a16="http://schemas.microsoft.com/office/drawing/2014/main" id="{B2C7A61C-5D77-4223-A75D-D93D4BFC04F0}"/>
              </a:ext>
            </a:extLst>
          </p:cNvPr>
          <p:cNvSpPr/>
          <p:nvPr/>
        </p:nvSpPr>
        <p:spPr>
          <a:xfrm>
            <a:off x="7281751" y="2478015"/>
            <a:ext cx="17406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Polling:</a:t>
            </a:r>
          </a:p>
          <a:p>
            <a:pPr algn="ctr"/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Winner takes all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5696682" y="2686871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Unlocked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2145" r="28224" b="15636"/>
          <a:stretch/>
        </p:blipFill>
        <p:spPr>
          <a:xfrm>
            <a:off x="6108748" y="2212656"/>
            <a:ext cx="402546" cy="54794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44" name="Rectangle 43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Example of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r>
                <a:rPr lang="en-US" altLang="zh-CN" sz="2400" b="1" baseline="30000" dirty="0">
                  <a:latin typeface="Times New Roman" charset="0"/>
                  <a:ea typeface="Times New Roman" charset="0"/>
                  <a:cs typeface="Times New Roman" charset="0"/>
                </a:rPr>
                <a:t>st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New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Mode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PQM</a:t>
              </a:r>
            </a:p>
          </p:txBody>
        </p:sp>
        <p:pic>
          <p:nvPicPr>
            <p:cNvPr id="45" name="Picture 44" descr="C:\Users\yang.zhe\Desktop\AltLogo_S_koKO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63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44</a:t>
            </a:fld>
            <a:endParaRPr lang="en-US" dirty="0"/>
          </a:p>
        </p:txBody>
      </p: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7668" y="417203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835" y="659979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35" y="2210741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93" y="3810000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68302" y="745199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69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1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52078" y="1925306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B2C7A61C-5D77-4223-A75D-D93D4BFC04F0}"/>
              </a:ext>
            </a:extLst>
          </p:cNvPr>
          <p:cNvSpPr/>
          <p:nvPr/>
        </p:nvSpPr>
        <p:spPr>
          <a:xfrm>
            <a:off x="4812954" y="5728855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Dispatch</a:t>
            </a:r>
            <a:endParaRPr lang="en-US" dirty="0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2FA2423E-C15E-4992-84A0-0BE7AC67A245}"/>
              </a:ext>
            </a:extLst>
          </p:cNvPr>
          <p:cNvSpPr/>
          <p:nvPr/>
        </p:nvSpPr>
        <p:spPr>
          <a:xfrm rot="16200000">
            <a:off x="6283425" y="5021383"/>
            <a:ext cx="422915" cy="1181127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6067543" y="4901149"/>
            <a:ext cx="618518" cy="672613"/>
            <a:chOff x="6189369" y="4550828"/>
            <a:chExt cx="618518" cy="1108953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21506" y="368564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13229" y="368564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257172" y="3943520"/>
            <a:ext cx="915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6924198" y="4887064"/>
            <a:ext cx="618518" cy="672613"/>
            <a:chOff x="6189369" y="4550828"/>
            <a:chExt cx="618518" cy="1108953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7754643" y="4879307"/>
            <a:ext cx="618518" cy="672613"/>
            <a:chOff x="6189369" y="4550828"/>
            <a:chExt cx="618518" cy="1108953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82614" y="369497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5696682" y="2212656"/>
            <a:ext cx="1095172" cy="843547"/>
            <a:chOff x="5697355" y="4102809"/>
            <a:chExt cx="1095172" cy="843547"/>
          </a:xfrm>
        </p:grpSpPr>
        <p:sp>
          <p:nvSpPr>
            <p:cNvPr id="44" name="Rectangle 43"/>
            <p:cNvSpPr/>
            <p:nvPr/>
          </p:nvSpPr>
          <p:spPr>
            <a:xfrm>
              <a:off x="5880919" y="4114800"/>
              <a:ext cx="824681" cy="80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5697355" y="4102809"/>
              <a:ext cx="1095172" cy="843547"/>
              <a:chOff x="8054438" y="4012662"/>
              <a:chExt cx="1095172" cy="843547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8054438" y="4486877"/>
                <a:ext cx="10951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Unlocked</a:t>
                </a:r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l="22145" r="28224" b="15636"/>
              <a:stretch/>
            </p:blipFill>
            <p:spPr>
              <a:xfrm>
                <a:off x="8466504" y="4012662"/>
                <a:ext cx="402546" cy="547947"/>
              </a:xfrm>
              <a:prstGeom prst="rect">
                <a:avLst/>
              </a:prstGeom>
            </p:spPr>
          </p:pic>
        </p:grpSp>
      </p:grpSp>
      <p:grpSp>
        <p:nvGrpSpPr>
          <p:cNvPr id="51" name="Group 50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52" name="Rectangle 51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Example of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r>
                <a:rPr lang="en-US" altLang="zh-CN" sz="2400" b="1" baseline="30000" dirty="0">
                  <a:latin typeface="Times New Roman" charset="0"/>
                  <a:ea typeface="Times New Roman" charset="0"/>
                  <a:cs typeface="Times New Roman" charset="0"/>
                </a:rPr>
                <a:t>st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New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Mode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PQM</a:t>
              </a:r>
            </a:p>
          </p:txBody>
        </p:sp>
        <p:pic>
          <p:nvPicPr>
            <p:cNvPr id="53" name="Picture 52" descr="C:\Users\yang.zhe\Desktop\AltLogo_S_koKO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59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45</a:t>
            </a:fld>
            <a:endParaRPr lang="en-US" dirty="0"/>
          </a:p>
        </p:txBody>
      </p: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7668" y="417203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835" y="659979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35" y="2210741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93" y="3810000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68302" y="745199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69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1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B2C7A61C-5D77-4223-A75D-D93D4BFC04F0}"/>
              </a:ext>
            </a:extLst>
          </p:cNvPr>
          <p:cNvSpPr/>
          <p:nvPr/>
        </p:nvSpPr>
        <p:spPr>
          <a:xfrm>
            <a:off x="4812954" y="5728855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Dispatch</a:t>
            </a:r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6067543" y="4901149"/>
            <a:ext cx="618518" cy="672613"/>
            <a:chOff x="6189369" y="4550828"/>
            <a:chExt cx="618518" cy="1108953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21506" y="368564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13229" y="368564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257172" y="3943520"/>
            <a:ext cx="915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6924198" y="4887064"/>
            <a:ext cx="618518" cy="672613"/>
            <a:chOff x="6189369" y="4550828"/>
            <a:chExt cx="618518" cy="1108953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7754643" y="4879307"/>
            <a:ext cx="618518" cy="672613"/>
            <a:chOff x="6189369" y="4550828"/>
            <a:chExt cx="618518" cy="1108953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82614" y="369497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52078" y="1925306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sp>
        <p:nvSpPr>
          <p:cNvPr id="51" name="Right Brace 50">
            <a:extLst>
              <a:ext uri="{FF2B5EF4-FFF2-40B4-BE49-F238E27FC236}">
                <a16:creationId xmlns:a16="http://schemas.microsoft.com/office/drawing/2014/main" id="{2FA2423E-C15E-4992-84A0-0BE7AC67A245}"/>
              </a:ext>
            </a:extLst>
          </p:cNvPr>
          <p:cNvSpPr/>
          <p:nvPr/>
        </p:nvSpPr>
        <p:spPr>
          <a:xfrm rot="16200000">
            <a:off x="6283425" y="5021383"/>
            <a:ext cx="422915" cy="1181127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5696682" y="2212656"/>
            <a:ext cx="1095172" cy="843547"/>
            <a:chOff x="5697355" y="4102809"/>
            <a:chExt cx="1095172" cy="843547"/>
          </a:xfrm>
        </p:grpSpPr>
        <p:sp>
          <p:nvSpPr>
            <p:cNvPr id="69" name="Rectangle 68"/>
            <p:cNvSpPr/>
            <p:nvPr/>
          </p:nvSpPr>
          <p:spPr>
            <a:xfrm>
              <a:off x="5880919" y="4114800"/>
              <a:ext cx="824681" cy="80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5697355" y="4102809"/>
              <a:ext cx="1095172" cy="843547"/>
              <a:chOff x="8054438" y="4012662"/>
              <a:chExt cx="1095172" cy="843547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8054438" y="4486877"/>
                <a:ext cx="10951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Unlocked</a:t>
                </a:r>
              </a:p>
            </p:txBody>
          </p:sp>
          <p:pic>
            <p:nvPicPr>
              <p:cNvPr id="72" name="Picture 71"/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l="22145" r="28224" b="15636"/>
              <a:stretch/>
            </p:blipFill>
            <p:spPr>
              <a:xfrm>
                <a:off x="8466504" y="4012662"/>
                <a:ext cx="402546" cy="547947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6696948" y="1925306"/>
            <a:ext cx="2325472" cy="2891783"/>
            <a:chOff x="6696948" y="1925306"/>
            <a:chExt cx="2325472" cy="2891783"/>
          </a:xfrm>
        </p:grpSpPr>
        <p:grpSp>
          <p:nvGrpSpPr>
            <p:cNvPr id="44" name="Group 43"/>
            <p:cNvGrpSpPr/>
            <p:nvPr/>
          </p:nvGrpSpPr>
          <p:grpSpPr>
            <a:xfrm>
              <a:off x="6696948" y="1925306"/>
              <a:ext cx="252732" cy="2891783"/>
              <a:chOff x="6696948" y="1925306"/>
              <a:chExt cx="252732" cy="2891783"/>
            </a:xfrm>
          </p:grpSpPr>
          <p:sp>
            <p:nvSpPr>
              <p:cNvPr id="49" name="Right Brace 48">
                <a:extLst>
                  <a:ext uri="{FF2B5EF4-FFF2-40B4-BE49-F238E27FC236}">
                    <a16:creationId xmlns:a16="http://schemas.microsoft.com/office/drawing/2014/main" id="{2FA2423E-C15E-4992-84A0-0BE7AC67A245}"/>
                  </a:ext>
                </a:extLst>
              </p:cNvPr>
              <p:cNvSpPr/>
              <p:nvPr/>
            </p:nvSpPr>
            <p:spPr>
              <a:xfrm rot="10800000">
                <a:off x="6869001" y="3685648"/>
                <a:ext cx="80679" cy="1131441"/>
              </a:xfrm>
              <a:prstGeom prst="rightBrac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ight Brace 49">
                <a:extLst>
                  <a:ext uri="{FF2B5EF4-FFF2-40B4-BE49-F238E27FC236}">
                    <a16:creationId xmlns:a16="http://schemas.microsoft.com/office/drawing/2014/main" id="{3221220C-2156-48BF-B74D-D36079F530F0}"/>
                  </a:ext>
                </a:extLst>
              </p:cNvPr>
              <p:cNvSpPr/>
              <p:nvPr/>
            </p:nvSpPr>
            <p:spPr>
              <a:xfrm rot="10800000">
                <a:off x="6696948" y="1925306"/>
                <a:ext cx="114515" cy="1147108"/>
              </a:xfrm>
              <a:prstGeom prst="rightBrac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2C7A61C-5D77-4223-A75D-D93D4BFC04F0}"/>
                </a:ext>
              </a:extLst>
            </p:cNvPr>
            <p:cNvSpPr/>
            <p:nvPr/>
          </p:nvSpPr>
          <p:spPr>
            <a:xfrm>
              <a:off x="7281751" y="2478015"/>
              <a:ext cx="174066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Polling:</a:t>
              </a:r>
            </a:p>
            <a:p>
              <a:pPr algn="ctr"/>
              <a:r>
                <a:rPr lang="en-US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Winner takes all</a:t>
              </a:r>
              <a:endParaRPr lang="en-US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53" name="Rectangle 5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Example of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r>
                <a:rPr lang="en-US" altLang="zh-CN" sz="2400" b="1" baseline="30000" dirty="0">
                  <a:latin typeface="Times New Roman" charset="0"/>
                  <a:ea typeface="Times New Roman" charset="0"/>
                  <a:cs typeface="Times New Roman" charset="0"/>
                </a:rPr>
                <a:t>st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New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Mode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PQM</a:t>
              </a:r>
            </a:p>
          </p:txBody>
        </p:sp>
        <p:pic>
          <p:nvPicPr>
            <p:cNvPr id="54" name="Picture 53" descr="C:\Users\yang.zhe\Desktop\AltLogo_S_koKO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112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46</a:t>
            </a:fld>
            <a:endParaRPr lang="en-US" dirty="0"/>
          </a:p>
        </p:txBody>
      </p: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7668" y="417203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835" y="659979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35" y="2210741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93" y="3810000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68302" y="745199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69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1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52078" y="1925306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B2C7A61C-5D77-4223-A75D-D93D4BFC04F0}"/>
              </a:ext>
            </a:extLst>
          </p:cNvPr>
          <p:cNvSpPr/>
          <p:nvPr/>
        </p:nvSpPr>
        <p:spPr>
          <a:xfrm>
            <a:off x="4812954" y="5728855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Dispatch</a:t>
            </a:r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6067543" y="4901149"/>
            <a:ext cx="618518" cy="672613"/>
            <a:chOff x="6189369" y="4550828"/>
            <a:chExt cx="618518" cy="1108953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13229" y="368564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257172" y="3943520"/>
            <a:ext cx="915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7030386" y="4887064"/>
            <a:ext cx="724257" cy="682972"/>
            <a:chOff x="6295557" y="4550828"/>
            <a:chExt cx="724257" cy="1108953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547396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295557" y="4941020"/>
              <a:ext cx="618518" cy="33599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7754643" y="4879307"/>
            <a:ext cx="618518" cy="672613"/>
            <a:chOff x="6189369" y="4550828"/>
            <a:chExt cx="618518" cy="1108953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82614" y="369497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10400" y="369476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sp>
        <p:nvSpPr>
          <p:cNvPr id="45" name="Right Brace 44">
            <a:extLst>
              <a:ext uri="{FF2B5EF4-FFF2-40B4-BE49-F238E27FC236}">
                <a16:creationId xmlns:a16="http://schemas.microsoft.com/office/drawing/2014/main" id="{2FA2423E-C15E-4992-84A0-0BE7AC67A245}"/>
              </a:ext>
            </a:extLst>
          </p:cNvPr>
          <p:cNvSpPr/>
          <p:nvPr/>
        </p:nvSpPr>
        <p:spPr>
          <a:xfrm rot="16200000">
            <a:off x="6283425" y="5021383"/>
            <a:ext cx="422915" cy="1181127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5696682" y="2212656"/>
            <a:ext cx="1095172" cy="843547"/>
            <a:chOff x="5697355" y="4102809"/>
            <a:chExt cx="1095172" cy="843547"/>
          </a:xfrm>
        </p:grpSpPr>
        <p:sp>
          <p:nvSpPr>
            <p:cNvPr id="50" name="Rectangle 49"/>
            <p:cNvSpPr/>
            <p:nvPr/>
          </p:nvSpPr>
          <p:spPr>
            <a:xfrm>
              <a:off x="5880919" y="4114800"/>
              <a:ext cx="824681" cy="80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5697355" y="4102809"/>
              <a:ext cx="1095172" cy="843547"/>
              <a:chOff x="8054438" y="4012662"/>
              <a:chExt cx="1095172" cy="843547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8054438" y="4486877"/>
                <a:ext cx="10951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Unlocked</a:t>
                </a:r>
              </a:p>
            </p:txBody>
          </p:sp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l="22145" r="28224" b="15636"/>
              <a:stretch/>
            </p:blipFill>
            <p:spPr>
              <a:xfrm>
                <a:off x="8466504" y="4012662"/>
                <a:ext cx="402546" cy="547947"/>
              </a:xfrm>
              <a:prstGeom prst="rect">
                <a:avLst/>
              </a:pr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55" name="Rectangle 54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Example of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r>
                <a:rPr lang="en-US" altLang="zh-CN" sz="2400" b="1" baseline="30000" dirty="0">
                  <a:latin typeface="Times New Roman" charset="0"/>
                  <a:ea typeface="Times New Roman" charset="0"/>
                  <a:cs typeface="Times New Roman" charset="0"/>
                </a:rPr>
                <a:t>st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New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Mode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PQM</a:t>
              </a:r>
            </a:p>
          </p:txBody>
        </p:sp>
        <p:pic>
          <p:nvPicPr>
            <p:cNvPr id="56" name="Picture 55" descr="C:\Users\yang.zhe\Desktop\AltLogo_S_koKO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0788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47</a:t>
            </a:fld>
            <a:endParaRPr lang="en-US" dirty="0"/>
          </a:p>
        </p:txBody>
      </p: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7668" y="417203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World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[2] Adapter Queue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835" y="659979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35" y="2210741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93" y="3810000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72F36C-074A-4DB4-922E-30E350A93B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68302" y="745199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A6935C3-6F46-473D-8DA1-E6B707AFFA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69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613C842-AC77-476B-85E9-BCEC31AF17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1001" y="740756"/>
          <a:ext cx="364456" cy="6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52078" y="1925306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F2FF3394-894A-46EA-957D-04EB339C4B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18158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47008" y="5719126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5066" y="5716713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61152AF8-1BEC-4DE6-A7A1-75FAF69F74AA}"/>
              </a:ext>
            </a:extLst>
          </p:cNvPr>
          <p:cNvSpPr/>
          <p:nvPr/>
        </p:nvSpPr>
        <p:spPr>
          <a:xfrm>
            <a:off x="6085995" y="631253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0F76B44-1E28-4807-ACCF-839DE25CB5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36544" y="5716713"/>
          <a:ext cx="381000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37125" y="5714300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B2C7A61C-5D77-4223-A75D-D93D4BFC04F0}"/>
              </a:ext>
            </a:extLst>
          </p:cNvPr>
          <p:cNvSpPr/>
          <p:nvPr/>
        </p:nvSpPr>
        <p:spPr>
          <a:xfrm>
            <a:off x="4812954" y="5728855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Dispatch</a:t>
            </a:r>
            <a:endParaRPr lang="en-US" dirty="0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2FA2423E-C15E-4992-84A0-0BE7AC67A245}"/>
              </a:ext>
            </a:extLst>
          </p:cNvPr>
          <p:cNvSpPr/>
          <p:nvPr/>
        </p:nvSpPr>
        <p:spPr>
          <a:xfrm rot="16200000">
            <a:off x="8081978" y="4885783"/>
            <a:ext cx="422915" cy="1324870"/>
          </a:xfrm>
          <a:prstGeom prst="rightBrace">
            <a:avLst>
              <a:gd name="adj1" fmla="val 8333"/>
              <a:gd name="adj2" fmla="val 6864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6067543" y="4901149"/>
            <a:ext cx="618518" cy="672613"/>
            <a:chOff x="6189369" y="4550828"/>
            <a:chExt cx="618518" cy="1108953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13229" y="368564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257172" y="3943520"/>
            <a:ext cx="915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7030386" y="4887064"/>
            <a:ext cx="724257" cy="682972"/>
            <a:chOff x="6295557" y="4550828"/>
            <a:chExt cx="724257" cy="1108953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547396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295557" y="4941020"/>
              <a:ext cx="618518" cy="33599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F227BBF-BB3C-499B-9FE8-844FB414C854}"/>
              </a:ext>
            </a:extLst>
          </p:cNvPr>
          <p:cNvGrpSpPr/>
          <p:nvPr/>
        </p:nvGrpSpPr>
        <p:grpSpPr>
          <a:xfrm>
            <a:off x="7754643" y="4879307"/>
            <a:ext cx="618518" cy="672613"/>
            <a:chOff x="6189369" y="4550828"/>
            <a:chExt cx="618518" cy="1108953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754B3411-1ECB-43CE-BD47-41226999CDC7}"/>
                </a:ext>
              </a:extLst>
            </p:cNvPr>
            <p:cNvCxnSpPr>
              <a:cxnSpLocks/>
            </p:cNvCxnSpPr>
            <p:nvPr/>
          </p:nvCxnSpPr>
          <p:spPr>
            <a:xfrm>
              <a:off x="6472418" y="4550828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887F00D-5C16-4FC5-AD5C-40C1B5BDDFB1}"/>
                </a:ext>
              </a:extLst>
            </p:cNvPr>
            <p:cNvSpPr/>
            <p:nvPr/>
          </p:nvSpPr>
          <p:spPr>
            <a:xfrm>
              <a:off x="6189369" y="4914086"/>
              <a:ext cx="618518" cy="3359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82614" y="369497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C8E97A2D-AECD-4C58-9191-4FC40F4768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10400" y="3694768"/>
          <a:ext cx="338857" cy="116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57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1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607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91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5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521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951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2503" marR="52503" marT="26252" marB="26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40803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0352C6AA-8096-4C05-B96B-0FF0EC3D807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723612" y="5712395"/>
          <a:ext cx="364456" cy="52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6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522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090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129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439571"/>
                  </a:ext>
                </a:extLst>
              </a:tr>
            </a:tbl>
          </a:graphicData>
        </a:graphic>
      </p:graphicFrame>
      <p:sp>
        <p:nvSpPr>
          <p:cNvPr id="49" name="Right Brace 48">
            <a:extLst>
              <a:ext uri="{FF2B5EF4-FFF2-40B4-BE49-F238E27FC236}">
                <a16:creationId xmlns:a16="http://schemas.microsoft.com/office/drawing/2014/main" id="{2FA2423E-C15E-4992-84A0-0BE7AC67A245}"/>
              </a:ext>
            </a:extLst>
          </p:cNvPr>
          <p:cNvSpPr/>
          <p:nvPr/>
        </p:nvSpPr>
        <p:spPr>
          <a:xfrm rot="16200000">
            <a:off x="6283425" y="5021383"/>
            <a:ext cx="422915" cy="1181127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5696682" y="2212656"/>
            <a:ext cx="1095172" cy="843547"/>
            <a:chOff x="5697355" y="4102809"/>
            <a:chExt cx="1095172" cy="843547"/>
          </a:xfrm>
        </p:grpSpPr>
        <p:sp>
          <p:nvSpPr>
            <p:cNvPr id="51" name="Rectangle 50"/>
            <p:cNvSpPr/>
            <p:nvPr/>
          </p:nvSpPr>
          <p:spPr>
            <a:xfrm>
              <a:off x="5880919" y="4114800"/>
              <a:ext cx="824681" cy="80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5697355" y="4102809"/>
              <a:ext cx="1095172" cy="843547"/>
              <a:chOff x="8054438" y="4012662"/>
              <a:chExt cx="1095172" cy="843547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8054438" y="4486877"/>
                <a:ext cx="10951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Unlocked</a:t>
                </a:r>
              </a:p>
            </p:txBody>
          </p:sp>
          <p:pic>
            <p:nvPicPr>
              <p:cNvPr id="54" name="Picture 53"/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l="22145" r="28224" b="15636"/>
              <a:stretch/>
            </p:blipFill>
            <p:spPr>
              <a:xfrm>
                <a:off x="8466504" y="4012662"/>
                <a:ext cx="402546" cy="547947"/>
              </a:xfrm>
              <a:prstGeom prst="rect">
                <a:avLst/>
              </a:prstGeom>
            </p:spPr>
          </p:pic>
        </p:grpSp>
      </p:grpSp>
      <p:grpSp>
        <p:nvGrpSpPr>
          <p:cNvPr id="45" name="Group 44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55" name="Rectangle 54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Example of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r>
                <a:rPr lang="en-US" altLang="zh-CN" sz="2400" b="1" baseline="30000" dirty="0">
                  <a:latin typeface="Times New Roman" charset="0"/>
                  <a:ea typeface="Times New Roman" charset="0"/>
                  <a:cs typeface="Times New Roman" charset="0"/>
                </a:rPr>
                <a:t>st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New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Mode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PQM</a:t>
              </a:r>
            </a:p>
          </p:txBody>
        </p:sp>
        <p:pic>
          <p:nvPicPr>
            <p:cNvPr id="56" name="Picture 55" descr="C:\Users\yang.zhe\Desktop\AltLogo_S_koKO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34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4495800" y="5867400"/>
            <a:ext cx="4460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48</a:t>
            </a:fld>
            <a:endParaRPr lang="en-US" dirty="0"/>
          </a:p>
        </p:txBody>
      </p: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54C9A2F-9761-4F67-A6FA-9D9AAF66EF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6030" y="878850"/>
          <a:ext cx="754866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94">
                  <a:extLst>
                    <a:ext uri="{9D8B030D-6E8A-4147-A177-3AD203B41FA5}">
                      <a16:colId xmlns:a16="http://schemas.microsoft.com/office/drawing/2014/main" val="4268993916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147631145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353376408"/>
                    </a:ext>
                  </a:extLst>
                </a:gridCol>
                <a:gridCol w="1108516">
                  <a:extLst>
                    <a:ext uri="{9D8B030D-6E8A-4147-A177-3AD203B41FA5}">
                      <a16:colId xmlns:a16="http://schemas.microsoft.com/office/drawing/2014/main" val="1737375191"/>
                    </a:ext>
                  </a:extLst>
                </a:gridCol>
                <a:gridCol w="2783421">
                  <a:extLst>
                    <a:ext uri="{9D8B030D-6E8A-4147-A177-3AD203B41FA5}">
                      <a16:colId xmlns:a16="http://schemas.microsoft.com/office/drawing/2014/main" val="148806647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63625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User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37336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GuestOS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6073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Hypervisor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 Monitor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56499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vSCSI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B7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15849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ESX Storage Stack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13804"/>
                  </a:ext>
                </a:extLst>
              </a:tr>
              <a:tr h="548640">
                <a:tc rowSpan="4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Driver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765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Host Bus Adapter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85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311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NVMe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Controller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047835"/>
                  </a:ext>
                </a:extLst>
              </a:tr>
            </a:tbl>
          </a:graphicData>
        </a:graphic>
      </p:graphicFrame>
      <p:pic>
        <p:nvPicPr>
          <p:cNvPr id="108" name="Graphic 124" descr="Laptop">
            <a:extLst>
              <a:ext uri="{FF2B5EF4-FFF2-40B4-BE49-F238E27FC236}">
                <a16:creationId xmlns:a16="http://schemas.microsoft.com/office/drawing/2014/main" id="{E95D9737-4306-4F92-9C68-5DBFFD6BA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0344" y="1086881"/>
            <a:ext cx="914400" cy="914400"/>
          </a:xfrm>
          <a:prstGeom prst="rect">
            <a:avLst/>
          </a:prstGeom>
        </p:spPr>
      </p:pic>
      <p:pic>
        <p:nvPicPr>
          <p:cNvPr id="109" name="Picture 2" descr="Image result for server icon">
            <a:extLst>
              <a:ext uri="{FF2B5EF4-FFF2-40B4-BE49-F238E27FC236}">
                <a16:creationId xmlns:a16="http://schemas.microsoft.com/office/drawing/2014/main" id="{E0658B76-94BF-4093-9BF3-3624EF39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44" y="2637643"/>
            <a:ext cx="896145" cy="86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Image result for storage icon png">
            <a:extLst>
              <a:ext uri="{FF2B5EF4-FFF2-40B4-BE49-F238E27FC236}">
                <a16:creationId xmlns:a16="http://schemas.microsoft.com/office/drawing/2014/main" id="{F5D97AA2-A780-4ED6-AAA4-D50133E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2" y="4236902"/>
            <a:ext cx="910187" cy="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DB90B997-D01D-49A2-A1BC-422E9F8B9148}"/>
              </a:ext>
            </a:extLst>
          </p:cNvPr>
          <p:cNvGrpSpPr/>
          <p:nvPr/>
        </p:nvGrpSpPr>
        <p:grpSpPr>
          <a:xfrm>
            <a:off x="6291233" y="1564771"/>
            <a:ext cx="371533" cy="347898"/>
            <a:chOff x="10206277" y="702370"/>
            <a:chExt cx="509038" cy="476655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3A7763B-CC22-4A06-91AF-420F758D4F9A}"/>
                </a:ext>
              </a:extLst>
            </p:cNvPr>
            <p:cNvSpPr/>
            <p:nvPr/>
          </p:nvSpPr>
          <p:spPr>
            <a:xfrm>
              <a:off x="10206277" y="702370"/>
              <a:ext cx="509038" cy="47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: Shape 26">
              <a:extLst>
                <a:ext uri="{FF2B5EF4-FFF2-40B4-BE49-F238E27FC236}">
                  <a16:creationId xmlns:a16="http://schemas.microsoft.com/office/drawing/2014/main" id="{DB4C0660-A655-4D3F-8E52-8373F5CB4F56}"/>
                </a:ext>
              </a:extLst>
            </p:cNvPr>
            <p:cNvSpPr/>
            <p:nvPr/>
          </p:nvSpPr>
          <p:spPr>
            <a:xfrm>
              <a:off x="10347029" y="746313"/>
              <a:ext cx="200350" cy="372368"/>
            </a:xfrm>
            <a:custGeom>
              <a:avLst/>
              <a:gdLst>
                <a:gd name="connsiteX0" fmla="*/ 138387 w 235750"/>
                <a:gd name="connsiteY0" fmla="*/ 0 h 438162"/>
                <a:gd name="connsiteX1" fmla="*/ 2200 w 235750"/>
                <a:gd name="connsiteY1" fmla="*/ 184825 h 438162"/>
                <a:gd name="connsiteX2" fmla="*/ 235664 w 235750"/>
                <a:gd name="connsiteY2" fmla="*/ 214008 h 438162"/>
                <a:gd name="connsiteX3" fmla="*/ 31383 w 235750"/>
                <a:gd name="connsiteY3" fmla="*/ 369651 h 438162"/>
                <a:gd name="connsiteX4" fmla="*/ 196753 w 235750"/>
                <a:gd name="connsiteY4" fmla="*/ 428017 h 438162"/>
                <a:gd name="connsiteX5" fmla="*/ 206481 w 235750"/>
                <a:gd name="connsiteY5" fmla="*/ 437744 h 43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750" h="438162">
                  <a:moveTo>
                    <a:pt x="138387" y="0"/>
                  </a:moveTo>
                  <a:cubicBezTo>
                    <a:pt x="62187" y="74578"/>
                    <a:pt x="-14013" y="149157"/>
                    <a:pt x="2200" y="184825"/>
                  </a:cubicBezTo>
                  <a:cubicBezTo>
                    <a:pt x="18413" y="220493"/>
                    <a:pt x="230800" y="183204"/>
                    <a:pt x="235664" y="214008"/>
                  </a:cubicBezTo>
                  <a:cubicBezTo>
                    <a:pt x="240528" y="244812"/>
                    <a:pt x="37868" y="333983"/>
                    <a:pt x="31383" y="369651"/>
                  </a:cubicBezTo>
                  <a:cubicBezTo>
                    <a:pt x="24898" y="405319"/>
                    <a:pt x="167570" y="416668"/>
                    <a:pt x="196753" y="428017"/>
                  </a:cubicBezTo>
                  <a:cubicBezTo>
                    <a:pt x="225936" y="439366"/>
                    <a:pt x="216208" y="438555"/>
                    <a:pt x="206481" y="43774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7E7BBE-63D0-4B3B-B1D8-C0916D796E8B}"/>
              </a:ext>
            </a:extLst>
          </p:cNvPr>
          <p:cNvGrpSpPr/>
          <p:nvPr/>
        </p:nvGrpSpPr>
        <p:grpSpPr>
          <a:xfrm>
            <a:off x="6913915" y="1561694"/>
            <a:ext cx="371533" cy="347898"/>
            <a:chOff x="10206277" y="702370"/>
            <a:chExt cx="509038" cy="476655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EDE16EF-2A1D-4C16-8153-8A7DDE1C7014}"/>
                </a:ext>
              </a:extLst>
            </p:cNvPr>
            <p:cNvSpPr/>
            <p:nvPr/>
          </p:nvSpPr>
          <p:spPr>
            <a:xfrm>
              <a:off x="10206277" y="702370"/>
              <a:ext cx="509038" cy="47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: Shape 173">
              <a:extLst>
                <a:ext uri="{FF2B5EF4-FFF2-40B4-BE49-F238E27FC236}">
                  <a16:creationId xmlns:a16="http://schemas.microsoft.com/office/drawing/2014/main" id="{851DEA74-D3DB-48AE-9073-18FFEFB9EA7A}"/>
                </a:ext>
              </a:extLst>
            </p:cNvPr>
            <p:cNvSpPr/>
            <p:nvPr/>
          </p:nvSpPr>
          <p:spPr>
            <a:xfrm>
              <a:off x="10347029" y="746313"/>
              <a:ext cx="200350" cy="372368"/>
            </a:xfrm>
            <a:custGeom>
              <a:avLst/>
              <a:gdLst>
                <a:gd name="connsiteX0" fmla="*/ 138387 w 235750"/>
                <a:gd name="connsiteY0" fmla="*/ 0 h 438162"/>
                <a:gd name="connsiteX1" fmla="*/ 2200 w 235750"/>
                <a:gd name="connsiteY1" fmla="*/ 184825 h 438162"/>
                <a:gd name="connsiteX2" fmla="*/ 235664 w 235750"/>
                <a:gd name="connsiteY2" fmla="*/ 214008 h 438162"/>
                <a:gd name="connsiteX3" fmla="*/ 31383 w 235750"/>
                <a:gd name="connsiteY3" fmla="*/ 369651 h 438162"/>
                <a:gd name="connsiteX4" fmla="*/ 196753 w 235750"/>
                <a:gd name="connsiteY4" fmla="*/ 428017 h 438162"/>
                <a:gd name="connsiteX5" fmla="*/ 206481 w 235750"/>
                <a:gd name="connsiteY5" fmla="*/ 437744 h 43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750" h="438162">
                  <a:moveTo>
                    <a:pt x="138387" y="0"/>
                  </a:moveTo>
                  <a:cubicBezTo>
                    <a:pt x="62187" y="74578"/>
                    <a:pt x="-14013" y="149157"/>
                    <a:pt x="2200" y="184825"/>
                  </a:cubicBezTo>
                  <a:cubicBezTo>
                    <a:pt x="18413" y="220493"/>
                    <a:pt x="230800" y="183204"/>
                    <a:pt x="235664" y="214008"/>
                  </a:cubicBezTo>
                  <a:cubicBezTo>
                    <a:pt x="240528" y="244812"/>
                    <a:pt x="37868" y="333983"/>
                    <a:pt x="31383" y="369651"/>
                  </a:cubicBezTo>
                  <a:cubicBezTo>
                    <a:pt x="24898" y="405319"/>
                    <a:pt x="167570" y="416668"/>
                    <a:pt x="196753" y="428017"/>
                  </a:cubicBezTo>
                  <a:cubicBezTo>
                    <a:pt x="225936" y="439366"/>
                    <a:pt x="216208" y="438555"/>
                    <a:pt x="206481" y="43774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96FEB42-7035-400C-9899-6FA33DEDE68A}"/>
              </a:ext>
            </a:extLst>
          </p:cNvPr>
          <p:cNvGrpSpPr/>
          <p:nvPr/>
        </p:nvGrpSpPr>
        <p:grpSpPr>
          <a:xfrm>
            <a:off x="7518587" y="1567660"/>
            <a:ext cx="371533" cy="347898"/>
            <a:chOff x="10206277" y="702370"/>
            <a:chExt cx="509038" cy="476655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1725A2B-55D2-431C-AE74-DF1B49DC756C}"/>
                </a:ext>
              </a:extLst>
            </p:cNvPr>
            <p:cNvSpPr/>
            <p:nvPr/>
          </p:nvSpPr>
          <p:spPr>
            <a:xfrm>
              <a:off x="10206277" y="702370"/>
              <a:ext cx="509038" cy="47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: Shape 176">
              <a:extLst>
                <a:ext uri="{FF2B5EF4-FFF2-40B4-BE49-F238E27FC236}">
                  <a16:creationId xmlns:a16="http://schemas.microsoft.com/office/drawing/2014/main" id="{F72D70DB-8520-43E4-8FAE-48F8B8D71D51}"/>
                </a:ext>
              </a:extLst>
            </p:cNvPr>
            <p:cNvSpPr/>
            <p:nvPr/>
          </p:nvSpPr>
          <p:spPr>
            <a:xfrm>
              <a:off x="10347029" y="746313"/>
              <a:ext cx="200350" cy="372368"/>
            </a:xfrm>
            <a:custGeom>
              <a:avLst/>
              <a:gdLst>
                <a:gd name="connsiteX0" fmla="*/ 138387 w 235750"/>
                <a:gd name="connsiteY0" fmla="*/ 0 h 438162"/>
                <a:gd name="connsiteX1" fmla="*/ 2200 w 235750"/>
                <a:gd name="connsiteY1" fmla="*/ 184825 h 438162"/>
                <a:gd name="connsiteX2" fmla="*/ 235664 w 235750"/>
                <a:gd name="connsiteY2" fmla="*/ 214008 h 438162"/>
                <a:gd name="connsiteX3" fmla="*/ 31383 w 235750"/>
                <a:gd name="connsiteY3" fmla="*/ 369651 h 438162"/>
                <a:gd name="connsiteX4" fmla="*/ 196753 w 235750"/>
                <a:gd name="connsiteY4" fmla="*/ 428017 h 438162"/>
                <a:gd name="connsiteX5" fmla="*/ 206481 w 235750"/>
                <a:gd name="connsiteY5" fmla="*/ 437744 h 43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750" h="438162">
                  <a:moveTo>
                    <a:pt x="138387" y="0"/>
                  </a:moveTo>
                  <a:cubicBezTo>
                    <a:pt x="62187" y="74578"/>
                    <a:pt x="-14013" y="149157"/>
                    <a:pt x="2200" y="184825"/>
                  </a:cubicBezTo>
                  <a:cubicBezTo>
                    <a:pt x="18413" y="220493"/>
                    <a:pt x="230800" y="183204"/>
                    <a:pt x="235664" y="214008"/>
                  </a:cubicBezTo>
                  <a:cubicBezTo>
                    <a:pt x="240528" y="244812"/>
                    <a:pt x="37868" y="333983"/>
                    <a:pt x="31383" y="369651"/>
                  </a:cubicBezTo>
                  <a:cubicBezTo>
                    <a:pt x="24898" y="405319"/>
                    <a:pt x="167570" y="416668"/>
                    <a:pt x="196753" y="428017"/>
                  </a:cubicBezTo>
                  <a:cubicBezTo>
                    <a:pt x="225936" y="439366"/>
                    <a:pt x="216208" y="438555"/>
                    <a:pt x="206481" y="43774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F9B9F6F7-CE34-4428-A2B9-D8F037809F9F}"/>
              </a:ext>
            </a:extLst>
          </p:cNvPr>
          <p:cNvSpPr/>
          <p:nvPr/>
        </p:nvSpPr>
        <p:spPr>
          <a:xfrm>
            <a:off x="5992918" y="2883408"/>
            <a:ext cx="2215456" cy="730096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E91AD1D-E279-4CA6-9250-7E8E4D5AD73D}"/>
              </a:ext>
            </a:extLst>
          </p:cNvPr>
          <p:cNvSpPr/>
          <p:nvPr/>
        </p:nvSpPr>
        <p:spPr>
          <a:xfrm>
            <a:off x="6065536" y="4468177"/>
            <a:ext cx="2112812" cy="81017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4E65565-7CDD-44BC-BECA-03FA5C2FCA09}"/>
              </a:ext>
            </a:extLst>
          </p:cNvPr>
          <p:cNvSpPr/>
          <p:nvPr/>
        </p:nvSpPr>
        <p:spPr>
          <a:xfrm>
            <a:off x="8137105" y="4591554"/>
            <a:ext cx="694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Device</a:t>
            </a:r>
          </a:p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3633FB6-9BAA-4A32-9874-D67FA66ED451}"/>
              </a:ext>
            </a:extLst>
          </p:cNvPr>
          <p:cNvGrpSpPr/>
          <p:nvPr/>
        </p:nvGrpSpPr>
        <p:grpSpPr>
          <a:xfrm>
            <a:off x="6124137" y="5073910"/>
            <a:ext cx="1978679" cy="1108953"/>
            <a:chOff x="5505529" y="4542816"/>
            <a:chExt cx="1978679" cy="1108953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C97F7A9-4751-48E0-906C-9AD468E9CDD5}"/>
                </a:ext>
              </a:extLst>
            </p:cNvPr>
            <p:cNvCxnSpPr>
              <a:cxnSpLocks/>
            </p:cNvCxnSpPr>
            <p:nvPr/>
          </p:nvCxnSpPr>
          <p:spPr>
            <a:xfrm>
              <a:off x="5869778" y="4542816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51A81C3B-170F-4961-B921-A6DF2E9468A5}"/>
                </a:ext>
              </a:extLst>
            </p:cNvPr>
            <p:cNvCxnSpPr>
              <a:cxnSpLocks/>
            </p:cNvCxnSpPr>
            <p:nvPr/>
          </p:nvCxnSpPr>
          <p:spPr>
            <a:xfrm>
              <a:off x="6488296" y="4542816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79BED787-E3EC-4FAB-8E6A-C6EE73A8235F}"/>
                </a:ext>
              </a:extLst>
            </p:cNvPr>
            <p:cNvCxnSpPr>
              <a:cxnSpLocks/>
            </p:cNvCxnSpPr>
            <p:nvPr/>
          </p:nvCxnSpPr>
          <p:spPr>
            <a:xfrm>
              <a:off x="7112084" y="4542816"/>
              <a:ext cx="1" cy="11089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AC0F13-4CCA-48E1-BD01-FAA881BD2A1F}"/>
                </a:ext>
              </a:extLst>
            </p:cNvPr>
            <p:cNvSpPr/>
            <p:nvPr/>
          </p:nvSpPr>
          <p:spPr>
            <a:xfrm>
              <a:off x="5505529" y="5029757"/>
              <a:ext cx="618518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C64CAFC-E065-40E0-8775-7528E5E9BA1A}"/>
                </a:ext>
              </a:extLst>
            </p:cNvPr>
            <p:cNvSpPr/>
            <p:nvPr/>
          </p:nvSpPr>
          <p:spPr>
            <a:xfrm>
              <a:off x="6189369" y="5029757"/>
              <a:ext cx="618518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49C89EB-0103-46C2-BA44-59D98CE533EE}"/>
                </a:ext>
              </a:extLst>
            </p:cNvPr>
            <p:cNvSpPr/>
            <p:nvPr/>
          </p:nvSpPr>
          <p:spPr>
            <a:xfrm>
              <a:off x="6865690" y="5025144"/>
              <a:ext cx="618518" cy="32644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IOServ</a:t>
              </a:r>
              <a:endPara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012A6BA1-02B7-415C-83A6-2A381C6D45E8}"/>
              </a:ext>
            </a:extLst>
          </p:cNvPr>
          <p:cNvSpPr/>
          <p:nvPr/>
        </p:nvSpPr>
        <p:spPr>
          <a:xfrm>
            <a:off x="8092185" y="5670698"/>
            <a:ext cx="686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</a:t>
            </a:r>
          </a:p>
          <a:p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Access</a:t>
            </a:r>
            <a:endParaRPr lang="en-US" sz="1400" dirty="0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F27C459-C3FB-442C-A9EF-8DF2306ED831}"/>
              </a:ext>
            </a:extLst>
          </p:cNvPr>
          <p:cNvCxnSpPr>
            <a:cxnSpLocks/>
          </p:cNvCxnSpPr>
          <p:nvPr/>
        </p:nvCxnSpPr>
        <p:spPr>
          <a:xfrm>
            <a:off x="6477000" y="1912669"/>
            <a:ext cx="1660" cy="2811301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C782EED-CACA-471B-818E-A0756E384748}"/>
              </a:ext>
            </a:extLst>
          </p:cNvPr>
          <p:cNvCxnSpPr>
            <a:cxnSpLocks/>
          </p:cNvCxnSpPr>
          <p:nvPr/>
        </p:nvCxnSpPr>
        <p:spPr>
          <a:xfrm flipH="1">
            <a:off x="7097178" y="1909592"/>
            <a:ext cx="2504" cy="2814378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CB33A694-26F7-4DC3-8C24-A1B9D0C1D958}"/>
              </a:ext>
            </a:extLst>
          </p:cNvPr>
          <p:cNvCxnSpPr>
            <a:cxnSpLocks/>
          </p:cNvCxnSpPr>
          <p:nvPr/>
        </p:nvCxnSpPr>
        <p:spPr>
          <a:xfrm>
            <a:off x="7714082" y="1915558"/>
            <a:ext cx="16612" cy="2788956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024715A4-9656-4DE8-B187-1A5F20E6A9DC}"/>
              </a:ext>
            </a:extLst>
          </p:cNvPr>
          <p:cNvSpPr/>
          <p:nvPr/>
        </p:nvSpPr>
        <p:spPr>
          <a:xfrm>
            <a:off x="6126951" y="3101546"/>
            <a:ext cx="618518" cy="32644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Handle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9F2C5C4-5A67-4209-A8EB-1A6168D0E326}"/>
              </a:ext>
            </a:extLst>
          </p:cNvPr>
          <p:cNvSpPr/>
          <p:nvPr/>
        </p:nvSpPr>
        <p:spPr>
          <a:xfrm>
            <a:off x="6827487" y="3100132"/>
            <a:ext cx="618518" cy="32644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Handle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15FE7D2-E537-4D97-B267-BD590FC634DF}"/>
              </a:ext>
            </a:extLst>
          </p:cNvPr>
          <p:cNvSpPr/>
          <p:nvPr/>
        </p:nvSpPr>
        <p:spPr>
          <a:xfrm>
            <a:off x="7508859" y="3090403"/>
            <a:ext cx="618518" cy="32644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Handle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E117B83-C7A7-4FA8-87FA-8AC2BF88952E}"/>
              </a:ext>
            </a:extLst>
          </p:cNvPr>
          <p:cNvSpPr/>
          <p:nvPr/>
        </p:nvSpPr>
        <p:spPr>
          <a:xfrm>
            <a:off x="6312065" y="6205380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64K queues</a:t>
            </a:r>
            <a:endParaRPr lang="en-US" i="1" dirty="0">
              <a:solidFill>
                <a:srgbClr val="0070C0"/>
              </a:solidFill>
            </a:endParaRPr>
          </a:p>
        </p:txBody>
      </p:sp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5290412F-C665-4C0E-B35E-DC13D571BD4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55179" y="4722058"/>
          <a:ext cx="251173" cy="327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173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</a:tbl>
          </a:graphicData>
        </a:graphic>
      </p:graphicFrame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5F07B827-AC48-4105-9FCC-A26D8D42E0B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963969" y="4731168"/>
          <a:ext cx="251173" cy="327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173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</a:tbl>
          </a:graphicData>
        </a:graphic>
      </p:graphicFrame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07A7E9BE-2488-4F7F-930A-8BA8DC1277A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04760" y="4723528"/>
          <a:ext cx="251173" cy="327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173">
                  <a:extLst>
                    <a:ext uri="{9D8B030D-6E8A-4147-A177-3AD203B41FA5}">
                      <a16:colId xmlns:a16="http://schemas.microsoft.com/office/drawing/2014/main" val="35703065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680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300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74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56470" marR="56470" marT="28235" marB="282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07433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5446468" y="2260058"/>
            <a:ext cx="3300239" cy="2046250"/>
            <a:chOff x="5446468" y="2260058"/>
            <a:chExt cx="3300239" cy="204625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FC7A80F-FBFF-4FFC-8220-AC4A2B97B1F9}"/>
                </a:ext>
              </a:extLst>
            </p:cNvPr>
            <p:cNvSpPr/>
            <p:nvPr/>
          </p:nvSpPr>
          <p:spPr>
            <a:xfrm>
              <a:off x="7818118" y="3689466"/>
              <a:ext cx="85311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Space</a:t>
              </a:r>
            </a:p>
            <a:p>
              <a:pPr algn="ctr"/>
              <a:r>
                <a:rPr lang="en-US" sz="1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Mapping</a:t>
              </a:r>
              <a:endParaRPr lang="en-US" sz="1100" i="1" dirty="0">
                <a:solidFill>
                  <a:srgbClr val="FF0000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BBDBB89-733B-45AA-8C6A-2C4258681B67}"/>
                </a:ext>
              </a:extLst>
            </p:cNvPr>
            <p:cNvSpPr/>
            <p:nvPr/>
          </p:nvSpPr>
          <p:spPr>
            <a:xfrm>
              <a:off x="5446468" y="3567644"/>
              <a:ext cx="88838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Bypass</a:t>
              </a:r>
            </a:p>
            <a:p>
              <a:pPr algn="ctr"/>
              <a:r>
                <a:rPr lang="en-US" sz="1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Default</a:t>
              </a:r>
            </a:p>
            <a:p>
              <a:pPr algn="ctr"/>
              <a:r>
                <a:rPr lang="en-US" sz="1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I/O Stack</a:t>
              </a:r>
              <a:endParaRPr lang="en-US" sz="1400" i="1" dirty="0">
                <a:solidFill>
                  <a:srgbClr val="FF0000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4A8E272-ACD3-4CF9-8B39-8E04D9ED090F}"/>
                </a:ext>
              </a:extLst>
            </p:cNvPr>
            <p:cNvSpPr/>
            <p:nvPr/>
          </p:nvSpPr>
          <p:spPr>
            <a:xfrm>
              <a:off x="7829468" y="2260058"/>
              <a:ext cx="91723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VAIO</a:t>
              </a:r>
            </a:p>
            <a:p>
              <a:pPr algn="ctr"/>
              <a:r>
                <a:rPr lang="en-US" sz="1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IOFilter</a:t>
              </a:r>
              <a:endParaRPr lang="en-US" sz="1600" i="1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FD78C73-2778-4E00-83A2-5E873C80C1A5}"/>
                </a:ext>
              </a:extLst>
            </p:cNvPr>
            <p:cNvSpPr/>
            <p:nvPr/>
          </p:nvSpPr>
          <p:spPr>
            <a:xfrm>
              <a:off x="5507606" y="2344638"/>
              <a:ext cx="8931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Private</a:t>
              </a:r>
            </a:p>
            <a:p>
              <a:pPr algn="ctr"/>
              <a:r>
                <a:rPr lang="en-US" sz="1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Channels</a:t>
              </a:r>
              <a:endParaRPr lang="en-US" sz="1100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17759" y="2226004"/>
            <a:ext cx="3084457" cy="336653"/>
            <a:chOff x="1917759" y="2226004"/>
            <a:chExt cx="3084457" cy="336653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15FE7D2-E537-4D97-B267-BD590FC634DF}"/>
                </a:ext>
              </a:extLst>
            </p:cNvPr>
            <p:cNvSpPr/>
            <p:nvPr/>
          </p:nvSpPr>
          <p:spPr>
            <a:xfrm>
              <a:off x="3077160" y="2236216"/>
              <a:ext cx="741090" cy="32644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IOFilter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15FE7D2-E537-4D97-B267-BD590FC634DF}"/>
                </a:ext>
              </a:extLst>
            </p:cNvPr>
            <p:cNvSpPr/>
            <p:nvPr/>
          </p:nvSpPr>
          <p:spPr>
            <a:xfrm>
              <a:off x="4261126" y="2226004"/>
              <a:ext cx="741090" cy="32644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IOFilter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15FE7D2-E537-4D97-B267-BD590FC634DF}"/>
                </a:ext>
              </a:extLst>
            </p:cNvPr>
            <p:cNvSpPr/>
            <p:nvPr/>
          </p:nvSpPr>
          <p:spPr>
            <a:xfrm>
              <a:off x="1917759" y="2226004"/>
              <a:ext cx="741090" cy="32644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IOFilter</a:t>
              </a:r>
            </a:p>
          </p:txBody>
        </p:sp>
      </p:grpSp>
      <p:sp>
        <p:nvSpPr>
          <p:cNvPr id="83" name="Explosion 2 82"/>
          <p:cNvSpPr/>
          <p:nvPr/>
        </p:nvSpPr>
        <p:spPr>
          <a:xfrm>
            <a:off x="3913668" y="4391813"/>
            <a:ext cx="6000494" cy="1964537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Expose the </a:t>
            </a:r>
            <a:r>
              <a:rPr lang="en-US" sz="2400" b="1" dirty="0" err="1">
                <a:latin typeface="Times New Roman" charset="0"/>
                <a:ea typeface="Times New Roman" charset="0"/>
                <a:cs typeface="Times New Roman" charset="0"/>
              </a:rPr>
              <a:t>NVMe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 SSD to VMs</a:t>
            </a:r>
          </a:p>
        </p:txBody>
      </p:sp>
      <p:grpSp>
        <p:nvGrpSpPr>
          <p:cNvPr id="89" name="Group 8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90" name="Rectangle 89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Example of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r>
                <a:rPr lang="en-US" altLang="zh-CN" sz="2400" b="1" baseline="30000" dirty="0">
                  <a:latin typeface="Times New Roman" charset="0"/>
                  <a:ea typeface="Times New Roman" charset="0"/>
                  <a:cs typeface="Times New Roman" charset="0"/>
                </a:rPr>
                <a:t>nd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New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Mode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DAM</a:t>
              </a:r>
              <a:endParaRPr lang="en-US" sz="2400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91" name="Picture 90" descr="C:\Users\yang.zhe\Desktop\AltLogo_S_koKO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979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6" grpId="0"/>
      <p:bldP spid="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cs typeface="Times New Roman" charset="0"/>
                </a:rPr>
                <a:t>Storage Device Evolution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/>
          <p:cNvGrpSpPr/>
          <p:nvPr/>
        </p:nvGrpSpPr>
        <p:grpSpPr>
          <a:xfrm>
            <a:off x="302539" y="4717729"/>
            <a:ext cx="1141387" cy="1651157"/>
            <a:chOff x="302539" y="4717729"/>
            <a:chExt cx="1141387" cy="165115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539" y="4717729"/>
              <a:ext cx="1141387" cy="97958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26679" y="5722555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HDD</a:t>
              </a:r>
            </a:p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10ms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600200" y="3886200"/>
            <a:ext cx="1329005" cy="1644486"/>
            <a:chOff x="1600200" y="3886200"/>
            <a:chExt cx="1329005" cy="16444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0200" y="3886200"/>
              <a:ext cx="1329005" cy="99815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789149" y="4884355"/>
              <a:ext cx="11400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TLC SSD</a:t>
              </a:r>
            </a:p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1125</a:t>
              </a:r>
              <a:r>
                <a:rPr lang="el-GR" dirty="0">
                  <a:latin typeface="Times New Roman" charset="0"/>
                  <a:ea typeface="Times New Roman" charset="0"/>
                  <a:cs typeface="Times New Roman" charset="0"/>
                </a:rPr>
                <a:t>μ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124261" y="3204195"/>
            <a:ext cx="1286244" cy="1697726"/>
            <a:chOff x="3124261" y="3204195"/>
            <a:chExt cx="1286244" cy="169772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61" y="3204195"/>
              <a:ext cx="1131390" cy="113139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206328" y="4255590"/>
              <a:ext cx="12041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MLC SSD</a:t>
              </a:r>
            </a:p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750</a:t>
              </a:r>
              <a:r>
                <a:rPr lang="el-GR" dirty="0">
                  <a:latin typeface="Times New Roman" charset="0"/>
                  <a:ea typeface="Times New Roman" charset="0"/>
                  <a:cs typeface="Times New Roman" charset="0"/>
                </a:rPr>
                <a:t>μ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447221" y="2468457"/>
            <a:ext cx="1769777" cy="1724400"/>
            <a:chOff x="4447221" y="2468457"/>
            <a:chExt cx="1769777" cy="17244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7221" y="2468457"/>
              <a:ext cx="1769777" cy="106221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712459" y="3546526"/>
              <a:ext cx="13195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NVMe SSD</a:t>
              </a:r>
            </a:p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20</a:t>
              </a:r>
              <a:r>
                <a:rPr lang="el-GR" dirty="0">
                  <a:latin typeface="Times New Roman" charset="0"/>
                  <a:ea typeface="Times New Roman" charset="0"/>
                  <a:cs typeface="Times New Roman" charset="0"/>
                </a:rPr>
                <a:t>μ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71852" y="1963956"/>
            <a:ext cx="1217000" cy="1613145"/>
            <a:chOff x="6371852" y="1963956"/>
            <a:chExt cx="1217000" cy="16131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3D5B5E0-1554-47FC-84DC-CF4E82DCF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5670" t="27181" r="29892" b="53948"/>
            <a:stretch/>
          </p:blipFill>
          <p:spPr>
            <a:xfrm>
              <a:off x="6459053" y="1963956"/>
              <a:ext cx="1067147" cy="86251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371852" y="2930770"/>
              <a:ext cx="12170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3D </a:t>
              </a:r>
              <a:r>
                <a:rPr lang="en-US" b="1" dirty="0" err="1">
                  <a:latin typeface="Times New Roman" charset="0"/>
                  <a:ea typeface="Times New Roman" charset="0"/>
                  <a:cs typeface="Times New Roman" charset="0"/>
                </a:rPr>
                <a:t>XPoint</a:t>
              </a:r>
              <a:endParaRPr lang="en-US" b="1" dirty="0">
                <a:latin typeface="Times New Roman" charset="0"/>
                <a:ea typeface="Times New Roman" charset="0"/>
                <a:cs typeface="Times New Roman" charset="0"/>
              </a:endParaRPr>
            </a:p>
            <a:p>
              <a:pPr algn="ctr"/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10</a:t>
              </a:r>
              <a:r>
                <a:rPr lang="el-GR" dirty="0">
                  <a:latin typeface="Times New Roman" charset="0"/>
                  <a:ea typeface="Times New Roman" charset="0"/>
                  <a:cs typeface="Times New Roman" charset="0"/>
                </a:rPr>
                <a:t>μ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729518" y="1280074"/>
            <a:ext cx="1191501" cy="1134773"/>
            <a:chOff x="7729518" y="1280074"/>
            <a:chExt cx="1191501" cy="113477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29518" y="1280074"/>
              <a:ext cx="1191501" cy="43532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861040" y="1768516"/>
              <a:ext cx="9284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DRAM</a:t>
              </a:r>
            </a:p>
            <a:p>
              <a:pPr algn="ctr"/>
              <a:r>
                <a:rPr lang="en-US" dirty="0" err="1">
                  <a:latin typeface="Times New Roman" charset="0"/>
                  <a:ea typeface="Times New Roman" charset="0"/>
                  <a:cs typeface="Times New Roman" charset="0"/>
                </a:rPr>
                <a:t>nanosec</a:t>
              </a:r>
              <a:endParaRPr 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359177" y="690343"/>
            <a:ext cx="4613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Write Latency and </a:t>
            </a:r>
            <a:r>
              <a:rPr lang="en-US" b="1">
                <a:latin typeface="Times New Roman" charset="0"/>
                <a:ea typeface="Times New Roman" charset="0"/>
                <a:cs typeface="Times New Roman" charset="0"/>
              </a:rPr>
              <a:t>Cost Per GB Comparison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089137" y="5923777"/>
            <a:ext cx="5445918" cy="662969"/>
            <a:chOff x="3115497" y="5970380"/>
            <a:chExt cx="5445918" cy="662969"/>
          </a:xfrm>
        </p:grpSpPr>
        <p:sp>
          <p:nvSpPr>
            <p:cNvPr id="22" name="TextBox 21"/>
            <p:cNvSpPr txBox="1"/>
            <p:nvPr/>
          </p:nvSpPr>
          <p:spPr>
            <a:xfrm>
              <a:off x="6703213" y="5987018"/>
              <a:ext cx="18582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CPU Cache</a:t>
              </a:r>
            </a:p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(Byte Operation)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115497" y="5970380"/>
              <a:ext cx="19736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Data Storage</a:t>
              </a:r>
            </a:p>
            <a:p>
              <a:pPr algn="ctr"/>
              <a:r>
                <a:rPr lang="en-US" b="1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(Block Operation)</a:t>
              </a: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flipV="1">
            <a:off x="6186905" y="1167564"/>
            <a:ext cx="0" cy="521208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02997" y="4282484"/>
            <a:ext cx="10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0.25$/GB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52393" y="3530674"/>
            <a:ext cx="10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0.28$/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GB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23122" y="2844415"/>
            <a:ext cx="10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0.30$/GB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84275" y="2000181"/>
            <a:ext cx="10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0.57$/GB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48247" y="1480413"/>
            <a:ext cx="10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4.50$/GB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80887" y="857620"/>
            <a:ext cx="10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4.68$/GB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4424B8F-9A55-468E-B993-040B6B4307F7}"/>
              </a:ext>
            </a:extLst>
          </p:cNvPr>
          <p:cNvSpPr/>
          <p:nvPr/>
        </p:nvSpPr>
        <p:spPr>
          <a:xfrm>
            <a:off x="1524000" y="1134573"/>
            <a:ext cx="4612734" cy="4471236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34FF37B-AB49-4E2F-97C3-03297A4C340A}"/>
              </a:ext>
            </a:extLst>
          </p:cNvPr>
          <p:cNvSpPr/>
          <p:nvPr/>
        </p:nvSpPr>
        <p:spPr>
          <a:xfrm>
            <a:off x="150542" y="1677170"/>
            <a:ext cx="2938595" cy="4679180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9A53634-DF17-4195-B8F1-F02D473F76BC}"/>
              </a:ext>
            </a:extLst>
          </p:cNvPr>
          <p:cNvGrpSpPr/>
          <p:nvPr/>
        </p:nvGrpSpPr>
        <p:grpSpPr>
          <a:xfrm>
            <a:off x="152400" y="2930770"/>
            <a:ext cx="1371600" cy="3655976"/>
            <a:chOff x="152400" y="2930770"/>
            <a:chExt cx="1371600" cy="3425580"/>
          </a:xfrm>
          <a:noFill/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7DD6C5A-D351-4B63-B566-8DC26B8DA74B}"/>
                </a:ext>
              </a:extLst>
            </p:cNvPr>
            <p:cNvSpPr/>
            <p:nvPr/>
          </p:nvSpPr>
          <p:spPr>
            <a:xfrm>
              <a:off x="152400" y="2930770"/>
              <a:ext cx="1371600" cy="342558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2C3CB9F-FFA5-4B36-826D-4F6EF3999AAF}"/>
                </a:ext>
              </a:extLst>
            </p:cNvPr>
            <p:cNvSpPr txBox="1"/>
            <p:nvPr/>
          </p:nvSpPr>
          <p:spPr>
            <a:xfrm>
              <a:off x="209085" y="3039070"/>
              <a:ext cx="1274708" cy="92333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Gen. 1</a:t>
              </a:r>
            </a:p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All-HDD</a:t>
              </a:r>
            </a:p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Datacenter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EB4A538-FE51-4AB3-B6FD-B75824B267DD}"/>
              </a:ext>
            </a:extLst>
          </p:cNvPr>
          <p:cNvGrpSpPr/>
          <p:nvPr/>
        </p:nvGrpSpPr>
        <p:grpSpPr>
          <a:xfrm>
            <a:off x="166194" y="1676400"/>
            <a:ext cx="2938595" cy="4692485"/>
            <a:chOff x="164932" y="1046514"/>
            <a:chExt cx="4383241" cy="4739911"/>
          </a:xfrm>
          <a:noFill/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CE0FB04-D25D-44D2-A005-61EABE1519BA}"/>
                </a:ext>
              </a:extLst>
            </p:cNvPr>
            <p:cNvSpPr/>
            <p:nvPr/>
          </p:nvSpPr>
          <p:spPr>
            <a:xfrm>
              <a:off x="164932" y="1046514"/>
              <a:ext cx="4383241" cy="4739911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2957C04-DEE3-44A2-9270-47B8CBCCAFE2}"/>
                </a:ext>
              </a:extLst>
            </p:cNvPr>
            <p:cNvSpPr txBox="1"/>
            <p:nvPr/>
          </p:nvSpPr>
          <p:spPr>
            <a:xfrm>
              <a:off x="1449980" y="1123625"/>
              <a:ext cx="2050561" cy="11171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Gen. 2</a:t>
              </a:r>
            </a:p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SSD-HDD </a:t>
              </a:r>
            </a:p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Hybrid Datacenter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7D230B8-AF73-4525-8885-453CEE0BB9E3}"/>
              </a:ext>
            </a:extLst>
          </p:cNvPr>
          <p:cNvGrpSpPr/>
          <p:nvPr/>
        </p:nvGrpSpPr>
        <p:grpSpPr>
          <a:xfrm>
            <a:off x="1529760" y="1129526"/>
            <a:ext cx="4594453" cy="4471236"/>
            <a:chOff x="4654724" y="1507428"/>
            <a:chExt cx="6149588" cy="4143929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D734E2B-E689-466B-B6B7-C0119BC04123}"/>
                </a:ext>
              </a:extLst>
            </p:cNvPr>
            <p:cNvSpPr/>
            <p:nvPr/>
          </p:nvSpPr>
          <p:spPr>
            <a:xfrm>
              <a:off x="4654724" y="1507428"/>
              <a:ext cx="6149588" cy="414392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2B33D27-0A30-4A03-9531-543B3633FF22}"/>
                </a:ext>
              </a:extLst>
            </p:cNvPr>
            <p:cNvSpPr txBox="1"/>
            <p:nvPr/>
          </p:nvSpPr>
          <p:spPr>
            <a:xfrm>
              <a:off x="6739396" y="1534391"/>
              <a:ext cx="2077633" cy="855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Gen. 3</a:t>
              </a:r>
            </a:p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All-Flash Datacenter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150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49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4" name="Rectangle 13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           </a:t>
              </a:r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Highlighted Features of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r>
                <a:rPr lang="en-US" altLang="zh-CN" sz="2400" b="1" baseline="30000" dirty="0">
                  <a:latin typeface="Times New Roman" charset="0"/>
                  <a:ea typeface="Times New Roman" charset="0"/>
                  <a:cs typeface="Times New Roman" charset="0"/>
                </a:rPr>
                <a:t>nd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New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2400" b="1" dirty="0">
                  <a:latin typeface="Times New Roman" charset="0"/>
                  <a:ea typeface="Times New Roman" charset="0"/>
                  <a:cs typeface="Times New Roman" charset="0"/>
                </a:rPr>
                <a:t>Mode</a:t>
              </a:r>
              <a:r>
                <a:rPr lang="zh-CN" alt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DAM</a:t>
              </a:r>
            </a:p>
          </p:txBody>
        </p:sp>
        <p:pic>
          <p:nvPicPr>
            <p:cNvPr id="15" name="Picture 14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585150" y="1097674"/>
            <a:ext cx="7319387" cy="3238410"/>
            <a:chOff x="585150" y="1097674"/>
            <a:chExt cx="7319387" cy="3238410"/>
          </a:xfrm>
        </p:grpSpPr>
        <p:sp>
          <p:nvSpPr>
            <p:cNvPr id="4" name="Rectangle 3"/>
            <p:cNvSpPr/>
            <p:nvPr/>
          </p:nvSpPr>
          <p:spPr>
            <a:xfrm>
              <a:off x="585150" y="3474310"/>
              <a:ext cx="7319387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 typeface="Arial" charset="0"/>
                <a:buChar char="•"/>
              </a:pP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Daemon IOFilter attached to VMs =&gt; VAIO program to handle and forward I/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Os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directly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to NVMe.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2555" y="1097674"/>
              <a:ext cx="1674508" cy="128974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96036" y="929488"/>
            <a:ext cx="7555270" cy="2235991"/>
            <a:chOff x="596036" y="929488"/>
            <a:chExt cx="7555270" cy="2235991"/>
          </a:xfrm>
        </p:grpSpPr>
        <p:sp>
          <p:nvSpPr>
            <p:cNvPr id="2" name="Rectangle 1"/>
            <p:cNvSpPr/>
            <p:nvPr/>
          </p:nvSpPr>
          <p:spPr>
            <a:xfrm>
              <a:off x="607506" y="2642259"/>
              <a:ext cx="75438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 typeface="Arial" charset="0"/>
                <a:buChar char="•"/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Allows multiple users to 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share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NVMe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SSD.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6036" y="929488"/>
              <a:ext cx="1991889" cy="14939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07506" y="1173051"/>
            <a:ext cx="7395588" cy="4343690"/>
            <a:chOff x="607506" y="1173051"/>
            <a:chExt cx="7395588" cy="4343690"/>
          </a:xfrm>
        </p:grpSpPr>
        <p:sp>
          <p:nvSpPr>
            <p:cNvPr id="5" name="Rectangle 4"/>
            <p:cNvSpPr/>
            <p:nvPr/>
          </p:nvSpPr>
          <p:spPr>
            <a:xfrm>
              <a:off x="607506" y="4270246"/>
              <a:ext cx="7395588" cy="1246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 typeface="Arial" charset="0"/>
                <a:buChar char="•"/>
              </a:pP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Arial" charset="0"/>
                <a:buChar char="•"/>
              </a:pPr>
              <a:r>
                <a:rPr lang="en-US" sz="2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require every single application to link with a 3</a:t>
              </a:r>
              <a:r>
                <a:rPr lang="en-US" sz="25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rd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party library (e.g., Intel’s SPDK) and be </a:t>
              </a:r>
              <a:r>
                <a:rPr lang="en-US" sz="2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recompiled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322" y="1173051"/>
              <a:ext cx="1524000" cy="101138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45606" y="1060858"/>
            <a:ext cx="7852788" cy="5134916"/>
            <a:chOff x="645606" y="1060858"/>
            <a:chExt cx="7852788" cy="5134916"/>
          </a:xfrm>
        </p:grpSpPr>
        <p:sp>
          <p:nvSpPr>
            <p:cNvPr id="6" name="Rectangle 5"/>
            <p:cNvSpPr/>
            <p:nvPr/>
          </p:nvSpPr>
          <p:spPr>
            <a:xfrm>
              <a:off x="645606" y="5334000"/>
              <a:ext cx="7852788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 typeface="Arial" charset="0"/>
                <a:buChar char="•"/>
              </a:pP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Arial" charset="0"/>
                <a:buChar char="•"/>
              </a:pPr>
              <a:r>
                <a:rPr lang="en-US" sz="2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Transparent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to user application (VM-granularity).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/>
            <a:srcRect l="52182"/>
            <a:stretch/>
          </p:blipFill>
          <p:spPr>
            <a:xfrm>
              <a:off x="6862265" y="1060858"/>
              <a:ext cx="1219200" cy="12794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836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50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1" name="Rectangle 10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Implementation</a:t>
              </a:r>
            </a:p>
          </p:txBody>
        </p:sp>
        <p:pic>
          <p:nvPicPr>
            <p:cNvPr id="12" name="Picture 11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0" y="2133600"/>
            <a:ext cx="3496439" cy="3540696"/>
            <a:chOff x="5203975" y="1740945"/>
            <a:chExt cx="3496439" cy="354069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3975" y="3710307"/>
              <a:ext cx="3496439" cy="1571334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5543993" y="1740945"/>
              <a:ext cx="2676645" cy="3302534"/>
              <a:chOff x="5418682" y="862502"/>
              <a:chExt cx="2995665" cy="3565687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5682668" y="862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594947" y="1765195"/>
                <a:ext cx="2819400" cy="604867"/>
              </a:xfrm>
              <a:prstGeom prst="rect">
                <a:avLst/>
              </a:prstGeom>
              <a:solidFill>
                <a:srgbClr val="1E85C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>
                    <a:latin typeface="Times New Roman" charset="0"/>
                    <a:ea typeface="Times New Roman" charset="0"/>
                    <a:cs typeface="Times New Roman" charset="0"/>
                  </a:rPr>
                  <a:t>VMware </a:t>
                </a:r>
                <a:r>
                  <a:rPr lang="en-US" sz="1500" b="1" dirty="0" err="1">
                    <a:latin typeface="Times New Roman" charset="0"/>
                    <a:ea typeface="Times New Roman" charset="0"/>
                    <a:cs typeface="Times New Roman" charset="0"/>
                  </a:rPr>
                  <a:t>ESXi</a:t>
                </a:r>
                <a:r>
                  <a:rPr lang="en-US" sz="1500" b="1" dirty="0">
                    <a:latin typeface="Times New Roman" charset="0"/>
                    <a:ea typeface="Times New Roman" charset="0"/>
                    <a:cs typeface="Times New Roman" charset="0"/>
                  </a:rPr>
                  <a:t> Hypervisor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930318" y="1243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520868" y="862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768518" y="1243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387643" y="862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635293" y="1243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5418682" y="3718114"/>
                <a:ext cx="1961325" cy="710075"/>
                <a:chOff x="4332224" y="2129872"/>
                <a:chExt cx="2812082" cy="1290694"/>
              </a:xfrm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5171900" y="2876950"/>
                  <a:ext cx="1160866" cy="543616"/>
                </a:xfrm>
                <a:prstGeom prst="rect">
                  <a:avLst/>
                </a:prstGeom>
                <a:effectLst>
                  <a:glow>
                    <a:schemeClr val="tx1"/>
                  </a:glow>
                </a:effectLst>
              </p:spPr>
              <p:txBody>
                <a:bodyPr wrap="square">
                  <a:spAutoFit/>
                </a:bodyPr>
                <a:lstStyle/>
                <a:p>
                  <a:pPr algn="just"/>
                  <a:endParaRPr lang="en-US" sz="1200" b="1" dirty="0">
                    <a:solidFill>
                      <a:srgbClr val="00B0F0"/>
                    </a:solidFill>
                    <a:effectLst>
                      <a:glow rad="177800">
                        <a:schemeClr val="tx1"/>
                      </a:glow>
                    </a:effectLst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4332224" y="2129872"/>
                  <a:ext cx="2812082" cy="543616"/>
                </a:xfrm>
                <a:prstGeom prst="rect">
                  <a:avLst/>
                </a:prstGeom>
                <a:effectLst>
                  <a:glow>
                    <a:schemeClr val="tx1"/>
                  </a:glow>
                </a:effectLst>
              </p:spPr>
              <p:txBody>
                <a:bodyPr wrap="square">
                  <a:spAutoFit/>
                </a:bodyPr>
                <a:lstStyle/>
                <a:p>
                  <a:pPr algn="just"/>
                  <a:endParaRPr lang="en-US" sz="1200" b="1" dirty="0">
                    <a:solidFill>
                      <a:srgbClr val="00B0F0"/>
                    </a:solidFill>
                    <a:effectLst>
                      <a:glow rad="177800">
                        <a:schemeClr val="tx1"/>
                      </a:glow>
                    </a:effectLst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cxnSp>
            <p:nvCxnSpPr>
              <p:cNvPr id="25" name="Straight Arrow Connector 24"/>
              <p:cNvCxnSpPr/>
              <p:nvPr/>
            </p:nvCxnSpPr>
            <p:spPr>
              <a:xfrm>
                <a:off x="7016168" y="2370062"/>
                <a:ext cx="0" cy="990600"/>
              </a:xfrm>
              <a:prstGeom prst="straightConnector1">
                <a:avLst/>
              </a:prstGeom>
              <a:ln w="63500">
                <a:solidFill>
                  <a:srgbClr val="0070C0"/>
                </a:solidFill>
                <a:headEnd type="triangl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Group 27"/>
          <p:cNvGrpSpPr/>
          <p:nvPr/>
        </p:nvGrpSpPr>
        <p:grpSpPr>
          <a:xfrm>
            <a:off x="4234799" y="4748535"/>
            <a:ext cx="4383078" cy="1790377"/>
            <a:chOff x="3758130" y="4762039"/>
            <a:chExt cx="4509000" cy="18245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8130" y="4762039"/>
              <a:ext cx="2490270" cy="1824513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5884747" y="5633147"/>
              <a:ext cx="238238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 algn="just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NVMe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Driver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34799" y="790101"/>
            <a:ext cx="4178110" cy="1535483"/>
            <a:chOff x="3982496" y="791886"/>
            <a:chExt cx="4178110" cy="153548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2496" y="791886"/>
              <a:ext cx="1993562" cy="1535483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715000" y="1213218"/>
              <a:ext cx="244560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 algn="just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VAIO IOFilter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349681" y="2555302"/>
            <a:ext cx="4584373" cy="1790377"/>
            <a:chOff x="4097378" y="2557087"/>
            <a:chExt cx="4584373" cy="17903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7378" y="2557087"/>
              <a:ext cx="1617622" cy="1790377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5454586" y="3235671"/>
              <a:ext cx="322716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 algn="just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User Polling Scheme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532284" y="847838"/>
            <a:ext cx="1605737" cy="5535577"/>
            <a:chOff x="381572" y="4048455"/>
            <a:chExt cx="1605737" cy="3232150"/>
          </a:xfrm>
        </p:grpSpPr>
        <p:sp>
          <p:nvSpPr>
            <p:cNvPr id="42" name="Notched Right Arrow 41"/>
            <p:cNvSpPr/>
            <p:nvPr/>
          </p:nvSpPr>
          <p:spPr>
            <a:xfrm>
              <a:off x="381572" y="5711197"/>
              <a:ext cx="720013" cy="304800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Left Brace 42"/>
            <p:cNvSpPr/>
            <p:nvPr/>
          </p:nvSpPr>
          <p:spPr>
            <a:xfrm>
              <a:off x="1183895" y="4048455"/>
              <a:ext cx="803414" cy="3232150"/>
            </a:xfrm>
            <a:prstGeom prst="leftBrace">
              <a:avLst>
                <a:gd name="adj1" fmla="val 8333"/>
                <a:gd name="adj2" fmla="val 56522"/>
              </a:avLst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817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51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1" name="Rectangle 10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Evaluation Setups</a:t>
              </a:r>
            </a:p>
          </p:txBody>
        </p:sp>
        <p:pic>
          <p:nvPicPr>
            <p:cNvPr id="12" name="Picture 11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92" r="1"/>
          <a:stretch/>
        </p:blipFill>
        <p:spPr>
          <a:xfrm>
            <a:off x="409903" y="2117328"/>
            <a:ext cx="4316723" cy="25093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463ECD3-2126-4964-B7F3-EF6F3E2EDC15}"/>
              </a:ext>
            </a:extLst>
          </p:cNvPr>
          <p:cNvSpPr/>
          <p:nvPr/>
        </p:nvSpPr>
        <p:spPr>
          <a:xfrm>
            <a:off x="1143000" y="1464324"/>
            <a:ext cx="3188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Times New Roman" charset="0"/>
                <a:cs typeface="Times New Roman" charset="0"/>
              </a:rPr>
              <a:t>Host Server Configuration</a:t>
            </a:r>
            <a:endParaRPr lang="en-US" sz="2000" dirty="0">
              <a:latin typeface="Times New Roman" charset="0"/>
              <a:cs typeface="Times New Roman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117037" y="1694276"/>
            <a:ext cx="3496439" cy="3540696"/>
            <a:chOff x="5203975" y="1740945"/>
            <a:chExt cx="3496439" cy="354069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3975" y="3710307"/>
              <a:ext cx="3496439" cy="1571334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5543993" y="1740945"/>
              <a:ext cx="2676645" cy="3302534"/>
              <a:chOff x="5418682" y="862502"/>
              <a:chExt cx="2995665" cy="3565687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5682668" y="862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594947" y="1765195"/>
                <a:ext cx="2819400" cy="604867"/>
              </a:xfrm>
              <a:prstGeom prst="rect">
                <a:avLst/>
              </a:prstGeom>
              <a:solidFill>
                <a:srgbClr val="1E85C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>
                    <a:latin typeface="Times New Roman" charset="0"/>
                    <a:ea typeface="Times New Roman" charset="0"/>
                    <a:cs typeface="Times New Roman" charset="0"/>
                  </a:rPr>
                  <a:t>VMware </a:t>
                </a:r>
                <a:r>
                  <a:rPr lang="en-US" sz="1500" b="1" dirty="0" err="1">
                    <a:latin typeface="Times New Roman" charset="0"/>
                    <a:ea typeface="Times New Roman" charset="0"/>
                    <a:cs typeface="Times New Roman" charset="0"/>
                  </a:rPr>
                  <a:t>ESXi</a:t>
                </a:r>
                <a:r>
                  <a:rPr lang="en-US" sz="1500" b="1" dirty="0">
                    <a:latin typeface="Times New Roman" charset="0"/>
                    <a:ea typeface="Times New Roman" charset="0"/>
                    <a:cs typeface="Times New Roman" charset="0"/>
                  </a:rPr>
                  <a:t> Hypervisor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930318" y="1243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520868" y="862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768518" y="1243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387643" y="862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635293" y="1243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418682" y="3718114"/>
                <a:ext cx="1961325" cy="710075"/>
                <a:chOff x="4332224" y="2129872"/>
                <a:chExt cx="2812082" cy="1290694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5171900" y="2876950"/>
                  <a:ext cx="1160866" cy="543616"/>
                </a:xfrm>
                <a:prstGeom prst="rect">
                  <a:avLst/>
                </a:prstGeom>
                <a:effectLst>
                  <a:glow>
                    <a:schemeClr val="tx1"/>
                  </a:glow>
                </a:effectLst>
              </p:spPr>
              <p:txBody>
                <a:bodyPr wrap="square">
                  <a:spAutoFit/>
                </a:bodyPr>
                <a:lstStyle/>
                <a:p>
                  <a:pPr algn="just"/>
                  <a:endParaRPr lang="en-US" sz="1200" b="1" dirty="0">
                    <a:solidFill>
                      <a:srgbClr val="00B0F0"/>
                    </a:solidFill>
                    <a:effectLst>
                      <a:glow rad="177800">
                        <a:schemeClr val="tx1"/>
                      </a:glow>
                    </a:effectLst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4332224" y="2129872"/>
                  <a:ext cx="2812082" cy="543616"/>
                </a:xfrm>
                <a:prstGeom prst="rect">
                  <a:avLst/>
                </a:prstGeom>
                <a:effectLst>
                  <a:glow>
                    <a:schemeClr val="tx1"/>
                  </a:glow>
                </a:effectLst>
              </p:spPr>
              <p:txBody>
                <a:bodyPr wrap="square">
                  <a:spAutoFit/>
                </a:bodyPr>
                <a:lstStyle/>
                <a:p>
                  <a:pPr algn="just"/>
                  <a:endParaRPr lang="en-US" sz="1200" b="1" dirty="0">
                    <a:solidFill>
                      <a:srgbClr val="00B0F0"/>
                    </a:solidFill>
                    <a:effectLst>
                      <a:glow rad="177800">
                        <a:schemeClr val="tx1"/>
                      </a:glow>
                    </a:effectLst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cxnSp>
            <p:nvCxnSpPr>
              <p:cNvPr id="24" name="Straight Arrow Connector 23"/>
              <p:cNvCxnSpPr/>
              <p:nvPr/>
            </p:nvCxnSpPr>
            <p:spPr>
              <a:xfrm>
                <a:off x="7016168" y="2370062"/>
                <a:ext cx="0" cy="990600"/>
              </a:xfrm>
              <a:prstGeom prst="straightConnector1">
                <a:avLst/>
              </a:prstGeom>
              <a:ln w="63500">
                <a:solidFill>
                  <a:srgbClr val="0070C0"/>
                </a:solidFill>
                <a:headEnd type="triangl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5E30BC9-C081-47E5-A2E4-B1D742B7BC1A}"/>
              </a:ext>
            </a:extLst>
          </p:cNvPr>
          <p:cNvSpPr/>
          <p:nvPr/>
        </p:nvSpPr>
        <p:spPr>
          <a:xfrm>
            <a:off x="5866307" y="1252884"/>
            <a:ext cx="21550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Times New Roman" charset="0"/>
                <a:cs typeface="Times New Roman" charset="0"/>
              </a:rPr>
              <a:t>Architecture</a:t>
            </a:r>
            <a:endParaRPr lang="en-US" sz="2000" dirty="0">
              <a:latin typeface="Times New Roman" charset="0"/>
              <a:cs typeface="Times New Roman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84338" y="3616842"/>
            <a:ext cx="3556327" cy="435863"/>
            <a:chOff x="7684545" y="2822104"/>
            <a:chExt cx="3556327" cy="43586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/>
            <a:srcRect b="28130"/>
            <a:stretch/>
          </p:blipFill>
          <p:spPr>
            <a:xfrm>
              <a:off x="7684545" y="2828318"/>
              <a:ext cx="1064959" cy="42861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35"/>
            <a:stretch/>
          </p:blipFill>
          <p:spPr>
            <a:xfrm>
              <a:off x="8924017" y="2822104"/>
              <a:ext cx="1064959" cy="43586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4234" y="2826167"/>
              <a:ext cx="1036638" cy="39514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708" y="1633855"/>
            <a:ext cx="2076508" cy="372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/>
          <a:srcRect l="6623" t="16328" r="10934" b="21368"/>
          <a:stretch/>
        </p:blipFill>
        <p:spPr>
          <a:xfrm>
            <a:off x="7583850" y="2700801"/>
            <a:ext cx="1371600" cy="381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33244" y="2047158"/>
            <a:ext cx="1032331" cy="5110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B6A5B-9CAF-4110-8B6F-EC227DF5B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0999" y="4913102"/>
            <a:ext cx="4869551" cy="115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0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546" y="972599"/>
            <a:ext cx="6784907" cy="435216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52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1" name="Rectangle 10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3"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Bandwidth and Latency </a:t>
              </a:r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of Read/Write Mixed Workloads</a:t>
              </a:r>
            </a:p>
          </p:txBody>
        </p:sp>
        <p:pic>
          <p:nvPicPr>
            <p:cNvPr id="12" name="Picture 11" descr="C:\Users\yang.zhe\Desktop\AltLogo_S_koK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B895C65-9178-4D86-8CE0-4A147ADE643B}"/>
              </a:ext>
            </a:extLst>
          </p:cNvPr>
          <p:cNvSpPr/>
          <p:nvPr/>
        </p:nvSpPr>
        <p:spPr>
          <a:xfrm>
            <a:off x="533400" y="603267"/>
            <a:ext cx="815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different VMs running different workloads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68706C7-EE65-44B8-82E4-295022959B8D}"/>
              </a:ext>
            </a:extLst>
          </p:cNvPr>
          <p:cNvGrpSpPr/>
          <p:nvPr/>
        </p:nvGrpSpPr>
        <p:grpSpPr>
          <a:xfrm>
            <a:off x="1230085" y="1576978"/>
            <a:ext cx="7829279" cy="4418842"/>
            <a:chOff x="-6143726" y="1427485"/>
            <a:chExt cx="7829279" cy="441884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D02A52-5814-42DE-AC9D-63937819F44C}"/>
                </a:ext>
              </a:extLst>
            </p:cNvPr>
            <p:cNvGrpSpPr/>
            <p:nvPr/>
          </p:nvGrpSpPr>
          <p:grpSpPr>
            <a:xfrm>
              <a:off x="-5801753" y="1427485"/>
              <a:ext cx="5438342" cy="3407352"/>
              <a:chOff x="-5801753" y="1427485"/>
              <a:chExt cx="5438342" cy="3407352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C2E5F54-E4BA-4317-88FE-F190466F60B6}"/>
                  </a:ext>
                </a:extLst>
              </p:cNvPr>
              <p:cNvSpPr/>
              <p:nvPr/>
            </p:nvSpPr>
            <p:spPr>
              <a:xfrm>
                <a:off x="-5728369" y="1427485"/>
                <a:ext cx="2015893" cy="1219814"/>
              </a:xfrm>
              <a:prstGeom prst="rect">
                <a:avLst/>
              </a:prstGeom>
              <a:solidFill>
                <a:srgbClr val="00B05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410DCEB-0AFA-4DBD-A492-50E9B71AB171}"/>
                  </a:ext>
                </a:extLst>
              </p:cNvPr>
              <p:cNvSpPr/>
              <p:nvPr/>
            </p:nvSpPr>
            <p:spPr>
              <a:xfrm>
                <a:off x="-5801753" y="3478750"/>
                <a:ext cx="2114401" cy="1347796"/>
              </a:xfrm>
              <a:prstGeom prst="rect">
                <a:avLst/>
              </a:prstGeom>
              <a:solidFill>
                <a:srgbClr val="00B05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F0BAB84-5E89-4852-8866-CC0AEE792977}"/>
                  </a:ext>
                </a:extLst>
              </p:cNvPr>
              <p:cNvSpPr/>
              <p:nvPr/>
            </p:nvSpPr>
            <p:spPr>
              <a:xfrm>
                <a:off x="-2362885" y="1546554"/>
                <a:ext cx="1999474" cy="1087159"/>
              </a:xfrm>
              <a:prstGeom prst="rect">
                <a:avLst/>
              </a:prstGeom>
              <a:solidFill>
                <a:srgbClr val="00B05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20B60F6-8EA3-4166-9557-805A5519F465}"/>
                  </a:ext>
                </a:extLst>
              </p:cNvPr>
              <p:cNvSpPr/>
              <p:nvPr/>
            </p:nvSpPr>
            <p:spPr>
              <a:xfrm>
                <a:off x="-2377025" y="3747678"/>
                <a:ext cx="2013614" cy="1087159"/>
              </a:xfrm>
              <a:prstGeom prst="rect">
                <a:avLst/>
              </a:prstGeom>
              <a:solidFill>
                <a:srgbClr val="00B05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B22CC84-8E7B-4187-AE0B-D0CFAD0A8A59}"/>
                </a:ext>
              </a:extLst>
            </p:cNvPr>
            <p:cNvSpPr/>
            <p:nvPr/>
          </p:nvSpPr>
          <p:spPr>
            <a:xfrm>
              <a:off x="-6143726" y="5476995"/>
              <a:ext cx="78292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Times New Roman" charset="0"/>
                  <a:cs typeface="Times New Roman" charset="0"/>
                </a:rPr>
                <a:t>[Obv.2] 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Small</a:t>
              </a:r>
              <a:r>
                <a:rPr lang="en-US" dirty="0">
                  <a:latin typeface="Times New Roman" charset="0"/>
                  <a:cs typeface="Times New Roman" charset="0"/>
                </a:rPr>
                <a:t> block size workloads, H-</a:t>
              </a:r>
              <a:r>
                <a:rPr lang="en-US" dirty="0" err="1">
                  <a:latin typeface="Times New Roman" charset="0"/>
                  <a:cs typeface="Times New Roman" charset="0"/>
                </a:rPr>
                <a:t>NVMe</a:t>
              </a:r>
              <a:r>
                <a:rPr lang="en-US" dirty="0">
                  <a:latin typeface="Times New Roman" charset="0"/>
                  <a:cs typeface="Times New Roman" charset="0"/>
                </a:rPr>
                <a:t> performs much 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better</a:t>
              </a:r>
              <a:r>
                <a:rPr lang="en-US" dirty="0">
                  <a:latin typeface="Times New Roman" charset="0"/>
                  <a:cs typeface="Times New Roman" charset="0"/>
                </a:rPr>
                <a:t>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66B93F6-7D12-4F02-AEE9-C9503589221C}"/>
              </a:ext>
            </a:extLst>
          </p:cNvPr>
          <p:cNvSpPr/>
          <p:nvPr/>
        </p:nvSpPr>
        <p:spPr>
          <a:xfrm>
            <a:off x="1230085" y="5265959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charset="0"/>
                <a:cs typeface="Times New Roman" charset="0"/>
              </a:rPr>
              <a:t>[Obv.1] H-</a:t>
            </a:r>
            <a:r>
              <a:rPr lang="en-US" dirty="0" err="1">
                <a:latin typeface="Times New Roman" charset="0"/>
                <a:cs typeface="Times New Roman" charset="0"/>
              </a:rPr>
              <a:t>NVMe</a:t>
            </a:r>
            <a:r>
              <a:rPr lang="en-US" dirty="0">
                <a:latin typeface="Times New Roman" charset="0"/>
                <a:cs typeface="Times New Roman" charset="0"/>
              </a:rPr>
              <a:t> achieves 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cs typeface="Times New Roman" charset="0"/>
              </a:rPr>
              <a:t>better</a:t>
            </a:r>
            <a:r>
              <a:rPr lang="en-US" dirty="0">
                <a:latin typeface="Times New Roman" charset="0"/>
                <a:cs typeface="Times New Roman" charset="0"/>
              </a:rPr>
              <a:t> performance in majority of cases.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EDBAE0F-E02D-4833-8262-73405479AD2F}"/>
              </a:ext>
            </a:extLst>
          </p:cNvPr>
          <p:cNvGrpSpPr/>
          <p:nvPr/>
        </p:nvGrpSpPr>
        <p:grpSpPr>
          <a:xfrm>
            <a:off x="1230085" y="1460885"/>
            <a:ext cx="7162800" cy="5210558"/>
            <a:chOff x="2362199" y="1514598"/>
            <a:chExt cx="7162800" cy="521055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A220233-62EB-48D4-A301-7BA8BC6E26E6}"/>
                </a:ext>
              </a:extLst>
            </p:cNvPr>
            <p:cNvSpPr/>
            <p:nvPr/>
          </p:nvSpPr>
          <p:spPr>
            <a:xfrm>
              <a:off x="2362199" y="6078825"/>
              <a:ext cx="7162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Times New Roman" charset="0"/>
                  <a:cs typeface="Times New Roman" charset="0"/>
                </a:rPr>
                <a:t>[Obv.3] Size -&gt;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256KB</a:t>
              </a:r>
              <a:r>
                <a:rPr lang="en-US" dirty="0">
                  <a:latin typeface="Times New Roman" charset="0"/>
                  <a:cs typeface="Times New Roman" charset="0"/>
                </a:rPr>
                <a:t>, performance improvement -&gt; 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less</a:t>
              </a:r>
              <a:r>
                <a:rPr lang="en-US" dirty="0">
                  <a:latin typeface="Times New Roman" charset="0"/>
                  <a:cs typeface="Times New Roman" charset="0"/>
                </a:rPr>
                <a:t>. </a:t>
              </a:r>
            </a:p>
            <a:p>
              <a:r>
                <a:rPr lang="en-US" dirty="0">
                  <a:latin typeface="Times New Roman" charset="0"/>
                  <a:cs typeface="Times New Roman" charset="0"/>
                </a:rPr>
                <a:t>              Because larger I/O =&gt; 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better locality </a:t>
              </a:r>
              <a:r>
                <a:rPr lang="en-US" dirty="0">
                  <a:latin typeface="Times New Roman" charset="0"/>
                  <a:cs typeface="Times New Roman" charset="0"/>
                </a:rPr>
                <a:t>=&gt; </a:t>
              </a:r>
              <a:r>
                <a:rPr lang="en-US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less room </a:t>
              </a:r>
              <a:r>
                <a:rPr lang="en-US" dirty="0">
                  <a:latin typeface="Times New Roman" charset="0"/>
                  <a:cs typeface="Times New Roman" charset="0"/>
                </a:rPr>
                <a:t>to improve. 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5259344" y="1548968"/>
              <a:ext cx="322698" cy="1301537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9EDC702-66CB-453B-B5D7-033ED785B2AA}"/>
                </a:ext>
              </a:extLst>
            </p:cNvPr>
            <p:cNvSpPr/>
            <p:nvPr/>
          </p:nvSpPr>
          <p:spPr>
            <a:xfrm>
              <a:off x="5169640" y="3771787"/>
              <a:ext cx="322698" cy="1301537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DADEDF5-7284-4858-8A5F-516654BD41C9}"/>
                </a:ext>
              </a:extLst>
            </p:cNvPr>
            <p:cNvSpPr/>
            <p:nvPr/>
          </p:nvSpPr>
          <p:spPr>
            <a:xfrm>
              <a:off x="8610600" y="1514598"/>
              <a:ext cx="293914" cy="1373414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B3617B7-FC77-42CE-A69F-08836B713696}"/>
                </a:ext>
              </a:extLst>
            </p:cNvPr>
            <p:cNvSpPr/>
            <p:nvPr/>
          </p:nvSpPr>
          <p:spPr>
            <a:xfrm>
              <a:off x="8581816" y="3692081"/>
              <a:ext cx="322698" cy="1301537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8890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6868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1. Background and Motivation</a:t>
            </a:r>
          </a:p>
          <a:p>
            <a:pPr marL="0" indent="0">
              <a:buNone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2. Review of Preliminary Work</a:t>
            </a:r>
          </a:p>
          <a:p>
            <a:pPr marL="0" indent="0">
              <a:buNone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3. I/O Stack Optimization: Hybrid Framework of NVMe SSDs</a:t>
            </a:r>
          </a:p>
          <a:p>
            <a:pPr marL="0" indent="0">
              <a:buNone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558ED5"/>
                </a:solidFill>
                <a:latin typeface="Times New Roman" charset="0"/>
                <a:ea typeface="Times New Roman" charset="0"/>
                <a:cs typeface="Times New Roman" charset="0"/>
              </a:rPr>
              <a:t>4. Store vs. Compute: Intermediate Data Caching Optimization </a:t>
            </a:r>
          </a:p>
          <a:p>
            <a:pPr marL="0" indent="0">
              <a:buNone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5. Conclusion and Future Work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53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Outline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358899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[6] Store vs. Compute: </a:t>
              </a:r>
              <a:r>
                <a:rPr lang="en-US" sz="2400" b="1" dirty="0" err="1">
                  <a:latin typeface="Times New Roman" charset="0"/>
                  <a:ea typeface="Times New Roman" charset="0"/>
                  <a:cs typeface="Times New Roman" charset="0"/>
                </a:rPr>
                <a:t>AdaptCache</a:t>
              </a:r>
              <a:endParaRPr lang="en-US" sz="2400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AutoShape 2" descr="Image result for endurance flash">
            <a:extLst>
              <a:ext uri="{FF2B5EF4-FFF2-40B4-BE49-F238E27FC236}">
                <a16:creationId xmlns:a16="http://schemas.microsoft.com/office/drawing/2014/main" id="{4866C38A-FE19-4DA0-8E55-2465C5102E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21488" y="1336875"/>
            <a:ext cx="59150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159B0A-452D-4778-8DCA-E75107859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42550C9-1111-4929-BA4E-43DE3D57F3AE}" type="slidenum">
              <a:rPr lang="en-US" smtClean="0"/>
              <a:t>54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0B52D9-3729-48E5-BADA-EBB0CA4F6F32}"/>
              </a:ext>
            </a:extLst>
          </p:cNvPr>
          <p:cNvSpPr/>
          <p:nvPr/>
        </p:nvSpPr>
        <p:spPr>
          <a:xfrm>
            <a:off x="4029552" y="1414940"/>
            <a:ext cx="4425074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Spark stores intermediate RDDs in RAM.</a:t>
            </a:r>
          </a:p>
          <a:p>
            <a:pPr marL="285750" indent="-285750" algn="just">
              <a:buFont typeface="Arial" charset="0"/>
              <a:buChar char="•"/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Default caching policy is not optimal.</a:t>
            </a:r>
          </a:p>
          <a:p>
            <a:pPr marL="285750" indent="-285750" algn="just">
              <a:buFont typeface="Arial" charset="0"/>
              <a:buChar char="•"/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RAM has limited size.</a:t>
            </a:r>
          </a:p>
          <a:p>
            <a:pPr marL="285750" indent="-285750" algn="just">
              <a:buFont typeface="Arial" charset="0"/>
              <a:buChar char="•"/>
            </a:pPr>
            <a:endParaRPr lang="en-US" altLang="zh-CN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RDDs have different weights.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6327CA-6C1E-4537-8226-D8EEA3C32144}"/>
              </a:ext>
            </a:extLst>
          </p:cNvPr>
          <p:cNvSpPr/>
          <p:nvPr/>
        </p:nvSpPr>
        <p:spPr>
          <a:xfrm>
            <a:off x="4078107" y="4547364"/>
            <a:ext cx="43434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How to comprehensively determine which RDD to be cached in the RAM?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12389EE-FEEE-4906-A3DA-5F27BBE34766}"/>
              </a:ext>
            </a:extLst>
          </p:cNvPr>
          <p:cNvGrpSpPr/>
          <p:nvPr/>
        </p:nvGrpSpPr>
        <p:grpSpPr>
          <a:xfrm>
            <a:off x="5105400" y="3563111"/>
            <a:ext cx="1441489" cy="900151"/>
            <a:chOff x="3429000" y="2386879"/>
            <a:chExt cx="1441489" cy="713741"/>
          </a:xfrm>
        </p:grpSpPr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FAEB88B7-7FFC-405C-93FD-AF253206F6F0}"/>
                </a:ext>
              </a:extLst>
            </p:cNvPr>
            <p:cNvSpPr/>
            <p:nvPr/>
          </p:nvSpPr>
          <p:spPr>
            <a:xfrm>
              <a:off x="4260889" y="2386879"/>
              <a:ext cx="609600" cy="71374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E33C6A8-B752-4266-8B27-44FB7D1D1EA0}"/>
                </a:ext>
              </a:extLst>
            </p:cNvPr>
            <p:cNvSpPr/>
            <p:nvPr/>
          </p:nvSpPr>
          <p:spPr>
            <a:xfrm>
              <a:off x="3429000" y="2414863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992BCEF-7410-43C4-A491-E58749527F32}"/>
              </a:ext>
            </a:extLst>
          </p:cNvPr>
          <p:cNvGrpSpPr/>
          <p:nvPr/>
        </p:nvGrpSpPr>
        <p:grpSpPr>
          <a:xfrm>
            <a:off x="609600" y="1405632"/>
            <a:ext cx="3200400" cy="4323862"/>
            <a:chOff x="609600" y="1405632"/>
            <a:chExt cx="3200400" cy="432386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B41F39D-4092-4DFC-9627-B5E8CDFD6073}"/>
                </a:ext>
              </a:extLst>
            </p:cNvPr>
            <p:cNvGrpSpPr/>
            <p:nvPr/>
          </p:nvGrpSpPr>
          <p:grpSpPr>
            <a:xfrm>
              <a:off x="1143000" y="1405632"/>
              <a:ext cx="2371386" cy="3255468"/>
              <a:chOff x="5235735" y="1210742"/>
              <a:chExt cx="2371386" cy="3255468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6E00A26-A67F-482B-B085-7DB06539FB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5235735" y="1675617"/>
                <a:ext cx="1662688" cy="244025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01600" cap="sq">
                <a:solidFill>
                  <a:srgbClr val="FDFDFD"/>
                </a:solidFill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</p:spPr>
          </p:pic>
          <p:pic>
            <p:nvPicPr>
              <p:cNvPr id="30" name="Picture 2" descr="Image result for spark logo">
                <a:extLst>
                  <a:ext uri="{FF2B5EF4-FFF2-40B4-BE49-F238E27FC236}">
                    <a16:creationId xmlns:a16="http://schemas.microsoft.com/office/drawing/2014/main" id="{183CF154-35DC-4271-ADE4-40238D524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92591" y="3937809"/>
                <a:ext cx="1014530" cy="5284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57E1BFC-5A6F-4596-B30E-266C0D8FFD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5709408" y="1210742"/>
                <a:ext cx="1662688" cy="254036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01600" cap="sq">
                <a:solidFill>
                  <a:srgbClr val="FDFDFD"/>
                </a:solidFill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</p:spPr>
          </p:pic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26AD542-AD73-462F-BA6D-771C39F37384}"/>
                </a:ext>
              </a:extLst>
            </p:cNvPr>
            <p:cNvSpPr/>
            <p:nvPr/>
          </p:nvSpPr>
          <p:spPr>
            <a:xfrm>
              <a:off x="609600" y="4821553"/>
              <a:ext cx="3200400" cy="907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100" b="1" i="1" dirty="0" err="1">
                  <a:solidFill>
                    <a:srgbClr val="E46C0A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AdaptCache</a:t>
              </a:r>
              <a:r>
                <a:rPr lang="en-US" sz="1050" i="1" dirty="0">
                  <a:latin typeface="Times New Roman" charset="0"/>
                  <a:ea typeface="Times New Roman" charset="0"/>
                  <a:cs typeface="Times New Roman" charset="0"/>
                </a:rPr>
                <a:t> Zhengyu Yang, </a:t>
              </a:r>
              <a:r>
                <a:rPr lang="en-US" sz="1050" i="1" dirty="0" err="1">
                  <a:latin typeface="Times New Roman" charset="0"/>
                  <a:ea typeface="Times New Roman" charset="0"/>
                  <a:cs typeface="Times New Roman" charset="0"/>
                </a:rPr>
                <a:t>Danlin</a:t>
              </a:r>
              <a:r>
                <a:rPr lang="en-US" sz="1050" i="1" dirty="0">
                  <a:latin typeface="Times New Roman" charset="0"/>
                  <a:ea typeface="Times New Roman" charset="0"/>
                  <a:cs typeface="Times New Roman" charset="0"/>
                </a:rPr>
                <a:t> Jia, </a:t>
              </a:r>
              <a:r>
                <a:rPr lang="en-US" sz="1050" i="1" dirty="0" err="1">
                  <a:latin typeface="Times New Roman" charset="0"/>
                  <a:ea typeface="Times New Roman" charset="0"/>
                  <a:cs typeface="Times New Roman" charset="0"/>
                </a:rPr>
                <a:t>Stratis</a:t>
              </a:r>
              <a:r>
                <a:rPr lang="en-US" sz="1050" i="1" dirty="0">
                  <a:latin typeface="Times New Roman" charset="0"/>
                  <a:ea typeface="Times New Roman" charset="0"/>
                  <a:cs typeface="Times New Roman" charset="0"/>
                </a:rPr>
                <a:t> Ioannidis, Ningfang Mi, and Bo Sheng, “Intermediate Data Caching Optimization for Multi-Stage and Parallel Big Data Frameworks”, 2018 IEEE International Conference on Cloud Computing, 2018.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423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55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cs typeface="Times New Roman" charset="0"/>
                </a:rPr>
                <a:t>Parallel Computing Platforms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3687783" y="838200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Apache Hadoop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F7FF528-385C-BC41-BB23-6AA0D2C89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593" y="1447800"/>
            <a:ext cx="5727700" cy="321452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D47E6D0-FA5F-4F41-A8E6-811226C7C656}"/>
              </a:ext>
            </a:extLst>
          </p:cNvPr>
          <p:cNvSpPr/>
          <p:nvPr/>
        </p:nvSpPr>
        <p:spPr>
          <a:xfrm>
            <a:off x="-1557" y="64578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</a:t>
            </a:r>
          </a:p>
          <a:p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Picture: http://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www.hostingadvice.com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/how-to/what-is-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hadoop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E8934BE-D092-414D-B469-6CEE053ACA5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19200" y="5116810"/>
          <a:ext cx="3196122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6122">
                  <a:extLst>
                    <a:ext uri="{9D8B030D-6E8A-4147-A177-3AD203B41FA5}">
                      <a16:colId xmlns:a16="http://schemas.microsoft.com/office/drawing/2014/main" val="630382753"/>
                    </a:ext>
                  </a:extLst>
                </a:gridCol>
              </a:tblGrid>
              <a:tr h="2961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sng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Benefits: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268983"/>
                  </a:ext>
                </a:extLst>
              </a:tr>
              <a:tr h="29617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Distribute workloads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509030"/>
                  </a:ext>
                </a:extLst>
              </a:tr>
              <a:tr h="19601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Parallelism compute &amp; I/O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578621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77AECC4-252C-4B66-9F23-AC7968183D2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55139" y="5105400"/>
          <a:ext cx="3196122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6122">
                  <a:extLst>
                    <a:ext uri="{9D8B030D-6E8A-4147-A177-3AD203B41FA5}">
                      <a16:colId xmlns:a16="http://schemas.microsoft.com/office/drawing/2014/main" val="630382753"/>
                    </a:ext>
                  </a:extLst>
                </a:gridCol>
              </a:tblGrid>
              <a:tr h="2961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sng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Limitations: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268983"/>
                  </a:ext>
                </a:extLst>
              </a:tr>
              <a:tr h="29617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Operation is limited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509030"/>
                  </a:ext>
                </a:extLst>
              </a:tr>
              <a:tr h="19601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Disk operation intensive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57862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2A6E72C-469E-461C-9C27-5C118CFF7AC4}"/>
              </a:ext>
            </a:extLst>
          </p:cNvPr>
          <p:cNvSpPr txBox="1"/>
          <p:nvPr/>
        </p:nvSpPr>
        <p:spPr>
          <a:xfrm>
            <a:off x="3686226" y="841233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Apache Hadoop</a:t>
            </a:r>
          </a:p>
        </p:txBody>
      </p:sp>
    </p:spTree>
    <p:extLst>
      <p:ext uri="{BB962C8B-B14F-4D97-AF65-F5344CB8AC3E}">
        <p14:creationId xmlns:p14="http://schemas.microsoft.com/office/powerpoint/2010/main" val="161465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56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cs typeface="Times New Roman" charset="0"/>
                </a:rPr>
                <a:t>Parallel Computing Platforms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EA96F60-8AE3-A146-B557-B27E71261B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1" b="1107"/>
          <a:stretch/>
        </p:blipFill>
        <p:spPr>
          <a:xfrm>
            <a:off x="926694" y="1644602"/>
            <a:ext cx="7350908" cy="20069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BA3A895-8FE9-CB49-B9C4-8F3446F9BF5F}"/>
              </a:ext>
            </a:extLst>
          </p:cNvPr>
          <p:cNvSpPr/>
          <p:nvPr/>
        </p:nvSpPr>
        <p:spPr>
          <a:xfrm>
            <a:off x="-1557" y="64578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___________________________________________________________________</a:t>
            </a:r>
          </a:p>
          <a:p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Picture: https://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acadgild.com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/blog/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hadoop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-vs-spark-best-big-data-frameworks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8E9357-84E4-794C-9F0F-0C69AC13FE16}"/>
              </a:ext>
            </a:extLst>
          </p:cNvPr>
          <p:cNvGrpSpPr/>
          <p:nvPr/>
        </p:nvGrpSpPr>
        <p:grpSpPr>
          <a:xfrm>
            <a:off x="1500586" y="2620843"/>
            <a:ext cx="5979308" cy="778483"/>
            <a:chOff x="1615752" y="3846961"/>
            <a:chExt cx="5568821" cy="72503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2C724D8-E8AC-B147-9855-53BEACFA2E5F}"/>
                </a:ext>
              </a:extLst>
            </p:cNvPr>
            <p:cNvSpPr/>
            <p:nvPr/>
          </p:nvSpPr>
          <p:spPr>
            <a:xfrm>
              <a:off x="2819401" y="3870238"/>
              <a:ext cx="685800" cy="701762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6CF64D-9FBD-2C4C-9108-496FCE12C282}"/>
                </a:ext>
              </a:extLst>
            </p:cNvPr>
            <p:cNvSpPr/>
            <p:nvPr/>
          </p:nvSpPr>
          <p:spPr>
            <a:xfrm>
              <a:off x="4091475" y="3864018"/>
              <a:ext cx="685800" cy="701762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23B9E9-3C22-184B-BD74-CAD66364DC7D}"/>
                </a:ext>
              </a:extLst>
            </p:cNvPr>
            <p:cNvSpPr/>
            <p:nvPr/>
          </p:nvSpPr>
          <p:spPr>
            <a:xfrm>
              <a:off x="5295124" y="3854687"/>
              <a:ext cx="685800" cy="701762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2614229-5C24-8744-9DD2-2672920984A8}"/>
                </a:ext>
              </a:extLst>
            </p:cNvPr>
            <p:cNvSpPr/>
            <p:nvPr/>
          </p:nvSpPr>
          <p:spPr>
            <a:xfrm>
              <a:off x="6498773" y="3846961"/>
              <a:ext cx="685800" cy="701762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AF0C7F-1963-D546-8ABB-3AC1B2600693}"/>
                </a:ext>
              </a:extLst>
            </p:cNvPr>
            <p:cNvSpPr/>
            <p:nvPr/>
          </p:nvSpPr>
          <p:spPr>
            <a:xfrm>
              <a:off x="1615752" y="3846961"/>
              <a:ext cx="685800" cy="701762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4257746E-D583-45E2-8774-3AD41B4BD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908653"/>
              </p:ext>
            </p:extLst>
          </p:nvPr>
        </p:nvGraphicFramePr>
        <p:xfrm>
          <a:off x="926694" y="4162148"/>
          <a:ext cx="3196122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6122">
                  <a:extLst>
                    <a:ext uri="{9D8B030D-6E8A-4147-A177-3AD203B41FA5}">
                      <a16:colId xmlns:a16="http://schemas.microsoft.com/office/drawing/2014/main" val="630382753"/>
                    </a:ext>
                  </a:extLst>
                </a:gridCol>
              </a:tblGrid>
              <a:tr h="2961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sng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Spark’s Improvements: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268983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Multiple stages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509030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More operations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564416"/>
                  </a:ext>
                </a:extLst>
              </a:tr>
              <a:tr h="19601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4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Store intermediate data in 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578621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8D08C4CF-13E6-4631-A029-A2350F51E4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500026"/>
              </p:ext>
            </p:extLst>
          </p:nvPr>
        </p:nvGraphicFramePr>
        <p:xfrm>
          <a:off x="4491514" y="4140588"/>
          <a:ext cx="3786088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6088">
                  <a:extLst>
                    <a:ext uri="{9D8B030D-6E8A-4147-A177-3AD203B41FA5}">
                      <a16:colId xmlns:a16="http://schemas.microsoft.com/office/drawing/2014/main" val="6303827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sng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Limitations: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268983"/>
                  </a:ext>
                </a:extLst>
              </a:tr>
              <a:tr h="13620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RAM is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expensive</a:t>
                      </a:r>
                      <a:r>
                        <a:rPr lang="en-US" sz="14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and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small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578621"/>
                  </a:ext>
                </a:extLst>
              </a:tr>
              <a:tr h="17811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Cache or not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rests</a:t>
                      </a:r>
                      <a:r>
                        <a:rPr lang="en-US" sz="14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on app developer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231607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Default evict policy is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not optimized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607440"/>
                  </a:ext>
                </a:extLst>
              </a:tr>
              <a:tr h="13620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cross-job</a:t>
                      </a:r>
                      <a:r>
                        <a:rPr lang="en-US" sz="14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overlaps detection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239776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99D093CD-3820-4100-BD13-90662886825B}"/>
              </a:ext>
            </a:extLst>
          </p:cNvPr>
          <p:cNvSpPr txBox="1"/>
          <p:nvPr/>
        </p:nvSpPr>
        <p:spPr>
          <a:xfrm>
            <a:off x="3686226" y="841233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Apache Spark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3A40B39-3FEE-46B8-906E-3E14384DCECC}"/>
              </a:ext>
            </a:extLst>
          </p:cNvPr>
          <p:cNvGrpSpPr/>
          <p:nvPr/>
        </p:nvGrpSpPr>
        <p:grpSpPr>
          <a:xfrm>
            <a:off x="4602148" y="3655946"/>
            <a:ext cx="4381352" cy="3357338"/>
            <a:chOff x="7061453" y="3181573"/>
            <a:chExt cx="4381352" cy="335733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F8AA89B-DE78-43D2-8EAB-335D29DB5A51}"/>
                </a:ext>
              </a:extLst>
            </p:cNvPr>
            <p:cNvSpPr/>
            <p:nvPr/>
          </p:nvSpPr>
          <p:spPr>
            <a:xfrm>
              <a:off x="8021905" y="3181573"/>
              <a:ext cx="3420900" cy="40011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How to optimize cache?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47A67CD-0B3F-404E-9019-8C6996FB12AC}"/>
                </a:ext>
              </a:extLst>
            </p:cNvPr>
            <p:cNvGrpSpPr/>
            <p:nvPr/>
          </p:nvGrpSpPr>
          <p:grpSpPr>
            <a:xfrm>
              <a:off x="7061453" y="5213685"/>
              <a:ext cx="1701077" cy="1325226"/>
              <a:chOff x="7061453" y="5213685"/>
              <a:chExt cx="1701077" cy="1325226"/>
            </a:xfrm>
          </p:grpSpPr>
          <p:pic>
            <p:nvPicPr>
              <p:cNvPr id="50" name="Picture 2" descr="Image result for spark logo">
                <a:extLst>
                  <a:ext uri="{FF2B5EF4-FFF2-40B4-BE49-F238E27FC236}">
                    <a16:creationId xmlns:a16="http://schemas.microsoft.com/office/drawing/2014/main" id="{CEA3BE00-D39F-4E5A-9CCD-C06AADFA99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1453" y="6292872"/>
                <a:ext cx="590263" cy="2460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D94AF71-D102-412C-B0E5-1AD5DB8BC003}"/>
                  </a:ext>
                </a:extLst>
              </p:cNvPr>
              <p:cNvSpPr/>
              <p:nvPr/>
            </p:nvSpPr>
            <p:spPr>
              <a:xfrm>
                <a:off x="7651716" y="5213685"/>
                <a:ext cx="1110814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6000" dirty="0">
                  <a:solidFill>
                    <a:srgbClr val="0070C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27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Computational Overlap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8F3A1-0BCF-43C8-8FDE-E80C0242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57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B829D4-FB5E-4C0B-9998-EB061DF15412}"/>
              </a:ext>
            </a:extLst>
          </p:cNvPr>
          <p:cNvSpPr/>
          <p:nvPr/>
        </p:nvSpPr>
        <p:spPr>
          <a:xfrm>
            <a:off x="0" y="6187700"/>
            <a:ext cx="8319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_____________________________________________________________________</a:t>
            </a:r>
          </a:p>
          <a:p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Picture: https://en.proft.me/2015/12/24/types-machine-learning-algorithms/</a:t>
            </a:r>
          </a:p>
          <a:p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https://www.glassbeam.com/blog/scalable-machine-learning-apache-spark-and-mlbase</a:t>
            </a:r>
          </a:p>
          <a:p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http://www.turingfinance.com/artificial-intelligence-and-statistics-principal-component-analysis-and-self-organizing-maps/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B5C286E-3CE4-4383-8BEF-CC1BE590DAF2}"/>
              </a:ext>
            </a:extLst>
          </p:cNvPr>
          <p:cNvGrpSpPr/>
          <p:nvPr/>
        </p:nvGrpSpPr>
        <p:grpSpPr>
          <a:xfrm>
            <a:off x="198809" y="685800"/>
            <a:ext cx="8716591" cy="2166303"/>
            <a:chOff x="198809" y="685800"/>
            <a:chExt cx="8716591" cy="216630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A867B36-FD48-4B3E-823B-98EE6F60AE35}"/>
                </a:ext>
              </a:extLst>
            </p:cNvPr>
            <p:cNvGrpSpPr/>
            <p:nvPr/>
          </p:nvGrpSpPr>
          <p:grpSpPr>
            <a:xfrm>
              <a:off x="198809" y="730955"/>
              <a:ext cx="2087191" cy="2121148"/>
              <a:chOff x="198809" y="1028884"/>
              <a:chExt cx="2087191" cy="2121148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1A121A-FA90-4E21-AA86-FE58F404D878}"/>
                  </a:ext>
                </a:extLst>
              </p:cNvPr>
              <p:cNvSpPr/>
              <p:nvPr/>
            </p:nvSpPr>
            <p:spPr>
              <a:xfrm>
                <a:off x="638094" y="1145813"/>
                <a:ext cx="12064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Projection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FD9430C-319A-4985-ABA3-1FF93F45C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553" y="1640964"/>
                <a:ext cx="1694187" cy="1271968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006553E-78C5-45DB-ACF5-F5A3D5276F77}"/>
                  </a:ext>
                </a:extLst>
              </p:cNvPr>
              <p:cNvSpPr/>
              <p:nvPr/>
            </p:nvSpPr>
            <p:spPr>
              <a:xfrm>
                <a:off x="198809" y="1028884"/>
                <a:ext cx="2087191" cy="21211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charset="0"/>
                  <a:buChar char="•"/>
                </a:pPr>
                <a:endParaRPr lang="en-US" sz="12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FCAC156-67FB-4C43-B077-8F3DFEA54136}"/>
                </a:ext>
              </a:extLst>
            </p:cNvPr>
            <p:cNvGrpSpPr/>
            <p:nvPr/>
          </p:nvGrpSpPr>
          <p:grpSpPr>
            <a:xfrm>
              <a:off x="2414235" y="730955"/>
              <a:ext cx="2087191" cy="2121148"/>
              <a:chOff x="2414235" y="1028884"/>
              <a:chExt cx="2087191" cy="212114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A316C2C-1BAD-4641-92A2-2A7CF88F1E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2821" y="1840641"/>
                <a:ext cx="1641719" cy="939276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6CE5CCB-3F00-408E-BBEB-C72DD747B83A}"/>
                  </a:ext>
                </a:extLst>
              </p:cNvPr>
              <p:cNvSpPr/>
              <p:nvPr/>
            </p:nvSpPr>
            <p:spPr>
              <a:xfrm>
                <a:off x="2930216" y="1130168"/>
                <a:ext cx="10695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Selection</a:t>
                </a:r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5095199-E12A-43A0-8A87-D9C39E881AD0}"/>
                  </a:ext>
                </a:extLst>
              </p:cNvPr>
              <p:cNvSpPr/>
              <p:nvPr/>
            </p:nvSpPr>
            <p:spPr>
              <a:xfrm>
                <a:off x="2414235" y="1028884"/>
                <a:ext cx="2087191" cy="21211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charset="0"/>
                  <a:buChar char="•"/>
                </a:pPr>
                <a:endParaRPr lang="en-US" sz="12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E487B18-F429-4D71-AC96-5C8DC4AD4D1E}"/>
                </a:ext>
              </a:extLst>
            </p:cNvPr>
            <p:cNvGrpSpPr/>
            <p:nvPr/>
          </p:nvGrpSpPr>
          <p:grpSpPr>
            <a:xfrm>
              <a:off x="4610184" y="685800"/>
              <a:ext cx="2087191" cy="2166302"/>
              <a:chOff x="4610184" y="983729"/>
              <a:chExt cx="2087191" cy="2166302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940B314-ED2D-4485-B7D2-13E1EB93D3F7}"/>
                  </a:ext>
                </a:extLst>
              </p:cNvPr>
              <p:cNvSpPr/>
              <p:nvPr/>
            </p:nvSpPr>
            <p:spPr>
              <a:xfrm>
                <a:off x="5011032" y="983729"/>
                <a:ext cx="127470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Supervised</a:t>
                </a:r>
              </a:p>
              <a:p>
                <a:pPr algn="ctr"/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Learning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5006CDB-D6B4-4528-B67C-DE18074DBA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67" t="14346" r="7367" b="11085"/>
              <a:stretch/>
            </p:blipFill>
            <p:spPr>
              <a:xfrm>
                <a:off x="4685540" y="1817957"/>
                <a:ext cx="1905000" cy="937450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2040B1-97DC-4082-BAA7-156C4DBF7BA1}"/>
                  </a:ext>
                </a:extLst>
              </p:cNvPr>
              <p:cNvSpPr/>
              <p:nvPr/>
            </p:nvSpPr>
            <p:spPr>
              <a:xfrm>
                <a:off x="4610184" y="1028883"/>
                <a:ext cx="2087191" cy="21211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charset="0"/>
                  <a:buChar char="•"/>
                </a:pPr>
                <a:endParaRPr lang="en-US" sz="12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CA32688-4970-43C8-AD30-5D111902B6CD}"/>
                </a:ext>
              </a:extLst>
            </p:cNvPr>
            <p:cNvGrpSpPr/>
            <p:nvPr/>
          </p:nvGrpSpPr>
          <p:grpSpPr>
            <a:xfrm>
              <a:off x="6828209" y="693740"/>
              <a:ext cx="2087191" cy="2158362"/>
              <a:chOff x="6828209" y="991669"/>
              <a:chExt cx="2087191" cy="215836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509E29F-4D81-42DD-BED7-0CE0A6B43214}"/>
                  </a:ext>
                </a:extLst>
              </p:cNvPr>
              <p:cNvSpPr/>
              <p:nvPr/>
            </p:nvSpPr>
            <p:spPr>
              <a:xfrm>
                <a:off x="7143642" y="991669"/>
                <a:ext cx="141577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Dimensional</a:t>
                </a:r>
              </a:p>
              <a:p>
                <a:pPr algn="ctr"/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Reduction</a:t>
                </a: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EE28215-1A4C-45FF-99AD-D777976C09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62800" y="1676400"/>
                <a:ext cx="1386671" cy="1394618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C8129AC-724E-426E-934C-DC9C429A23FF}"/>
                  </a:ext>
                </a:extLst>
              </p:cNvPr>
              <p:cNvSpPr/>
              <p:nvPr/>
            </p:nvSpPr>
            <p:spPr>
              <a:xfrm>
                <a:off x="6828209" y="1028883"/>
                <a:ext cx="2087191" cy="21211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charset="0"/>
                  <a:buChar char="•"/>
                </a:pPr>
                <a:endParaRPr lang="en-US" sz="12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47536EF-F8B1-41BC-AD04-A46F0DC40085}"/>
              </a:ext>
            </a:extLst>
          </p:cNvPr>
          <p:cNvGrpSpPr/>
          <p:nvPr/>
        </p:nvGrpSpPr>
        <p:grpSpPr>
          <a:xfrm>
            <a:off x="382635" y="2915347"/>
            <a:ext cx="7800743" cy="2974231"/>
            <a:chOff x="382635" y="2915347"/>
            <a:chExt cx="7800743" cy="29742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EBA2049-1851-4179-8E8B-7BDFC4B93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39" y="3833372"/>
              <a:ext cx="4010956" cy="1613662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08517B9-62D4-438A-856B-446EDAA76698}"/>
                </a:ext>
              </a:extLst>
            </p:cNvPr>
            <p:cNvGrpSpPr/>
            <p:nvPr/>
          </p:nvGrpSpPr>
          <p:grpSpPr>
            <a:xfrm>
              <a:off x="762000" y="2915347"/>
              <a:ext cx="7421378" cy="689825"/>
              <a:chOff x="762000" y="2915347"/>
              <a:chExt cx="7421378" cy="689825"/>
            </a:xfrm>
          </p:grpSpPr>
          <p:sp>
            <p:nvSpPr>
              <p:cNvPr id="42" name="Arrow: Down 41">
                <a:extLst>
                  <a:ext uri="{FF2B5EF4-FFF2-40B4-BE49-F238E27FC236}">
                    <a16:creationId xmlns:a16="http://schemas.microsoft.com/office/drawing/2014/main" id="{0957B846-A349-40B2-A210-5C07F7B7F335}"/>
                  </a:ext>
                </a:extLst>
              </p:cNvPr>
              <p:cNvSpPr/>
              <p:nvPr/>
            </p:nvSpPr>
            <p:spPr>
              <a:xfrm>
                <a:off x="2506902" y="3022347"/>
                <a:ext cx="328599" cy="582825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Left Brace 27">
                <a:extLst>
                  <a:ext uri="{FF2B5EF4-FFF2-40B4-BE49-F238E27FC236}">
                    <a16:creationId xmlns:a16="http://schemas.microsoft.com/office/drawing/2014/main" id="{07953E27-0C1D-4563-9190-5EBC38994B2A}"/>
                  </a:ext>
                </a:extLst>
              </p:cNvPr>
              <p:cNvSpPr/>
              <p:nvPr/>
            </p:nvSpPr>
            <p:spPr>
              <a:xfrm rot="16200000">
                <a:off x="4361967" y="-684620"/>
                <a:ext cx="221443" cy="7421378"/>
              </a:xfrm>
              <a:prstGeom prst="leftBrace">
                <a:avLst>
                  <a:gd name="adj1" fmla="val 8333"/>
                  <a:gd name="adj2" fmla="val 26289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6D61CA1-6CCA-40E7-80BA-EA418D7BDBDB}"/>
                </a:ext>
              </a:extLst>
            </p:cNvPr>
            <p:cNvSpPr/>
            <p:nvPr/>
          </p:nvSpPr>
          <p:spPr>
            <a:xfrm>
              <a:off x="382635" y="3660493"/>
              <a:ext cx="4291291" cy="22290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 algn="just">
                <a:buFont typeface="Arial" charset="0"/>
                <a:buChar char="•"/>
              </a:pPr>
              <a:endParaRPr lang="en-US" sz="1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87C0DAA-68F4-4C0D-92FC-220A779D47CE}"/>
                </a:ext>
              </a:extLst>
            </p:cNvPr>
            <p:cNvSpPr/>
            <p:nvPr/>
          </p:nvSpPr>
          <p:spPr>
            <a:xfrm>
              <a:off x="1217139" y="5489217"/>
              <a:ext cx="25017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Directed Acyclic Graph</a:t>
              </a:r>
              <a:endParaRPr lang="en-US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E2C4839-0817-480A-A471-4E788C152F4A}"/>
              </a:ext>
            </a:extLst>
          </p:cNvPr>
          <p:cNvGrpSpPr/>
          <p:nvPr/>
        </p:nvGrpSpPr>
        <p:grpSpPr>
          <a:xfrm>
            <a:off x="4724400" y="3597390"/>
            <a:ext cx="4228937" cy="2285105"/>
            <a:chOff x="4724400" y="3597390"/>
            <a:chExt cx="4228937" cy="228510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7CBBCBF-38B3-44D7-A97F-95A050E31F20}"/>
                </a:ext>
              </a:extLst>
            </p:cNvPr>
            <p:cNvGrpSpPr/>
            <p:nvPr/>
          </p:nvGrpSpPr>
          <p:grpSpPr>
            <a:xfrm>
              <a:off x="6955322" y="3858097"/>
              <a:ext cx="1998015" cy="1449282"/>
              <a:chOff x="5985630" y="4159972"/>
              <a:chExt cx="1998015" cy="1449282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70C96DED-89AE-4E57-BBDF-538EC706A1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11979" y="4365076"/>
                <a:ext cx="1100800" cy="1100800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52671BF-85C0-484C-9FBC-BD253491B8F0}"/>
                  </a:ext>
                </a:extLst>
              </p:cNvPr>
              <p:cNvSpPr/>
              <p:nvPr/>
            </p:nvSpPr>
            <p:spPr>
              <a:xfrm>
                <a:off x="6666940" y="4159972"/>
                <a:ext cx="7360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RAM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57DD3DC-F2F1-4665-B731-56787D3517B4}"/>
                  </a:ext>
                </a:extLst>
              </p:cNvPr>
              <p:cNvSpPr/>
              <p:nvPr/>
            </p:nvSpPr>
            <p:spPr>
              <a:xfrm rot="2510193">
                <a:off x="5985630" y="4390795"/>
                <a:ext cx="99577" cy="4657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041A447-4179-4464-94EB-6810B18D2933}"/>
                  </a:ext>
                </a:extLst>
              </p:cNvPr>
              <p:cNvSpPr/>
              <p:nvPr/>
            </p:nvSpPr>
            <p:spPr>
              <a:xfrm>
                <a:off x="6282538" y="5239922"/>
                <a:ext cx="17011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err="1">
                    <a:solidFill>
                      <a:srgbClr val="009900"/>
                    </a:solidFill>
                    <a:latin typeface="Courier" pitchFamily="49" charset="0"/>
                    <a:ea typeface="Times New Roman" charset="0"/>
                    <a:cs typeface="Times New Roman" charset="0"/>
                  </a:rPr>
                  <a:t>RDD.cache</a:t>
                </a:r>
                <a:r>
                  <a:rPr lang="en-US" b="1" dirty="0">
                    <a:solidFill>
                      <a:srgbClr val="009900"/>
                    </a:solidFill>
                    <a:latin typeface="Courier" pitchFamily="49" charset="0"/>
                    <a:ea typeface="Times New Roman" charset="0"/>
                    <a:cs typeface="Times New Roman" charset="0"/>
                  </a:rPr>
                  <a:t>()</a:t>
                </a: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8A09F32-AF3D-4F92-9CF9-48D37D13C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9308" t="2979" r="10233" b="4415"/>
            <a:stretch/>
          </p:blipFill>
          <p:spPr>
            <a:xfrm>
              <a:off x="5392583" y="4165236"/>
              <a:ext cx="1140990" cy="992432"/>
            </a:xfrm>
            <a:prstGeom prst="rect">
              <a:avLst/>
            </a:prstGeom>
          </p:spPr>
        </p:pic>
        <p:sp>
          <p:nvSpPr>
            <p:cNvPr id="47" name="Arrow: Down 46">
              <a:extLst>
                <a:ext uri="{FF2B5EF4-FFF2-40B4-BE49-F238E27FC236}">
                  <a16:creationId xmlns:a16="http://schemas.microsoft.com/office/drawing/2014/main" id="{335C953F-3F2C-4588-920C-293A83B9D90E}"/>
                </a:ext>
              </a:extLst>
            </p:cNvPr>
            <p:cNvSpPr/>
            <p:nvPr/>
          </p:nvSpPr>
          <p:spPr>
            <a:xfrm rot="16200000">
              <a:off x="4851513" y="4289001"/>
              <a:ext cx="328599" cy="58282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6BE2620-3A60-4AB0-9B48-22266F1A6EB3}"/>
                </a:ext>
              </a:extLst>
            </p:cNvPr>
            <p:cNvSpPr/>
            <p:nvPr/>
          </p:nvSpPr>
          <p:spPr>
            <a:xfrm>
              <a:off x="6195277" y="5454666"/>
              <a:ext cx="18133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latin typeface="Times New Roman" charset="0"/>
                  <a:ea typeface="Times New Roman" charset="0"/>
                  <a:cs typeface="Times New Roman" charset="0"/>
                </a:rPr>
                <a:t>CacheOptimizer</a:t>
              </a:r>
              <a:endParaRPr lang="en-US" dirty="0"/>
            </a:p>
          </p:txBody>
        </p:sp>
        <p:sp>
          <p:nvSpPr>
            <p:cNvPr id="51" name="Arrow: Down 50">
              <a:extLst>
                <a:ext uri="{FF2B5EF4-FFF2-40B4-BE49-F238E27FC236}">
                  <a16:creationId xmlns:a16="http://schemas.microsoft.com/office/drawing/2014/main" id="{4D16269D-C34A-43D5-A40D-4DF7960670AC}"/>
                </a:ext>
              </a:extLst>
            </p:cNvPr>
            <p:cNvSpPr/>
            <p:nvPr/>
          </p:nvSpPr>
          <p:spPr>
            <a:xfrm rot="16200000">
              <a:off x="6824488" y="4384255"/>
              <a:ext cx="328599" cy="58282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66D145E-0921-4648-A83C-70DE274A08CB}"/>
                </a:ext>
              </a:extLst>
            </p:cNvPr>
            <p:cNvSpPr/>
            <p:nvPr/>
          </p:nvSpPr>
          <p:spPr>
            <a:xfrm>
              <a:off x="6772744" y="3597390"/>
              <a:ext cx="111081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?</a:t>
              </a:r>
              <a:endParaRPr lang="en-US" sz="6000" dirty="0">
                <a:solidFill>
                  <a:srgbClr val="0070C0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DC1D807-9829-4F58-83E7-C9A902120B23}"/>
                </a:ext>
              </a:extLst>
            </p:cNvPr>
            <p:cNvSpPr/>
            <p:nvPr/>
          </p:nvSpPr>
          <p:spPr>
            <a:xfrm>
              <a:off x="5324667" y="3653410"/>
              <a:ext cx="3628670" cy="22290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 algn="just">
                <a:buFont typeface="Arial" charset="0"/>
                <a:buChar char="•"/>
              </a:pPr>
              <a:endParaRPr lang="en-US" sz="1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93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Problem Formulation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8F3A1-0BCF-43C8-8FDE-E80C0242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58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74" y="1199053"/>
            <a:ext cx="2057400" cy="8695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191859-8174-41BB-93BF-38ECB91346D4}"/>
              </a:ext>
            </a:extLst>
          </p:cNvPr>
          <p:cNvSpPr/>
          <p:nvPr/>
        </p:nvSpPr>
        <p:spPr>
          <a:xfrm>
            <a:off x="980114" y="5151478"/>
            <a:ext cx="7315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Spark job can be represented as a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Directed Acyclic Graph G(V, E)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jobs can be represented as                   . 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job has an arrival rate                    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C236F5-D873-43A2-A762-7DBDD6EAE3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99" y="2416724"/>
            <a:ext cx="2057400" cy="869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4C4D01-9780-4880-9E97-F97C52CA26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81" y="3693088"/>
            <a:ext cx="2057400" cy="8695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53FB73-1850-491C-90C6-D0E3B879BA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008" y="1179162"/>
            <a:ext cx="2057400" cy="8695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90BC52-3C71-4A1B-84D8-7C92FF15CE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49" y="2484790"/>
            <a:ext cx="2057400" cy="8695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60CD53-384C-4308-929A-F179244F69C0}"/>
              </a:ext>
            </a:extLst>
          </p:cNvPr>
          <p:cNvSpPr/>
          <p:nvPr/>
        </p:nvSpPr>
        <p:spPr>
          <a:xfrm>
            <a:off x="1212423" y="1304396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G0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74BE6B-08E4-4C8A-9F99-3FD4C8F5F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7686" y="5715000"/>
            <a:ext cx="935832" cy="3285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80C5A25-780C-4ACA-80E5-A8BA0E635D51}"/>
              </a:ext>
            </a:extLst>
          </p:cNvPr>
          <p:cNvSpPr/>
          <p:nvPr/>
        </p:nvSpPr>
        <p:spPr>
          <a:xfrm>
            <a:off x="1230181" y="2609944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G1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542D59-1705-40E8-AE1E-3B6E415D164C}"/>
              </a:ext>
            </a:extLst>
          </p:cNvPr>
          <p:cNvSpPr/>
          <p:nvPr/>
        </p:nvSpPr>
        <p:spPr>
          <a:xfrm>
            <a:off x="1230181" y="3883175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G2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408E39-7B2D-440E-AADB-C070C35E8FAE}"/>
              </a:ext>
            </a:extLst>
          </p:cNvPr>
          <p:cNvSpPr/>
          <p:nvPr/>
        </p:nvSpPr>
        <p:spPr>
          <a:xfrm>
            <a:off x="4735674" y="1312718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G3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6E185D-74F6-4598-ACA3-4095E1E7E9AC}"/>
              </a:ext>
            </a:extLst>
          </p:cNvPr>
          <p:cNvSpPr/>
          <p:nvPr/>
        </p:nvSpPr>
        <p:spPr>
          <a:xfrm>
            <a:off x="4745867" y="2551498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G4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A23AE5-F986-4812-A21C-0432A8E12F34}"/>
              </a:ext>
            </a:extLst>
          </p:cNvPr>
          <p:cNvSpPr/>
          <p:nvPr/>
        </p:nvSpPr>
        <p:spPr>
          <a:xfrm>
            <a:off x="4755994" y="3870037"/>
            <a:ext cx="6335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G5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G1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C9AA87C-05D2-45BF-8B1A-B5BC1F678F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140" t="-12425"/>
          <a:stretch/>
        </p:blipFill>
        <p:spPr>
          <a:xfrm>
            <a:off x="300480" y="815592"/>
            <a:ext cx="538461" cy="609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C2ED8A2-03D0-4C64-AABC-B703932F3063}"/>
              </a:ext>
            </a:extLst>
          </p:cNvPr>
          <p:cNvSpPr/>
          <p:nvPr/>
        </p:nvSpPr>
        <p:spPr>
          <a:xfrm>
            <a:off x="1013513" y="815592"/>
            <a:ext cx="7174732" cy="42530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7809213-6E22-434D-ABDB-1366D96DA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277" y="6226198"/>
            <a:ext cx="1074131" cy="3571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1E4087A-B166-4EF7-B967-D283808EC2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442" y="3883175"/>
            <a:ext cx="2057400" cy="869558"/>
          </a:xfrm>
          <a:prstGeom prst="rect">
            <a:avLst/>
          </a:prstGeom>
        </p:spPr>
      </p:pic>
      <p:sp>
        <p:nvSpPr>
          <p:cNvPr id="25" name="Arrow: Down 15">
            <a:extLst>
              <a:ext uri="{FF2B5EF4-FFF2-40B4-BE49-F238E27FC236}">
                <a16:creationId xmlns:a16="http://schemas.microsoft.com/office/drawing/2014/main" id="{BDAB974C-329F-4267-ACDC-5010AB6A48D8}"/>
              </a:ext>
            </a:extLst>
          </p:cNvPr>
          <p:cNvSpPr/>
          <p:nvPr/>
        </p:nvSpPr>
        <p:spPr>
          <a:xfrm>
            <a:off x="1425956" y="1710169"/>
            <a:ext cx="59381" cy="858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rrow: Down 15">
            <a:extLst>
              <a:ext uri="{FF2B5EF4-FFF2-40B4-BE49-F238E27FC236}">
                <a16:creationId xmlns:a16="http://schemas.microsoft.com/office/drawing/2014/main" id="{12BE94B4-246A-4028-93A6-E45AFC2DE522}"/>
              </a:ext>
            </a:extLst>
          </p:cNvPr>
          <p:cNvSpPr/>
          <p:nvPr/>
        </p:nvSpPr>
        <p:spPr>
          <a:xfrm>
            <a:off x="1425956" y="2958289"/>
            <a:ext cx="59381" cy="858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rrow: Down 15">
            <a:extLst>
              <a:ext uri="{FF2B5EF4-FFF2-40B4-BE49-F238E27FC236}">
                <a16:creationId xmlns:a16="http://schemas.microsoft.com/office/drawing/2014/main" id="{8A566ED1-004F-447F-B6D8-246727225CD7}"/>
              </a:ext>
            </a:extLst>
          </p:cNvPr>
          <p:cNvSpPr/>
          <p:nvPr/>
        </p:nvSpPr>
        <p:spPr>
          <a:xfrm>
            <a:off x="4954624" y="1696586"/>
            <a:ext cx="59381" cy="858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rrow: Down 15">
            <a:extLst>
              <a:ext uri="{FF2B5EF4-FFF2-40B4-BE49-F238E27FC236}">
                <a16:creationId xmlns:a16="http://schemas.microsoft.com/office/drawing/2014/main" id="{D121DB57-071C-461C-9108-D7564E906F7C}"/>
              </a:ext>
            </a:extLst>
          </p:cNvPr>
          <p:cNvSpPr/>
          <p:nvPr/>
        </p:nvSpPr>
        <p:spPr>
          <a:xfrm>
            <a:off x="1438510" y="4317954"/>
            <a:ext cx="62959" cy="5484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rrow: Down 15">
            <a:extLst>
              <a:ext uri="{FF2B5EF4-FFF2-40B4-BE49-F238E27FC236}">
                <a16:creationId xmlns:a16="http://schemas.microsoft.com/office/drawing/2014/main" id="{B9DA374B-2184-4BFA-A6C5-1BC5694A3A55}"/>
              </a:ext>
            </a:extLst>
          </p:cNvPr>
          <p:cNvSpPr/>
          <p:nvPr/>
        </p:nvSpPr>
        <p:spPr>
          <a:xfrm>
            <a:off x="4966241" y="905288"/>
            <a:ext cx="62959" cy="3837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Arrow: Down 15">
            <a:extLst>
              <a:ext uri="{FF2B5EF4-FFF2-40B4-BE49-F238E27FC236}">
                <a16:creationId xmlns:a16="http://schemas.microsoft.com/office/drawing/2014/main" id="{5A1E445F-0EB4-4754-A4B4-EB5CF7176E6A}"/>
              </a:ext>
            </a:extLst>
          </p:cNvPr>
          <p:cNvSpPr/>
          <p:nvPr/>
        </p:nvSpPr>
        <p:spPr>
          <a:xfrm>
            <a:off x="4995803" y="2932142"/>
            <a:ext cx="59381" cy="858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282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33425" y="1295400"/>
            <a:ext cx="767715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Investigate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resource management of current SSD-HDD hybrid and all-flash storage systems.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Understand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I/O patterns from different applications, and the bottleneck along the I/O stack of hypervisors.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Study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write amplification, cost model of storage, cache/tier algorithms, and NVMe SSD device.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Develop and i</a:t>
            </a:r>
            <a:r>
              <a:rPr lang="en-US" altLang="zh-CN" sz="2000" b="1" dirty="0">
                <a:latin typeface="Times New Roman" charset="0"/>
                <a:cs typeface="Times New Roman" charset="0"/>
              </a:rPr>
              <a:t>mplement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algorithms to i</a:t>
            </a:r>
            <a:r>
              <a:rPr lang="en-US" altLang="zh-CN" sz="2000" dirty="0">
                <a:latin typeface="Times New Roman" charset="0"/>
                <a:cs typeface="Times New Roman" charset="0"/>
              </a:rPr>
              <a:t>mprove I/O performance and reliability of both SSD-HDD hybrid storage and all-flash storage systems, as well as big data platforms.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u="sng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8" name="Rectangle 7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imes New Roman" charset="0"/>
                  <a:ea typeface="Times New Roman" charset="0"/>
                  <a:cs typeface="Times New Roman" charset="0"/>
                </a:rPr>
                <a:t>Major Contributions</a:t>
              </a:r>
              <a:endParaRPr lang="en-US" sz="28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43548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Problem Formulation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8F3A1-0BCF-43C8-8FDE-E80C0242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59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560" y="1480582"/>
            <a:ext cx="5408742" cy="2286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69BEC1-8F39-4E58-8833-3C64CEB405AA}"/>
              </a:ext>
            </a:extLst>
          </p:cNvPr>
          <p:cNvSpPr/>
          <p:nvPr/>
        </p:nvSpPr>
        <p:spPr>
          <a:xfrm>
            <a:off x="108209" y="775777"/>
            <a:ext cx="924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G(V, E)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DCAD8A1-E301-48BD-A6C2-77E61DB22A3B}"/>
              </a:ext>
            </a:extLst>
          </p:cNvPr>
          <p:cNvCxnSpPr>
            <a:cxnSpLocks/>
          </p:cNvCxnSpPr>
          <p:nvPr/>
        </p:nvCxnSpPr>
        <p:spPr>
          <a:xfrm flipV="1">
            <a:off x="4038600" y="1985620"/>
            <a:ext cx="381000" cy="3765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16F7D19-BF60-43C7-9163-8755F0998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3838775"/>
            <a:ext cx="838200" cy="3575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69E46B-E6D2-4C35-BF05-65B742F859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3000" y="1054340"/>
            <a:ext cx="940649" cy="3005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F2864F-00EC-42FC-A61B-C90D06177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0" y="4209280"/>
            <a:ext cx="995363" cy="3532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227C98E-9A68-4C16-95BF-F36F8E1847C8}"/>
              </a:ext>
            </a:extLst>
          </p:cNvPr>
          <p:cNvSpPr/>
          <p:nvPr/>
        </p:nvSpPr>
        <p:spPr>
          <a:xfrm>
            <a:off x="3650555" y="3827037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RDD Node: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AF1B43-975C-4672-8D50-D02389A52C62}"/>
              </a:ext>
            </a:extLst>
          </p:cNvPr>
          <p:cNvSpPr/>
          <p:nvPr/>
        </p:nvSpPr>
        <p:spPr>
          <a:xfrm>
            <a:off x="3657600" y="4200371"/>
            <a:ext cx="1217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RDD Size: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24DB1F-6942-4B22-951B-9D0F8F77E545}"/>
              </a:ext>
            </a:extLst>
          </p:cNvPr>
          <p:cNvSpPr/>
          <p:nvPr/>
        </p:nvSpPr>
        <p:spPr>
          <a:xfrm>
            <a:off x="3834704" y="1019934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RDD Cost: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95263A9-254B-4A8D-94C3-9762BF74AD41}"/>
              </a:ext>
            </a:extLst>
          </p:cNvPr>
          <p:cNvCxnSpPr>
            <a:cxnSpLocks/>
          </p:cNvCxnSpPr>
          <p:nvPr/>
        </p:nvCxnSpPr>
        <p:spPr>
          <a:xfrm>
            <a:off x="4038600" y="1708768"/>
            <a:ext cx="381000" cy="2728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9089CF65-766D-4305-AC25-B636B579A1F0}"/>
              </a:ext>
            </a:extLst>
          </p:cNvPr>
          <p:cNvSpPr/>
          <p:nvPr/>
        </p:nvSpPr>
        <p:spPr>
          <a:xfrm>
            <a:off x="4119518" y="142012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Arrow: Down 15">
            <a:extLst>
              <a:ext uri="{FF2B5EF4-FFF2-40B4-BE49-F238E27FC236}">
                <a16:creationId xmlns:a16="http://schemas.microsoft.com/office/drawing/2014/main" id="{82F1F198-AB9C-4B8F-8F9D-E2D6614999CF}"/>
              </a:ext>
            </a:extLst>
          </p:cNvPr>
          <p:cNvSpPr/>
          <p:nvPr/>
        </p:nvSpPr>
        <p:spPr>
          <a:xfrm rot="5400000">
            <a:off x="7412618" y="2546480"/>
            <a:ext cx="414762" cy="54269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6E7AED6-CF5E-49AE-9634-6D3BF562A0B7}"/>
              </a:ext>
            </a:extLst>
          </p:cNvPr>
          <p:cNvSpPr/>
          <p:nvPr/>
        </p:nvSpPr>
        <p:spPr>
          <a:xfrm>
            <a:off x="1032564" y="961005"/>
            <a:ext cx="7197035" cy="37633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ED1265-6809-4670-BEFA-4EC65913F18B}"/>
              </a:ext>
            </a:extLst>
          </p:cNvPr>
          <p:cNvSpPr/>
          <p:nvPr/>
        </p:nvSpPr>
        <p:spPr>
          <a:xfrm>
            <a:off x="914401" y="4850124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 cache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expected total work is: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B8D265-2BF0-4D0E-8879-2D07E1FE33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14" y="5243978"/>
            <a:ext cx="7611179" cy="75332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695605-946C-4CE7-AB0F-46823D2C17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1" r="57621"/>
          <a:stretch/>
        </p:blipFill>
        <p:spPr>
          <a:xfrm>
            <a:off x="226200" y="1121483"/>
            <a:ext cx="688201" cy="58728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4EFB338-67FD-4477-A415-CB51CB2D7283}"/>
              </a:ext>
            </a:extLst>
          </p:cNvPr>
          <p:cNvSpPr/>
          <p:nvPr/>
        </p:nvSpPr>
        <p:spPr>
          <a:xfrm>
            <a:off x="6624732" y="5896995"/>
            <a:ext cx="1843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RDD’s cost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BAE60A1-1957-41A6-8A85-DE1B87740114}"/>
              </a:ext>
            </a:extLst>
          </p:cNvPr>
          <p:cNvSpPr/>
          <p:nvPr/>
        </p:nvSpPr>
        <p:spPr>
          <a:xfrm>
            <a:off x="4113724" y="3012037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op(v)</a:t>
            </a: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33C887-159F-4ABF-9FC7-6048FFAE72D8}"/>
              </a:ext>
            </a:extLst>
          </p:cNvPr>
          <p:cNvGrpSpPr/>
          <p:nvPr/>
        </p:nvGrpSpPr>
        <p:grpSpPr>
          <a:xfrm>
            <a:off x="1349155" y="5391903"/>
            <a:ext cx="3509679" cy="937992"/>
            <a:chOff x="1349155" y="5391903"/>
            <a:chExt cx="3509679" cy="93799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14B336B-3711-460E-BB1A-4CBD14676128}"/>
                </a:ext>
              </a:extLst>
            </p:cNvPr>
            <p:cNvSpPr/>
            <p:nvPr/>
          </p:nvSpPr>
          <p:spPr>
            <a:xfrm>
              <a:off x="1349155" y="5960563"/>
              <a:ext cx="35096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Job Arrival Rate </a:t>
              </a:r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×</a:t>
              </a:r>
              <a:r>
                <a:rPr lang="en-US" b="1" dirty="0">
                  <a:solidFill>
                    <a:srgbClr val="7030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b="1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Job Total Cost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FD1775-2D5C-40D2-8886-CFE3418A04DF}"/>
                </a:ext>
              </a:extLst>
            </p:cNvPr>
            <p:cNvSpPr/>
            <p:nvPr/>
          </p:nvSpPr>
          <p:spPr>
            <a:xfrm>
              <a:off x="1814169" y="5412472"/>
              <a:ext cx="1386232" cy="418497"/>
            </a:xfrm>
            <a:prstGeom prst="rect">
              <a:avLst/>
            </a:prstGeom>
            <a:solidFill>
              <a:srgbClr val="0099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8BCE637-A253-4FBC-A1DD-D20016EA59CB}"/>
                </a:ext>
              </a:extLst>
            </p:cNvPr>
            <p:cNvSpPr/>
            <p:nvPr/>
          </p:nvSpPr>
          <p:spPr>
            <a:xfrm>
              <a:off x="3310907" y="5391903"/>
              <a:ext cx="880094" cy="477076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042E84C-35AA-494E-BE30-94CB24DCE596}"/>
              </a:ext>
            </a:extLst>
          </p:cNvPr>
          <p:cNvSpPr/>
          <p:nvPr/>
        </p:nvSpPr>
        <p:spPr>
          <a:xfrm>
            <a:off x="7924800" y="5391903"/>
            <a:ext cx="381000" cy="477076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63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Problem Formulation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560" y="1480582"/>
            <a:ext cx="5408742" cy="2286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69BEC1-8F39-4E58-8833-3C64CEB405AA}"/>
              </a:ext>
            </a:extLst>
          </p:cNvPr>
          <p:cNvSpPr/>
          <p:nvPr/>
        </p:nvSpPr>
        <p:spPr>
          <a:xfrm>
            <a:off x="108209" y="775777"/>
            <a:ext cx="924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G(V, E)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DCAD8A1-E301-48BD-A6C2-77E61DB22A3B}"/>
              </a:ext>
            </a:extLst>
          </p:cNvPr>
          <p:cNvCxnSpPr>
            <a:cxnSpLocks/>
          </p:cNvCxnSpPr>
          <p:nvPr/>
        </p:nvCxnSpPr>
        <p:spPr>
          <a:xfrm flipV="1">
            <a:off x="4038600" y="1985620"/>
            <a:ext cx="381000" cy="3765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16F7D19-BF60-43C7-9163-8755F0998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3838775"/>
            <a:ext cx="838200" cy="3575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69E46B-E6D2-4C35-BF05-65B742F859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3000" y="1054340"/>
            <a:ext cx="940649" cy="3005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F2864F-00EC-42FC-A61B-C90D06177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0" y="4209280"/>
            <a:ext cx="995363" cy="3532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227C98E-9A68-4C16-95BF-F36F8E1847C8}"/>
              </a:ext>
            </a:extLst>
          </p:cNvPr>
          <p:cNvSpPr/>
          <p:nvPr/>
        </p:nvSpPr>
        <p:spPr>
          <a:xfrm>
            <a:off x="3650555" y="3827037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RDD Node: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AF1B43-975C-4672-8D50-D02389A52C62}"/>
              </a:ext>
            </a:extLst>
          </p:cNvPr>
          <p:cNvSpPr/>
          <p:nvPr/>
        </p:nvSpPr>
        <p:spPr>
          <a:xfrm>
            <a:off x="3657600" y="4200371"/>
            <a:ext cx="1217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RDD Size: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24DB1F-6942-4B22-951B-9D0F8F77E545}"/>
              </a:ext>
            </a:extLst>
          </p:cNvPr>
          <p:cNvSpPr/>
          <p:nvPr/>
        </p:nvSpPr>
        <p:spPr>
          <a:xfrm>
            <a:off x="3834704" y="1019934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RDD Cost: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95263A9-254B-4A8D-94C3-9762BF74AD41}"/>
              </a:ext>
            </a:extLst>
          </p:cNvPr>
          <p:cNvCxnSpPr>
            <a:cxnSpLocks/>
          </p:cNvCxnSpPr>
          <p:nvPr/>
        </p:nvCxnSpPr>
        <p:spPr>
          <a:xfrm>
            <a:off x="4038600" y="1708768"/>
            <a:ext cx="381000" cy="2728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9089CF65-766D-4305-AC25-B636B579A1F0}"/>
              </a:ext>
            </a:extLst>
          </p:cNvPr>
          <p:cNvSpPr/>
          <p:nvPr/>
        </p:nvSpPr>
        <p:spPr>
          <a:xfrm>
            <a:off x="4119518" y="142012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6E7AED6-CF5E-49AE-9634-6D3BF562A0B7}"/>
              </a:ext>
            </a:extLst>
          </p:cNvPr>
          <p:cNvSpPr/>
          <p:nvPr/>
        </p:nvSpPr>
        <p:spPr>
          <a:xfrm>
            <a:off x="1032564" y="961005"/>
            <a:ext cx="7197035" cy="37633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ED1265-6809-4670-BEFA-4EC65913F18B}"/>
              </a:ext>
            </a:extLst>
          </p:cNvPr>
          <p:cNvSpPr/>
          <p:nvPr/>
        </p:nvSpPr>
        <p:spPr>
          <a:xfrm>
            <a:off x="1104900" y="5370101"/>
            <a:ext cx="434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cache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expected total work is: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6695605-946C-4CE7-AB0F-46823D2C17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1" r="57621"/>
          <a:stretch/>
        </p:blipFill>
        <p:spPr>
          <a:xfrm>
            <a:off x="226200" y="1121483"/>
            <a:ext cx="688201" cy="58728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9E5EDF6-C9B7-4D82-9484-F8324393F321}"/>
              </a:ext>
            </a:extLst>
          </p:cNvPr>
          <p:cNvSpPr/>
          <p:nvPr/>
        </p:nvSpPr>
        <p:spPr>
          <a:xfrm>
            <a:off x="4433078" y="1792112"/>
            <a:ext cx="396006" cy="41849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E4F1636-EFE4-4860-9118-2B0872A6C841}"/>
              </a:ext>
            </a:extLst>
          </p:cNvPr>
          <p:cNvSpPr/>
          <p:nvPr/>
        </p:nvSpPr>
        <p:spPr>
          <a:xfrm>
            <a:off x="4395064" y="2593847"/>
            <a:ext cx="396006" cy="41849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253E7EB-1DC0-41FE-A82D-6AC6B6C616F0}"/>
              </a:ext>
            </a:extLst>
          </p:cNvPr>
          <p:cNvSpPr/>
          <p:nvPr/>
        </p:nvSpPr>
        <p:spPr>
          <a:xfrm>
            <a:off x="5680687" y="2191947"/>
            <a:ext cx="396006" cy="41849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01B9DE7-ACF2-453C-80BA-94C52697FF1B}"/>
              </a:ext>
            </a:extLst>
          </p:cNvPr>
          <p:cNvSpPr/>
          <p:nvPr/>
        </p:nvSpPr>
        <p:spPr>
          <a:xfrm>
            <a:off x="6124636" y="2610444"/>
            <a:ext cx="396006" cy="41849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4A7298-41CA-4E82-AB70-45F1E6AE5439}"/>
              </a:ext>
            </a:extLst>
          </p:cNvPr>
          <p:cNvGrpSpPr/>
          <p:nvPr/>
        </p:nvGrpSpPr>
        <p:grpSpPr>
          <a:xfrm>
            <a:off x="1104900" y="4899460"/>
            <a:ext cx="7696200" cy="408546"/>
            <a:chOff x="1143000" y="4899460"/>
            <a:chExt cx="7696200" cy="4085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AD98E92-FF0B-4807-B0D8-0B3AEE71D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23063" y="4924673"/>
              <a:ext cx="1795463" cy="35369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081EDA-3B6E-497C-8CE3-E8E1DF7D0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29083" y="4899460"/>
              <a:ext cx="983759" cy="38754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A1A21B-A607-4900-8AD5-F1C125193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6713"/>
            <a:stretch/>
          </p:blipFill>
          <p:spPr>
            <a:xfrm>
              <a:off x="6670335" y="4975234"/>
              <a:ext cx="1252749" cy="28796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5ED6169-2BE3-4FAF-885F-9B8E2101C509}"/>
                </a:ext>
              </a:extLst>
            </p:cNvPr>
            <p:cNvSpPr/>
            <p:nvPr/>
          </p:nvSpPr>
          <p:spPr>
            <a:xfrm>
              <a:off x="1143000" y="4938674"/>
              <a:ext cx="7696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Cache Scheme:                                                      , where</a:t>
              </a:r>
              <a:endParaRPr lang="en-US" dirty="0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A8B31E2-8062-4F03-AAA1-926FB91C8288}"/>
              </a:ext>
            </a:extLst>
          </p:cNvPr>
          <p:cNvSpPr/>
          <p:nvPr/>
        </p:nvSpPr>
        <p:spPr>
          <a:xfrm>
            <a:off x="1104900" y="4883982"/>
            <a:ext cx="1638300" cy="41849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B96AFD9-0537-4B60-A561-EC0869E57A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106" y="5679192"/>
            <a:ext cx="4385787" cy="6286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BFB0839-AC59-485C-86DF-739BB11D18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3997" y="4800600"/>
            <a:ext cx="654984" cy="654984"/>
          </a:xfrm>
          <a:prstGeom prst="rect">
            <a:avLst/>
          </a:prstGeom>
        </p:spPr>
      </p:pic>
      <p:sp>
        <p:nvSpPr>
          <p:cNvPr id="48" name="Arrow: Down 15">
            <a:extLst>
              <a:ext uri="{FF2B5EF4-FFF2-40B4-BE49-F238E27FC236}">
                <a16:creationId xmlns:a16="http://schemas.microsoft.com/office/drawing/2014/main" id="{56C3F575-F1C4-4FA8-8134-6E523794384A}"/>
              </a:ext>
            </a:extLst>
          </p:cNvPr>
          <p:cNvSpPr/>
          <p:nvPr/>
        </p:nvSpPr>
        <p:spPr>
          <a:xfrm rot="5400000">
            <a:off x="7412618" y="2546480"/>
            <a:ext cx="414762" cy="54269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19F03F5-9ECE-4BFB-BE69-F7FB8BE053F0}"/>
              </a:ext>
            </a:extLst>
          </p:cNvPr>
          <p:cNvGrpSpPr/>
          <p:nvPr/>
        </p:nvGrpSpPr>
        <p:grpSpPr>
          <a:xfrm>
            <a:off x="3479998" y="5817564"/>
            <a:ext cx="3691703" cy="820733"/>
            <a:chOff x="3479998" y="5817564"/>
            <a:chExt cx="3691703" cy="82073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7684FF4-5E47-43BA-941E-2C4AA05D93ED}"/>
                </a:ext>
              </a:extLst>
            </p:cNvPr>
            <p:cNvSpPr/>
            <p:nvPr/>
          </p:nvSpPr>
          <p:spPr>
            <a:xfrm>
              <a:off x="3631963" y="6268965"/>
              <a:ext cx="34067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Cost of RDD </a:t>
              </a:r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×</a:t>
              </a:r>
              <a:r>
                <a:rPr lang="en-US" b="1" dirty="0">
                  <a:solidFill>
                    <a:srgbClr val="7030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b="1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Cached in RAM?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F15D671-D86D-469A-A04D-3418B4D40361}"/>
                </a:ext>
              </a:extLst>
            </p:cNvPr>
            <p:cNvSpPr/>
            <p:nvPr/>
          </p:nvSpPr>
          <p:spPr>
            <a:xfrm>
              <a:off x="3479998" y="5817564"/>
              <a:ext cx="1836387" cy="418497"/>
            </a:xfrm>
            <a:prstGeom prst="rect">
              <a:avLst/>
            </a:prstGeom>
            <a:solidFill>
              <a:srgbClr val="0099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A889BD8-F4FD-4FFA-9887-B67AB57CB654}"/>
                </a:ext>
              </a:extLst>
            </p:cNvPr>
            <p:cNvSpPr/>
            <p:nvPr/>
          </p:nvSpPr>
          <p:spPr>
            <a:xfrm>
              <a:off x="5335314" y="5824985"/>
              <a:ext cx="1836387" cy="418497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76432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149215"/>
            <a:ext cx="6373910" cy="1700460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Optimization Framework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8F3A1-0BCF-43C8-8FDE-E80C0242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61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544817" y="5464103"/>
            <a:ext cx="4972093" cy="936697"/>
            <a:chOff x="5311965" y="1847484"/>
            <a:chExt cx="1876643" cy="936697"/>
          </a:xfrm>
        </p:grpSpPr>
        <p:sp>
          <p:nvSpPr>
            <p:cNvPr id="15" name="Rectangle 14"/>
            <p:cNvSpPr/>
            <p:nvPr/>
          </p:nvSpPr>
          <p:spPr>
            <a:xfrm>
              <a:off x="5311965" y="1847484"/>
              <a:ext cx="1876643" cy="501843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23152" y="2414849"/>
              <a:ext cx="858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Cache </a:t>
              </a:r>
              <a:r>
                <a:rPr lang="en-US" b="1">
                  <a:solidFill>
                    <a:schemeClr val="accent2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size constraint</a:t>
              </a:r>
              <a:endParaRPr lang="en-US" b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50283" y="3074872"/>
            <a:ext cx="3989068" cy="1548290"/>
            <a:chOff x="597306" y="1223726"/>
            <a:chExt cx="3989068" cy="1548290"/>
          </a:xfrm>
        </p:grpSpPr>
        <p:grpSp>
          <p:nvGrpSpPr>
            <p:cNvPr id="18" name="Group 17"/>
            <p:cNvGrpSpPr/>
            <p:nvPr/>
          </p:nvGrpSpPr>
          <p:grpSpPr>
            <a:xfrm>
              <a:off x="752803" y="1730647"/>
              <a:ext cx="3758786" cy="1041369"/>
              <a:chOff x="-12213" y="1264522"/>
              <a:chExt cx="3758786" cy="1041369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2667000" y="1696291"/>
                <a:ext cx="358243" cy="609600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-12213" y="1264522"/>
                <a:ext cx="37587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Expected Total Work without Cache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306" y="1223726"/>
              <a:ext cx="3989068" cy="394823"/>
            </a:xfrm>
            <a:prstGeom prst="rect">
              <a:avLst/>
            </a:prstGeom>
          </p:spPr>
        </p:pic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2296E64A-8E87-4813-85A5-A581EE3339C3}"/>
              </a:ext>
            </a:extLst>
          </p:cNvPr>
          <p:cNvSpPr/>
          <p:nvPr/>
        </p:nvSpPr>
        <p:spPr>
          <a:xfrm rot="18661116">
            <a:off x="6736723" y="1012522"/>
            <a:ext cx="99577" cy="4657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9A0941-C7C5-43A8-8657-EA080D6F7636}"/>
              </a:ext>
            </a:extLst>
          </p:cNvPr>
          <p:cNvGrpSpPr/>
          <p:nvPr/>
        </p:nvGrpSpPr>
        <p:grpSpPr>
          <a:xfrm>
            <a:off x="2199726" y="815009"/>
            <a:ext cx="3711891" cy="1828081"/>
            <a:chOff x="2199726" y="815009"/>
            <a:chExt cx="3711891" cy="18280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FDFAF96-ECB0-45BA-91C0-41F4B01FA0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308" t="2979" r="10233" b="4415"/>
            <a:stretch/>
          </p:blipFill>
          <p:spPr>
            <a:xfrm>
              <a:off x="4018030" y="815009"/>
              <a:ext cx="1893587" cy="1680040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BAA3345-B6B2-40EE-B19B-591A85CDB8B4}"/>
                </a:ext>
              </a:extLst>
            </p:cNvPr>
            <p:cNvSpPr/>
            <p:nvPr/>
          </p:nvSpPr>
          <p:spPr>
            <a:xfrm>
              <a:off x="4110845" y="2338732"/>
              <a:ext cx="992986" cy="3043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Optimizer</a:t>
              </a:r>
              <a:endParaRPr lang="en-US" dirty="0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05508E3-C371-4C4B-9796-0958A56C245C}"/>
                </a:ext>
              </a:extLst>
            </p:cNvPr>
            <p:cNvGrpSpPr/>
            <p:nvPr/>
          </p:nvGrpSpPr>
          <p:grpSpPr>
            <a:xfrm rot="2510193">
              <a:off x="2199726" y="927176"/>
              <a:ext cx="1770158" cy="569131"/>
              <a:chOff x="3429000" y="2414863"/>
              <a:chExt cx="3283911" cy="451271"/>
            </a:xfrm>
          </p:grpSpPr>
          <p:sp>
            <p:nvSpPr>
              <p:cNvPr id="61" name="Arrow: Down 60">
                <a:extLst>
                  <a:ext uri="{FF2B5EF4-FFF2-40B4-BE49-F238E27FC236}">
                    <a16:creationId xmlns:a16="http://schemas.microsoft.com/office/drawing/2014/main" id="{284871B1-AE4A-4BE4-AA25-FD593F41C20E}"/>
                  </a:ext>
                </a:extLst>
              </p:cNvPr>
              <p:cNvSpPr/>
              <p:nvPr/>
            </p:nvSpPr>
            <p:spPr>
              <a:xfrm rot="13689807">
                <a:off x="6006190" y="2159412"/>
                <a:ext cx="260550" cy="115289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8B612B7-0527-4E93-9F3A-936C9A28F932}"/>
                  </a:ext>
                </a:extLst>
              </p:cNvPr>
              <p:cNvSpPr/>
              <p:nvPr/>
            </p:nvSpPr>
            <p:spPr>
              <a:xfrm>
                <a:off x="3429000" y="2414863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A394C3-EBD9-439B-B448-C49319E5B007}"/>
              </a:ext>
            </a:extLst>
          </p:cNvPr>
          <p:cNvGrpSpPr/>
          <p:nvPr/>
        </p:nvGrpSpPr>
        <p:grpSpPr>
          <a:xfrm>
            <a:off x="3879619" y="2657347"/>
            <a:ext cx="6564756" cy="2089399"/>
            <a:chOff x="3879619" y="2657347"/>
            <a:chExt cx="6564756" cy="2089399"/>
          </a:xfrm>
        </p:grpSpPr>
        <p:grpSp>
          <p:nvGrpSpPr>
            <p:cNvPr id="29" name="Group 28"/>
            <p:cNvGrpSpPr/>
            <p:nvPr/>
          </p:nvGrpSpPr>
          <p:grpSpPr>
            <a:xfrm>
              <a:off x="3879619" y="2657347"/>
              <a:ext cx="6564756" cy="2089399"/>
              <a:chOff x="3926642" y="806201"/>
              <a:chExt cx="6564756" cy="2089399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926642" y="1185341"/>
                <a:ext cx="4707667" cy="1710259"/>
                <a:chOff x="3926642" y="1185341"/>
                <a:chExt cx="4707667" cy="1710259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3926642" y="1185341"/>
                  <a:ext cx="4707667" cy="1710259"/>
                  <a:chOff x="3926642" y="1185341"/>
                  <a:chExt cx="4707667" cy="1710259"/>
                </a:xfrm>
              </p:grpSpPr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3926642" y="1475340"/>
                    <a:ext cx="4707667" cy="1420260"/>
                    <a:chOff x="2565882" y="1015706"/>
                    <a:chExt cx="4707667" cy="1420260"/>
                  </a:xfrm>
                </p:grpSpPr>
                <p:sp>
                  <p:nvSpPr>
                    <p:cNvPr id="22" name="Rectangle 21"/>
                    <p:cNvSpPr/>
                    <p:nvPr/>
                  </p:nvSpPr>
                  <p:spPr>
                    <a:xfrm>
                      <a:off x="2565882" y="1705867"/>
                      <a:ext cx="711254" cy="730099"/>
                    </a:xfrm>
                    <a:prstGeom prst="rect">
                      <a:avLst/>
                    </a:prstGeom>
                    <a:solidFill>
                      <a:srgbClr val="00B050">
                        <a:alpha val="2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7030A0"/>
                        </a:solidFill>
                      </a:endParaRPr>
                    </a:p>
                  </p:txBody>
                </p:sp>
                <p:sp>
                  <p:nvSpPr>
                    <p:cNvPr id="23" name="Rectangle 22"/>
                    <p:cNvSpPr/>
                    <p:nvPr/>
                  </p:nvSpPr>
                  <p:spPr>
                    <a:xfrm>
                      <a:off x="3717126" y="1015706"/>
                      <a:ext cx="3556423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b="1" dirty="0">
                          <a:solidFill>
                            <a:srgbClr val="00B05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Arrival Rate </a:t>
                      </a:r>
                      <a:r>
                        <a:rPr lang="en-US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×</a:t>
                      </a:r>
                      <a:r>
                        <a:rPr lang="en-US" b="1" dirty="0">
                          <a:solidFill>
                            <a:srgbClr val="7030A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b="1" dirty="0">
                          <a:solidFill>
                            <a:srgbClr val="0070C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Cost under cache x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p:txBody>
                </p:sp>
              </p:grpSp>
              <p:pic>
                <p:nvPicPr>
                  <p:cNvPr id="26" name="Picture 25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72174" y="1185341"/>
                    <a:ext cx="2669831" cy="38268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8" name="Rectangle 27"/>
                <p:cNvSpPr/>
                <p:nvPr/>
              </p:nvSpPr>
              <p:spPr>
                <a:xfrm>
                  <a:off x="4637895" y="2165501"/>
                  <a:ext cx="921874" cy="730099"/>
                </a:xfrm>
                <a:prstGeom prst="rect">
                  <a:avLst/>
                </a:prstGeom>
                <a:solidFill>
                  <a:srgbClr val="0070C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7030A0"/>
                    </a:solidFill>
                  </a:endParaRPr>
                </a:p>
              </p:txBody>
            </p:sp>
          </p:grpSp>
          <p:sp>
            <p:nvSpPr>
              <p:cNvPr id="30" name="Rectangle 29"/>
              <p:cNvSpPr/>
              <p:nvPr/>
            </p:nvSpPr>
            <p:spPr>
              <a:xfrm>
                <a:off x="4636467" y="806201"/>
                <a:ext cx="585493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Cost </a:t>
                </a:r>
                <a:r>
                  <a:rPr lang="en-US" i="1" dirty="0"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lang="en-US" i="1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v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 of computing </a:t>
                </a:r>
                <a:r>
                  <a:rPr lang="en-US" i="1" dirty="0">
                    <a:latin typeface="Times New Roman" charset="0"/>
                    <a:ea typeface="Times New Roman" charset="0"/>
                    <a:cs typeface="Times New Roman" charset="0"/>
                  </a:rPr>
                  <a:t>op(v)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 needs to be paid</a:t>
                </a: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C3B4A5D-46CB-4C67-B717-45F6A3E0B25E}"/>
                </a:ext>
              </a:extLst>
            </p:cNvPr>
            <p:cNvSpPr/>
            <p:nvPr/>
          </p:nvSpPr>
          <p:spPr>
            <a:xfrm>
              <a:off x="4868251" y="3597170"/>
              <a:ext cx="31817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Actual Total Work with Cache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2332D66-ED1B-497A-8389-E63A588DD475}"/>
              </a:ext>
            </a:extLst>
          </p:cNvPr>
          <p:cNvGrpSpPr/>
          <p:nvPr/>
        </p:nvGrpSpPr>
        <p:grpSpPr>
          <a:xfrm>
            <a:off x="1200963" y="3828896"/>
            <a:ext cx="2008873" cy="1102516"/>
            <a:chOff x="1200963" y="3828896"/>
            <a:chExt cx="2008873" cy="1102516"/>
          </a:xfrm>
        </p:grpSpPr>
        <p:grpSp>
          <p:nvGrpSpPr>
            <p:cNvPr id="7" name="Group 6"/>
            <p:cNvGrpSpPr/>
            <p:nvPr/>
          </p:nvGrpSpPr>
          <p:grpSpPr>
            <a:xfrm>
              <a:off x="1200963" y="3828896"/>
              <a:ext cx="2008873" cy="790727"/>
              <a:chOff x="1343927" y="1515164"/>
              <a:chExt cx="2008873" cy="790727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667000" y="1696291"/>
                <a:ext cx="685800" cy="609600"/>
              </a:xfrm>
              <a:prstGeom prst="rect">
                <a:avLst/>
              </a:prstGeom>
              <a:solidFill>
                <a:srgbClr val="7030A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7030A0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343927" y="1515164"/>
                <a:ext cx="13452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7030A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Cache Gain</a:t>
                </a:r>
                <a:endParaRPr lang="en-US" dirty="0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76CFF8-6F11-4126-B1FF-C5B37983C686}"/>
                </a:ext>
              </a:extLst>
            </p:cNvPr>
            <p:cNvSpPr/>
            <p:nvPr/>
          </p:nvSpPr>
          <p:spPr>
            <a:xfrm>
              <a:off x="1229463" y="4562080"/>
              <a:ext cx="12811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Saved Cost</a:t>
              </a:r>
              <a:endParaRPr lang="en-US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B55B1A0-F977-4A62-A597-3D187A3287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283" y="978373"/>
            <a:ext cx="2532907" cy="141213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F5C8F06-0CD9-4C8E-9530-35DDCD1D9440}"/>
              </a:ext>
            </a:extLst>
          </p:cNvPr>
          <p:cNvGrpSpPr/>
          <p:nvPr/>
        </p:nvGrpSpPr>
        <p:grpSpPr>
          <a:xfrm>
            <a:off x="5968882" y="992245"/>
            <a:ext cx="2607894" cy="1379857"/>
            <a:chOff x="5968882" y="992245"/>
            <a:chExt cx="2607894" cy="1379857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657DCA9-6ACA-4CD6-AB49-9504101A5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81376" y="1023791"/>
              <a:ext cx="1295400" cy="1295400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3B35E78-7362-4E16-AD16-1F7DFE64ACC3}"/>
                </a:ext>
              </a:extLst>
            </p:cNvPr>
            <p:cNvSpPr/>
            <p:nvPr/>
          </p:nvSpPr>
          <p:spPr>
            <a:xfrm>
              <a:off x="7531706" y="2002770"/>
              <a:ext cx="7360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RAM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B3485BB-40FF-43BB-A52B-213002B5E57D}"/>
                </a:ext>
              </a:extLst>
            </p:cNvPr>
            <p:cNvSpPr/>
            <p:nvPr/>
          </p:nvSpPr>
          <p:spPr>
            <a:xfrm>
              <a:off x="6144354" y="992245"/>
              <a:ext cx="17011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rgbClr val="009900"/>
                  </a:solidFill>
                  <a:latin typeface="Courier" pitchFamily="49" charset="0"/>
                  <a:ea typeface="Times New Roman" charset="0"/>
                  <a:cs typeface="Times New Roman" charset="0"/>
                </a:rPr>
                <a:t>RDD.cache</a:t>
              </a:r>
              <a:r>
                <a:rPr lang="en-US" b="1" dirty="0">
                  <a:solidFill>
                    <a:srgbClr val="009900"/>
                  </a:solidFill>
                  <a:latin typeface="Courier" pitchFamily="49" charset="0"/>
                  <a:ea typeface="Times New Roman" charset="0"/>
                  <a:cs typeface="Times New Roman" charset="0"/>
                </a:rPr>
                <a:t>()</a:t>
              </a:r>
            </a:p>
          </p:txBody>
        </p:sp>
        <p:sp>
          <p:nvSpPr>
            <p:cNvPr id="46" name="Arrow: Down 45">
              <a:extLst>
                <a:ext uri="{FF2B5EF4-FFF2-40B4-BE49-F238E27FC236}">
                  <a16:creationId xmlns:a16="http://schemas.microsoft.com/office/drawing/2014/main" id="{7FE3F90A-15B0-4E73-A500-87DA7A5BFFEC}"/>
                </a:ext>
              </a:extLst>
            </p:cNvPr>
            <p:cNvSpPr/>
            <p:nvPr/>
          </p:nvSpPr>
          <p:spPr>
            <a:xfrm rot="16200000">
              <a:off x="6401541" y="1124120"/>
              <a:ext cx="328599" cy="119391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Explosion 2 44">
            <a:extLst>
              <a:ext uri="{FF2B5EF4-FFF2-40B4-BE49-F238E27FC236}">
                <a16:creationId xmlns:a16="http://schemas.microsoft.com/office/drawing/2014/main" id="{1C648507-AF1F-1D42-B18C-20540EF93A13}"/>
              </a:ext>
            </a:extLst>
          </p:cNvPr>
          <p:cNvSpPr/>
          <p:nvPr/>
        </p:nvSpPr>
        <p:spPr>
          <a:xfrm>
            <a:off x="3573519" y="4373526"/>
            <a:ext cx="4059514" cy="207033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charset="0"/>
                <a:cs typeface="Times New Roman" charset="0"/>
              </a:rPr>
              <a:t>NP Hard!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2422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Approximation Solution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8F3A1-0BCF-43C8-8FDE-E80C0242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62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D581EFA-F0AE-44C4-96B1-1FF9AD374FDD}"/>
              </a:ext>
            </a:extLst>
          </p:cNvPr>
          <p:cNvGrpSpPr/>
          <p:nvPr/>
        </p:nvGrpSpPr>
        <p:grpSpPr>
          <a:xfrm>
            <a:off x="1707982" y="642488"/>
            <a:ext cx="6790523" cy="1124237"/>
            <a:chOff x="1707982" y="642488"/>
            <a:chExt cx="6790523" cy="112423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3242F23-018F-4EF4-BA48-B74FBCAD1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991"/>
            <a:stretch/>
          </p:blipFill>
          <p:spPr>
            <a:xfrm>
              <a:off x="2124595" y="1110738"/>
              <a:ext cx="6373910" cy="64633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D1CBD06-4949-4D04-94C5-C8DD1D7926C6}"/>
                </a:ext>
              </a:extLst>
            </p:cNvPr>
            <p:cNvSpPr/>
            <p:nvPr/>
          </p:nvSpPr>
          <p:spPr>
            <a:xfrm>
              <a:off x="1707982" y="642488"/>
              <a:ext cx="5759618" cy="11242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 algn="just">
                <a:buFont typeface="Arial" charset="0"/>
                <a:buChar char="•"/>
              </a:pPr>
              <a:endParaRPr lang="en-US" sz="1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F80B6F2-4833-4352-8232-90D0712514FD}"/>
                </a:ext>
              </a:extLst>
            </p:cNvPr>
            <p:cNvSpPr/>
            <p:nvPr/>
          </p:nvSpPr>
          <p:spPr>
            <a:xfrm>
              <a:off x="2906416" y="671556"/>
              <a:ext cx="34034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u="sng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NP-Hard Optimization Function</a:t>
              </a:r>
              <a:endParaRPr lang="en-US" b="1" u="sng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75CB75-EA5A-48C5-A963-2C046DBB8743}"/>
              </a:ext>
            </a:extLst>
          </p:cNvPr>
          <p:cNvGrpSpPr/>
          <p:nvPr/>
        </p:nvGrpSpPr>
        <p:grpSpPr>
          <a:xfrm>
            <a:off x="1640946" y="1064171"/>
            <a:ext cx="6116936" cy="3173464"/>
            <a:chOff x="1640946" y="1064171"/>
            <a:chExt cx="6116936" cy="3173464"/>
          </a:xfrm>
        </p:grpSpPr>
        <p:sp>
          <p:nvSpPr>
            <p:cNvPr id="8" name="Rectangle 7"/>
            <p:cNvSpPr/>
            <p:nvPr/>
          </p:nvSpPr>
          <p:spPr>
            <a:xfrm>
              <a:off x="2138856" y="3510426"/>
              <a:ext cx="561902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 err="1">
                  <a:latin typeface="Times New Roman" charset="0"/>
                  <a:ea typeface="Times New Roman" charset="0"/>
                  <a:cs typeface="Times New Roman" charset="0"/>
                </a:rPr>
                <a:t>Pipage</a:t>
              </a:r>
              <a:r>
                <a:rPr lang="en-US" i="1" dirty="0">
                  <a:latin typeface="Times New Roman" charset="0"/>
                  <a:ea typeface="Times New Roman" charset="0"/>
                  <a:cs typeface="Times New Roman" charset="0"/>
                </a:rPr>
                <a:t> Rounding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: there exists a concave function </a:t>
              </a:r>
            </a:p>
            <a:p>
              <a:r>
                <a:rPr lang="en-US" i="1" dirty="0">
                  <a:latin typeface="Times New Roman" charset="0"/>
                  <a:ea typeface="Times New Roman" charset="0"/>
                  <a:cs typeface="Times New Roman" charset="0"/>
                </a:rPr>
                <a:t>L : [0, 1] </a:t>
              </a:r>
              <a:r>
                <a:rPr lang="en-US" i="1" baseline="30000" dirty="0">
                  <a:latin typeface="Times New Roman" charset="0"/>
                  <a:ea typeface="Times New Roman" charset="0"/>
                  <a:cs typeface="Times New Roman" charset="0"/>
                </a:rPr>
                <a:t>|V|</a:t>
              </a:r>
              <a:r>
                <a:rPr lang="en-US" i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concave to sandwich </a:t>
              </a:r>
              <a:r>
                <a:rPr lang="en-US" i="1" dirty="0">
                  <a:latin typeface="Times New Roman" charset="0"/>
                  <a:ea typeface="Times New Roman" charset="0"/>
                  <a:cs typeface="Times New Roman" charset="0"/>
                </a:rPr>
                <a:t>F(x)</a:t>
              </a:r>
              <a:endParaRPr lang="en-US" i="1" baseline="30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9E86F7A-E397-4FFB-98D9-72ED4323F771}"/>
                </a:ext>
              </a:extLst>
            </p:cNvPr>
            <p:cNvGrpSpPr/>
            <p:nvPr/>
          </p:nvGrpSpPr>
          <p:grpSpPr>
            <a:xfrm>
              <a:off x="1640946" y="2846766"/>
              <a:ext cx="5715000" cy="642983"/>
              <a:chOff x="1600200" y="2355152"/>
              <a:chExt cx="5715000" cy="642983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0200" y="2355152"/>
                <a:ext cx="5715000" cy="612883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F808621-C10D-4C5C-949A-3F21D50A8275}"/>
                  </a:ext>
                </a:extLst>
              </p:cNvPr>
              <p:cNvSpPr/>
              <p:nvPr/>
            </p:nvSpPr>
            <p:spPr>
              <a:xfrm>
                <a:off x="3552305" y="2388535"/>
                <a:ext cx="600595" cy="609600"/>
              </a:xfrm>
              <a:prstGeom prst="rect">
                <a:avLst/>
              </a:prstGeom>
              <a:solidFill>
                <a:srgbClr val="7030A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582D9E-D2A7-4FE0-B573-0128329FB799}"/>
                </a:ext>
              </a:extLst>
            </p:cNvPr>
            <p:cNvSpPr/>
            <p:nvPr/>
          </p:nvSpPr>
          <p:spPr>
            <a:xfrm>
              <a:off x="3348099" y="2421610"/>
              <a:ext cx="23006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u="sng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Sandwich Function</a:t>
              </a:r>
              <a:endParaRPr lang="en-US" u="sng" dirty="0">
                <a:solidFill>
                  <a:srgbClr val="C00000"/>
                </a:solidFill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FCEC6DF-6814-4425-8526-95459DE3813D}"/>
                </a:ext>
              </a:extLst>
            </p:cNvPr>
            <p:cNvGrpSpPr/>
            <p:nvPr/>
          </p:nvGrpSpPr>
          <p:grpSpPr>
            <a:xfrm>
              <a:off x="1728356" y="1064171"/>
              <a:ext cx="5759618" cy="3173464"/>
              <a:chOff x="1728356" y="1064171"/>
              <a:chExt cx="5759618" cy="3173464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5B106DF-415F-4346-87B7-22F6B81E2137}"/>
                  </a:ext>
                </a:extLst>
              </p:cNvPr>
              <p:cNvSpPr/>
              <p:nvPr/>
            </p:nvSpPr>
            <p:spPr>
              <a:xfrm>
                <a:off x="1728356" y="2421610"/>
                <a:ext cx="5759618" cy="181602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charset="0"/>
                  <a:buChar char="•"/>
                </a:pPr>
                <a:endParaRPr lang="en-US" sz="12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6" name="Arrow: Down 25">
                <a:extLst>
                  <a:ext uri="{FF2B5EF4-FFF2-40B4-BE49-F238E27FC236}">
                    <a16:creationId xmlns:a16="http://schemas.microsoft.com/office/drawing/2014/main" id="{7C2AA856-AC69-4D8D-A367-B5115E1C9015}"/>
                  </a:ext>
                </a:extLst>
              </p:cNvPr>
              <p:cNvSpPr/>
              <p:nvPr/>
            </p:nvSpPr>
            <p:spPr>
              <a:xfrm>
                <a:off x="4446115" y="1779087"/>
                <a:ext cx="328599" cy="621455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640AAEE-9507-4C23-B512-7E30E42FF01D}"/>
                  </a:ext>
                </a:extLst>
              </p:cNvPr>
              <p:cNvSpPr/>
              <p:nvPr/>
            </p:nvSpPr>
            <p:spPr>
              <a:xfrm>
                <a:off x="3505200" y="1064171"/>
                <a:ext cx="638695" cy="609600"/>
              </a:xfrm>
              <a:prstGeom prst="rect">
                <a:avLst/>
              </a:prstGeom>
              <a:solidFill>
                <a:srgbClr val="7030A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7030A0"/>
                  </a:solidFill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A80065E-6BE6-4BF5-AE7E-9BB1CD7D892C}"/>
              </a:ext>
            </a:extLst>
          </p:cNvPr>
          <p:cNvGrpSpPr/>
          <p:nvPr/>
        </p:nvGrpSpPr>
        <p:grpSpPr>
          <a:xfrm>
            <a:off x="1728355" y="2854716"/>
            <a:ext cx="5759618" cy="3705076"/>
            <a:chOff x="1728355" y="2854716"/>
            <a:chExt cx="5759618" cy="3705076"/>
          </a:xfrm>
        </p:grpSpPr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id="{927F4BED-A136-4332-853E-6E0CD0C7B978}"/>
                </a:ext>
              </a:extLst>
            </p:cNvPr>
            <p:cNvSpPr/>
            <p:nvPr/>
          </p:nvSpPr>
          <p:spPr>
            <a:xfrm>
              <a:off x="4407700" y="4256332"/>
              <a:ext cx="328599" cy="62145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42EB0E4-D08D-4B42-A936-2EB9E4EC6E0D}"/>
                </a:ext>
              </a:extLst>
            </p:cNvPr>
            <p:cNvGrpSpPr/>
            <p:nvPr/>
          </p:nvGrpSpPr>
          <p:grpSpPr>
            <a:xfrm>
              <a:off x="1728355" y="2854716"/>
              <a:ext cx="5759618" cy="3705076"/>
              <a:chOff x="1781604" y="2602911"/>
              <a:chExt cx="5759618" cy="3705076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5815" y="5199697"/>
                <a:ext cx="5029200" cy="817532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3479576" y="4778252"/>
                <a:ext cx="21531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u="sng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Concave Relaxation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71C92A7-9F8C-462B-BD21-4AF02090FAF8}"/>
                  </a:ext>
                </a:extLst>
              </p:cNvPr>
              <p:cNvSpPr/>
              <p:nvPr/>
            </p:nvSpPr>
            <p:spPr>
              <a:xfrm>
                <a:off x="1781604" y="4652088"/>
                <a:ext cx="5759618" cy="16558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charset="0"/>
                  <a:buChar char="•"/>
                </a:pPr>
                <a:endParaRPr lang="en-US" sz="12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20145F1-BE4C-492F-A4C3-B97A91900AF8}"/>
                  </a:ext>
                </a:extLst>
              </p:cNvPr>
              <p:cNvSpPr/>
              <p:nvPr/>
            </p:nvSpPr>
            <p:spPr>
              <a:xfrm>
                <a:off x="2800753" y="2602911"/>
                <a:ext cx="600595" cy="609600"/>
              </a:xfrm>
              <a:prstGeom prst="rect">
                <a:avLst/>
              </a:prstGeom>
              <a:solidFill>
                <a:srgbClr val="00B05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7030A0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389756B-6A90-4DB8-9A18-3714436D8E10}"/>
                  </a:ext>
                </a:extLst>
              </p:cNvPr>
              <p:cNvSpPr/>
              <p:nvPr/>
            </p:nvSpPr>
            <p:spPr>
              <a:xfrm>
                <a:off x="4467600" y="2638474"/>
                <a:ext cx="600595" cy="609600"/>
              </a:xfrm>
              <a:prstGeom prst="rect">
                <a:avLst/>
              </a:prstGeom>
              <a:solidFill>
                <a:srgbClr val="00B05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7030A0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4659391-D613-4D78-AAD8-A825BD9FFBFC}"/>
                  </a:ext>
                </a:extLst>
              </p:cNvPr>
              <p:cNvSpPr/>
              <p:nvPr/>
            </p:nvSpPr>
            <p:spPr>
              <a:xfrm>
                <a:off x="2032123" y="5220765"/>
                <a:ext cx="600595" cy="609600"/>
              </a:xfrm>
              <a:prstGeom prst="rect">
                <a:avLst/>
              </a:prstGeom>
              <a:solidFill>
                <a:srgbClr val="00B05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7030A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685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Algorithm Design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8F3A1-0BCF-43C8-8FDE-E80C0242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63</a:t>
            </a:fld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26EAF5-7062-43B8-928D-C028F6F14194}"/>
              </a:ext>
            </a:extLst>
          </p:cNvPr>
          <p:cNvGrpSpPr/>
          <p:nvPr/>
        </p:nvGrpSpPr>
        <p:grpSpPr>
          <a:xfrm>
            <a:off x="1224006" y="4860050"/>
            <a:ext cx="7426351" cy="1861425"/>
            <a:chOff x="1224006" y="4860050"/>
            <a:chExt cx="7426351" cy="18614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64" b="4460"/>
            <a:stretch/>
          </p:blipFill>
          <p:spPr>
            <a:xfrm>
              <a:off x="2590801" y="6068030"/>
              <a:ext cx="4454520" cy="475281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89BCA6C-890C-4ACE-AEDB-B25B49B83B6B}"/>
                </a:ext>
              </a:extLst>
            </p:cNvPr>
            <p:cNvSpPr/>
            <p:nvPr/>
          </p:nvSpPr>
          <p:spPr>
            <a:xfrm>
              <a:off x="4078357" y="5570664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Solution is: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2D8A873-4AC6-421F-B900-0F141767415F}"/>
                </a:ext>
              </a:extLst>
            </p:cNvPr>
            <p:cNvSpPr/>
            <p:nvPr/>
          </p:nvSpPr>
          <p:spPr>
            <a:xfrm>
              <a:off x="1224006" y="5525877"/>
              <a:ext cx="7000786" cy="11955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 algn="just">
                <a:buFont typeface="Arial" charset="0"/>
                <a:buChar char="•"/>
              </a:pPr>
              <a:endParaRPr lang="en-US" sz="1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C033DF8E-C9CA-4088-A572-5348CEE5261A}"/>
                </a:ext>
              </a:extLst>
            </p:cNvPr>
            <p:cNvSpPr/>
            <p:nvPr/>
          </p:nvSpPr>
          <p:spPr>
            <a:xfrm>
              <a:off x="4545989" y="4860050"/>
              <a:ext cx="328599" cy="62145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1D5AB03-EDE5-407E-975B-51CF8AC0C427}"/>
                </a:ext>
              </a:extLst>
            </p:cNvPr>
            <p:cNvSpPr/>
            <p:nvPr/>
          </p:nvSpPr>
          <p:spPr>
            <a:xfrm>
              <a:off x="6553199" y="6043651"/>
              <a:ext cx="492121" cy="60960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2CF1D80-7986-45CE-8A12-A41A5AA29038}"/>
              </a:ext>
            </a:extLst>
          </p:cNvPr>
          <p:cNvGrpSpPr/>
          <p:nvPr/>
        </p:nvGrpSpPr>
        <p:grpSpPr>
          <a:xfrm>
            <a:off x="1828800" y="662388"/>
            <a:ext cx="5746480" cy="1093076"/>
            <a:chOff x="1828800" y="667279"/>
            <a:chExt cx="5746480" cy="109307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AF927C2-5FFD-4AB4-929E-DDF31AE7D8EF}"/>
                </a:ext>
              </a:extLst>
            </p:cNvPr>
            <p:cNvGrpSpPr/>
            <p:nvPr/>
          </p:nvGrpSpPr>
          <p:grpSpPr>
            <a:xfrm>
              <a:off x="1828800" y="672575"/>
              <a:ext cx="5746480" cy="1087780"/>
              <a:chOff x="1868712" y="658329"/>
              <a:chExt cx="5746480" cy="108778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9AF3466-2C4C-40DB-B78B-5583937A9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4606" y="928577"/>
                <a:ext cx="5029200" cy="817532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B62192D-C6A1-4A20-A6CC-2469E705EDF0}"/>
                  </a:ext>
                </a:extLst>
              </p:cNvPr>
              <p:cNvSpPr/>
              <p:nvPr/>
            </p:nvSpPr>
            <p:spPr>
              <a:xfrm>
                <a:off x="1868712" y="658329"/>
                <a:ext cx="5746480" cy="9988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charset="0"/>
                  <a:buChar char="•"/>
                </a:pPr>
                <a:endParaRPr lang="en-US" sz="12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FA4DD17-EBC4-4A5D-A1EE-FFF51128363F}"/>
                  </a:ext>
                </a:extLst>
              </p:cNvPr>
              <p:cNvSpPr/>
              <p:nvPr/>
            </p:nvSpPr>
            <p:spPr>
              <a:xfrm>
                <a:off x="2214606" y="928577"/>
                <a:ext cx="600595" cy="609600"/>
              </a:xfrm>
              <a:prstGeom prst="rect">
                <a:avLst/>
              </a:prstGeom>
              <a:solidFill>
                <a:srgbClr val="00B05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B0665EB-0A6C-412A-94E4-53C4DEF49039}"/>
                </a:ext>
              </a:extLst>
            </p:cNvPr>
            <p:cNvSpPr/>
            <p:nvPr/>
          </p:nvSpPr>
          <p:spPr>
            <a:xfrm>
              <a:off x="3625463" y="667279"/>
              <a:ext cx="21531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u="sng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Concave Relaxation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141A1AF-E781-44D7-BE5D-60DAA88624FD}"/>
              </a:ext>
            </a:extLst>
          </p:cNvPr>
          <p:cNvGrpSpPr/>
          <p:nvPr/>
        </p:nvGrpSpPr>
        <p:grpSpPr>
          <a:xfrm>
            <a:off x="1224006" y="1675705"/>
            <a:ext cx="7000786" cy="3181848"/>
            <a:chOff x="1224006" y="1675705"/>
            <a:chExt cx="7000786" cy="318184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E1D955-8927-4463-926D-E17F4C8018D7}"/>
                </a:ext>
              </a:extLst>
            </p:cNvPr>
            <p:cNvSpPr/>
            <p:nvPr/>
          </p:nvSpPr>
          <p:spPr>
            <a:xfrm>
              <a:off x="1294540" y="2458351"/>
              <a:ext cx="685800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algorithm should: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Perform </a:t>
              </a:r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projected gradient ascent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over concave function 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L(x)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Maintain at each time a </a:t>
              </a:r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fractional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 ∈ [0, 1]</a:t>
              </a:r>
              <a:r>
                <a:rPr lang="en-US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|V|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capturing the probability with which each RDD should be placed in the cache. 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Collect info from executed jobs to </a:t>
              </a:r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estimate the gradient 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∇ L(y)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C96A42C-86FA-4DF4-8139-D094A71DCA3C}"/>
                </a:ext>
              </a:extLst>
            </p:cNvPr>
            <p:cNvSpPr/>
            <p:nvPr/>
          </p:nvSpPr>
          <p:spPr>
            <a:xfrm>
              <a:off x="1224006" y="2315713"/>
              <a:ext cx="7000786" cy="25418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 algn="just">
                <a:buFont typeface="Arial" charset="0"/>
                <a:buChar char="•"/>
              </a:pPr>
              <a:endParaRPr lang="en-US" sz="1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id="{BE5A3408-7002-4498-85A9-F2E9C024EF17}"/>
                </a:ext>
              </a:extLst>
            </p:cNvPr>
            <p:cNvSpPr/>
            <p:nvPr/>
          </p:nvSpPr>
          <p:spPr>
            <a:xfrm>
              <a:off x="4559241" y="1675705"/>
              <a:ext cx="328599" cy="62145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C0765F2-D4E5-4942-A462-0D7C0F7A9DF4}"/>
              </a:ext>
            </a:extLst>
          </p:cNvPr>
          <p:cNvSpPr/>
          <p:nvPr/>
        </p:nvSpPr>
        <p:spPr>
          <a:xfrm>
            <a:off x="5601497" y="5069584"/>
            <a:ext cx="2551043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Estimation distance </a:t>
            </a:r>
            <a:r>
              <a:rPr lang="en-US" sz="2800" b="1" dirty="0">
                <a:latin typeface="Times New Roman" charset="0"/>
                <a:ea typeface="Times New Roman" charset="0"/>
                <a:cs typeface="Times New Roman" charset="0"/>
              </a:rPr>
              <a:t>1-1/e</a:t>
            </a:r>
            <a:endParaRPr lang="en-US" sz="2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40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" name="Table 118">
            <a:extLst>
              <a:ext uri="{FF2B5EF4-FFF2-40B4-BE49-F238E27FC236}">
                <a16:creationId xmlns:a16="http://schemas.microsoft.com/office/drawing/2014/main" id="{BA6577D0-08DD-4FBD-B026-E20D71F594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139677"/>
              </p:ext>
            </p:extLst>
          </p:nvPr>
        </p:nvGraphicFramePr>
        <p:xfrm>
          <a:off x="2889658" y="2190655"/>
          <a:ext cx="4336268" cy="4580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8134">
                  <a:extLst>
                    <a:ext uri="{9D8B030D-6E8A-4147-A177-3AD203B41FA5}">
                      <a16:colId xmlns:a16="http://schemas.microsoft.com/office/drawing/2014/main" val="2959362435"/>
                    </a:ext>
                  </a:extLst>
                </a:gridCol>
                <a:gridCol w="2168134">
                  <a:extLst>
                    <a:ext uri="{9D8B030D-6E8A-4147-A177-3AD203B41FA5}">
                      <a16:colId xmlns:a16="http://schemas.microsoft.com/office/drawing/2014/main" val="603523520"/>
                    </a:ext>
                  </a:extLst>
                </a:gridCol>
              </a:tblGrid>
              <a:tr h="2908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Job RDD Rec.</a:t>
                      </a: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Historical RDD Rec.</a:t>
                      </a: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04515"/>
                  </a:ext>
                </a:extLst>
              </a:tr>
              <a:tr h="427561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23687"/>
                  </a:ext>
                </a:extLst>
              </a:tr>
            </a:tbl>
          </a:graphicData>
        </a:graphic>
      </p:graphicFrame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6C79BD6C-CEE7-4C64-BC20-5A2C8326A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748074"/>
              </p:ext>
            </p:extLst>
          </p:nvPr>
        </p:nvGraphicFramePr>
        <p:xfrm>
          <a:off x="3071347" y="619645"/>
          <a:ext cx="2974018" cy="1299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4018">
                  <a:extLst>
                    <a:ext uri="{9D8B030D-6E8A-4147-A177-3AD203B41FA5}">
                      <a16:colId xmlns:a16="http://schemas.microsoft.com/office/drawing/2014/main" val="2959362435"/>
                    </a:ext>
                  </a:extLst>
                </a:gridCol>
              </a:tblGrid>
              <a:tr h="3474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AdaptCache</a:t>
                      </a:r>
                      <a:endParaRPr 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04515"/>
                  </a:ext>
                </a:extLst>
              </a:tr>
              <a:tr h="9523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2368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E01E625-046C-428C-96C2-F7A59A4B0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22479"/>
              </p:ext>
            </p:extLst>
          </p:nvPr>
        </p:nvGraphicFramePr>
        <p:xfrm>
          <a:off x="180104" y="2232856"/>
          <a:ext cx="2225437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5437">
                  <a:extLst>
                    <a:ext uri="{9D8B030D-6E8A-4147-A177-3AD203B41FA5}">
                      <a16:colId xmlns:a16="http://schemas.microsoft.com/office/drawing/2014/main" val="2959362435"/>
                    </a:ext>
                  </a:extLst>
                </a:gridCol>
              </a:tblGrid>
              <a:tr h="31941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Job Pool </a:t>
                      </a: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04515"/>
                  </a:ext>
                </a:extLst>
              </a:tr>
              <a:tr h="4152235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23687"/>
                  </a:ext>
                </a:extLst>
              </a:tr>
            </a:tbl>
          </a:graphicData>
        </a:graphic>
      </p:graphicFrame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Algorithm and Example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8F3A1-0BCF-43C8-8FDE-E80C0242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64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575715"/>
              </p:ext>
            </p:extLst>
          </p:nvPr>
        </p:nvGraphicFramePr>
        <p:xfrm>
          <a:off x="3380006" y="2562911"/>
          <a:ext cx="1143674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4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RDD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Cost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145.32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99.67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543.23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623.44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214.42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936BBD79-05AE-424B-8F4A-CE8B08C706F3}"/>
              </a:ext>
            </a:extLst>
          </p:cNvPr>
          <p:cNvGrpSpPr/>
          <p:nvPr/>
        </p:nvGrpSpPr>
        <p:grpSpPr>
          <a:xfrm>
            <a:off x="308324" y="2687271"/>
            <a:ext cx="1799648" cy="583281"/>
            <a:chOff x="368178" y="1342263"/>
            <a:chExt cx="1799648" cy="5832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2ADDD26-4B07-42D1-8463-6F65B52E6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727" y="1414942"/>
              <a:ext cx="1208099" cy="51060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70748E5-20DD-4709-955F-CB59C2C17D51}"/>
                </a:ext>
              </a:extLst>
            </p:cNvPr>
            <p:cNvSpPr/>
            <p:nvPr/>
          </p:nvSpPr>
          <p:spPr>
            <a:xfrm>
              <a:off x="368178" y="1342263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G0</a:t>
              </a:r>
              <a:endParaRPr lang="en-US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BD8DF2-4609-4959-88E9-FA68DB64768C}"/>
              </a:ext>
            </a:extLst>
          </p:cNvPr>
          <p:cNvGrpSpPr/>
          <p:nvPr/>
        </p:nvGrpSpPr>
        <p:grpSpPr>
          <a:xfrm>
            <a:off x="326082" y="3093044"/>
            <a:ext cx="1735185" cy="1454752"/>
            <a:chOff x="385936" y="1748036"/>
            <a:chExt cx="1735185" cy="145475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680D469-9027-4CCF-97B5-CD60079C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845" y="2721697"/>
              <a:ext cx="1138276" cy="48109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41B1727-932F-46FC-867B-B574C33A2AB2}"/>
                </a:ext>
              </a:extLst>
            </p:cNvPr>
            <p:cNvSpPr/>
            <p:nvPr/>
          </p:nvSpPr>
          <p:spPr>
            <a:xfrm>
              <a:off x="385936" y="2647811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G1</a:t>
              </a:r>
              <a:endParaRPr lang="en-US" dirty="0"/>
            </a:p>
          </p:txBody>
        </p:sp>
        <p:sp>
          <p:nvSpPr>
            <p:cNvPr id="25" name="Arrow: Down 15">
              <a:extLst>
                <a:ext uri="{FF2B5EF4-FFF2-40B4-BE49-F238E27FC236}">
                  <a16:creationId xmlns:a16="http://schemas.microsoft.com/office/drawing/2014/main" id="{017855EF-7ED8-48FC-B9C8-B899C038A281}"/>
                </a:ext>
              </a:extLst>
            </p:cNvPr>
            <p:cNvSpPr/>
            <p:nvPr/>
          </p:nvSpPr>
          <p:spPr>
            <a:xfrm>
              <a:off x="581711" y="1748036"/>
              <a:ext cx="59381" cy="85813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2C6D986D-5DEE-4F52-B0BD-42C3D074EB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857655"/>
              </p:ext>
            </p:extLst>
          </p:nvPr>
        </p:nvGraphicFramePr>
        <p:xfrm>
          <a:off x="5209574" y="2663646"/>
          <a:ext cx="1904684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RDD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Cost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145.32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99.67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543.23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623.44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214.42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9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9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9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9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9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9000">
                <a:tc>
                  <a:txBody>
                    <a:bodyPr/>
                    <a:lstStyle/>
                    <a:p>
                      <a:pPr algn="ctr"/>
                      <a:r>
                        <a:rPr lang="mr-IN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…</a:t>
                      </a:r>
                      <a:endParaRPr lang="en-US" sz="105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…</a:t>
                      </a:r>
                      <a:endParaRPr lang="en-US" sz="105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52" name="Group 51">
            <a:extLst>
              <a:ext uri="{FF2B5EF4-FFF2-40B4-BE49-F238E27FC236}">
                <a16:creationId xmlns:a16="http://schemas.microsoft.com/office/drawing/2014/main" id="{146B2B59-476F-4713-815C-80A060374A78}"/>
              </a:ext>
            </a:extLst>
          </p:cNvPr>
          <p:cNvGrpSpPr/>
          <p:nvPr/>
        </p:nvGrpSpPr>
        <p:grpSpPr>
          <a:xfrm>
            <a:off x="341429" y="5700829"/>
            <a:ext cx="415498" cy="957580"/>
            <a:chOff x="401283" y="4355821"/>
            <a:chExt cx="415498" cy="957580"/>
          </a:xfrm>
        </p:grpSpPr>
        <p:sp>
          <p:nvSpPr>
            <p:cNvPr id="28" name="Arrow: Down 15">
              <a:extLst>
                <a:ext uri="{FF2B5EF4-FFF2-40B4-BE49-F238E27FC236}">
                  <a16:creationId xmlns:a16="http://schemas.microsoft.com/office/drawing/2014/main" id="{5E3D2DD5-8C8B-401B-91A0-6C2978DF5295}"/>
                </a:ext>
              </a:extLst>
            </p:cNvPr>
            <p:cNvSpPr/>
            <p:nvPr/>
          </p:nvSpPr>
          <p:spPr>
            <a:xfrm>
              <a:off x="594265" y="4355821"/>
              <a:ext cx="62959" cy="54841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E4A3677-E8F6-40A1-9226-5B26F07E5FDB}"/>
                </a:ext>
              </a:extLst>
            </p:cNvPr>
            <p:cNvSpPr/>
            <p:nvPr/>
          </p:nvSpPr>
          <p:spPr>
            <a:xfrm>
              <a:off x="401283" y="4944069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US" dirty="0"/>
            </a:p>
          </p:txBody>
        </p:sp>
      </p:grp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0657825D-6A02-4A79-86B3-EDC9C26659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808295"/>
              </p:ext>
            </p:extLst>
          </p:nvPr>
        </p:nvGraphicFramePr>
        <p:xfrm>
          <a:off x="3370823" y="5349236"/>
          <a:ext cx="1143674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RDD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Cost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145.32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99.67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543.23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623.44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214.42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CFD329EB-E192-4B8D-870A-EE7A5BE6A3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923446"/>
              </p:ext>
            </p:extLst>
          </p:nvPr>
        </p:nvGraphicFramePr>
        <p:xfrm>
          <a:off x="3380006" y="3930245"/>
          <a:ext cx="1143674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RDD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Cost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22.31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91.72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55.43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72.41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100.32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9EDBE74D-FF26-4CB8-AB76-C0500A4F7957}"/>
              </a:ext>
            </a:extLst>
          </p:cNvPr>
          <p:cNvGrpSpPr/>
          <p:nvPr/>
        </p:nvGrpSpPr>
        <p:grpSpPr>
          <a:xfrm>
            <a:off x="3318158" y="661652"/>
            <a:ext cx="2396841" cy="1182714"/>
            <a:chOff x="4929538" y="633940"/>
            <a:chExt cx="2113964" cy="105706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3A5A83A-91C0-4D20-8923-6B3599298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" r="29741" b="81130"/>
            <a:stretch/>
          </p:blipFill>
          <p:spPr>
            <a:xfrm>
              <a:off x="4929538" y="999723"/>
              <a:ext cx="2113964" cy="691286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05C4813-53B6-4D5B-BB44-DBA5DDCAC069}"/>
                </a:ext>
              </a:extLst>
            </p:cNvPr>
            <p:cNvSpPr/>
            <p:nvPr/>
          </p:nvSpPr>
          <p:spPr>
            <a:xfrm>
              <a:off x="5179822" y="633940"/>
              <a:ext cx="1847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1600" u="sng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1E5A9F07-FF32-447B-829C-422ACDF9BADD}"/>
              </a:ext>
            </a:extLst>
          </p:cNvPr>
          <p:cNvGrpSpPr/>
          <p:nvPr/>
        </p:nvGrpSpPr>
        <p:grpSpPr>
          <a:xfrm>
            <a:off x="3034044" y="1183283"/>
            <a:ext cx="2774459" cy="1140405"/>
            <a:chOff x="3034044" y="1183283"/>
            <a:chExt cx="2774459" cy="114040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BC3957B-99D6-4481-9C3A-ACD5A02A1DFD}"/>
                </a:ext>
              </a:extLst>
            </p:cNvPr>
            <p:cNvGrpSpPr/>
            <p:nvPr/>
          </p:nvGrpSpPr>
          <p:grpSpPr>
            <a:xfrm>
              <a:off x="3034044" y="1994954"/>
              <a:ext cx="2409060" cy="328734"/>
              <a:chOff x="3187582" y="903474"/>
              <a:chExt cx="2409060" cy="328734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180B7DC-4B77-40DE-BF79-62CFD4448F34}"/>
                  </a:ext>
                </a:extLst>
              </p:cNvPr>
              <p:cNvSpPr txBox="1"/>
              <p:nvPr/>
            </p:nvSpPr>
            <p:spPr>
              <a:xfrm>
                <a:off x="5411911" y="903474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400" b="1" i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982B21D-9A00-443A-A61B-3A208929DB31}"/>
                  </a:ext>
                </a:extLst>
              </p:cNvPr>
              <p:cNvSpPr txBox="1"/>
              <p:nvPr/>
            </p:nvSpPr>
            <p:spPr>
              <a:xfrm>
                <a:off x="3187582" y="924431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400" b="1" i="1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DC9E56-AAED-4823-BB8B-ADB67172AB4E}"/>
                </a:ext>
              </a:extLst>
            </p:cNvPr>
            <p:cNvSpPr/>
            <p:nvPr/>
          </p:nvSpPr>
          <p:spPr>
            <a:xfrm>
              <a:off x="3733800" y="1183283"/>
              <a:ext cx="1813655" cy="120698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FD403071-58C1-46BC-AF3B-DA2025C05DCD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>
              <a:off x="5547455" y="1243632"/>
              <a:ext cx="261048" cy="905210"/>
            </a:xfrm>
            <a:prstGeom prst="bentConnector2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6B9E081-B42F-44C5-9BB5-160C43D42BEA}"/>
                </a:ext>
              </a:extLst>
            </p:cNvPr>
            <p:cNvSpPr/>
            <p:nvPr/>
          </p:nvSpPr>
          <p:spPr>
            <a:xfrm>
              <a:off x="3733800" y="1321194"/>
              <a:ext cx="1882240" cy="120699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5" name="Connector: Elbow 54">
              <a:extLst>
                <a:ext uri="{FF2B5EF4-FFF2-40B4-BE49-F238E27FC236}">
                  <a16:creationId xmlns:a16="http://schemas.microsoft.com/office/drawing/2014/main" id="{F65E9BEA-0F05-4215-A70B-4E0A7A69E138}"/>
                </a:ext>
              </a:extLst>
            </p:cNvPr>
            <p:cNvCxnSpPr>
              <a:cxnSpLocks/>
              <a:stCxn id="54" idx="1"/>
            </p:cNvCxnSpPr>
            <p:nvPr/>
          </p:nvCxnSpPr>
          <p:spPr>
            <a:xfrm rot="10800000" flipV="1">
              <a:off x="3330728" y="1381544"/>
              <a:ext cx="403072" cy="767298"/>
            </a:xfrm>
            <a:prstGeom prst="bentConnector2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ADCD8FB-ACAC-4194-AE21-C697313E767B}"/>
              </a:ext>
            </a:extLst>
          </p:cNvPr>
          <p:cNvGrpSpPr/>
          <p:nvPr/>
        </p:nvGrpSpPr>
        <p:grpSpPr>
          <a:xfrm>
            <a:off x="7158770" y="3862207"/>
            <a:ext cx="580608" cy="860541"/>
            <a:chOff x="7158770" y="3862207"/>
            <a:chExt cx="580608" cy="86054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B97DF87-F176-448D-89CE-AAD07AD727BC}"/>
                </a:ext>
              </a:extLst>
            </p:cNvPr>
            <p:cNvSpPr/>
            <p:nvPr/>
          </p:nvSpPr>
          <p:spPr>
            <a:xfrm>
              <a:off x="7158770" y="4307250"/>
              <a:ext cx="58060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1" i="1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Update</a:t>
              </a:r>
            </a:p>
            <a:p>
              <a:pPr algn="ctr"/>
              <a:r>
                <a:rPr lang="en-US" sz="1050" b="1" i="1" dirty="0">
                  <a:solidFill>
                    <a:srgbClr val="0070C0"/>
                  </a:solidFill>
                  <a:latin typeface="Times New Roman" charset="0"/>
                  <a:cs typeface="Times New Roman" charset="0"/>
                </a:rPr>
                <a:t>Cache</a:t>
              </a:r>
              <a:endParaRPr lang="en-US" sz="1050" dirty="0">
                <a:solidFill>
                  <a:srgbClr val="0070C0"/>
                </a:solidFill>
              </a:endParaRPr>
            </a:p>
          </p:txBody>
        </p:sp>
        <p:sp>
          <p:nvSpPr>
            <p:cNvPr id="64" name="Arrow: Down 15">
              <a:extLst>
                <a:ext uri="{FF2B5EF4-FFF2-40B4-BE49-F238E27FC236}">
                  <a16:creationId xmlns:a16="http://schemas.microsoft.com/office/drawing/2014/main" id="{F46782E4-CA99-4F0F-8D19-4FEFD19E52B9}"/>
                </a:ext>
              </a:extLst>
            </p:cNvPr>
            <p:cNvSpPr/>
            <p:nvPr/>
          </p:nvSpPr>
          <p:spPr>
            <a:xfrm rot="16200000">
              <a:off x="7258776" y="3829871"/>
              <a:ext cx="415979" cy="48065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FC14E636-B9B0-4FC3-8748-C957D6A88D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175696"/>
              </p:ext>
            </p:extLst>
          </p:nvPr>
        </p:nvGraphicFramePr>
        <p:xfrm>
          <a:off x="7707091" y="2190656"/>
          <a:ext cx="1268635" cy="4566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8635">
                  <a:extLst>
                    <a:ext uri="{9D8B030D-6E8A-4147-A177-3AD203B41FA5}">
                      <a16:colId xmlns:a16="http://schemas.microsoft.com/office/drawing/2014/main" val="2959362435"/>
                    </a:ext>
                  </a:extLst>
                </a:gridCol>
              </a:tblGrid>
              <a:tr h="36917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Memory</a:t>
                      </a: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04515"/>
                  </a:ext>
                </a:extLst>
              </a:tr>
              <a:tr h="419729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23687"/>
                  </a:ext>
                </a:extLst>
              </a:tr>
            </a:tbl>
          </a:graphicData>
        </a:graphic>
      </p:graphicFrame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54AD90A6-DEA1-475E-A452-24C7037E426B}"/>
              </a:ext>
            </a:extLst>
          </p:cNvPr>
          <p:cNvCxnSpPr>
            <a:cxnSpLocks/>
            <a:stCxn id="69" idx="1"/>
            <a:endCxn id="8" idx="0"/>
          </p:cNvCxnSpPr>
          <p:nvPr/>
        </p:nvCxnSpPr>
        <p:spPr>
          <a:xfrm rot="10800000" flipV="1">
            <a:off x="1292822" y="1109656"/>
            <a:ext cx="2216676" cy="1123200"/>
          </a:xfrm>
          <a:prstGeom prst="bentConnector2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A26F3D3E-0771-4067-BB96-29B1A7038C48}"/>
              </a:ext>
            </a:extLst>
          </p:cNvPr>
          <p:cNvSpPr/>
          <p:nvPr/>
        </p:nvSpPr>
        <p:spPr>
          <a:xfrm>
            <a:off x="3509498" y="1008655"/>
            <a:ext cx="1595902" cy="202002"/>
          </a:xfrm>
          <a:prstGeom prst="rect">
            <a:avLst/>
          </a:prstGeom>
          <a:solidFill>
            <a:srgbClr val="00B05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049BAE7-6DE0-439D-BD21-47DB39C85B89}"/>
              </a:ext>
            </a:extLst>
          </p:cNvPr>
          <p:cNvGrpSpPr/>
          <p:nvPr/>
        </p:nvGrpSpPr>
        <p:grpSpPr>
          <a:xfrm>
            <a:off x="3951843" y="1722959"/>
            <a:ext cx="4801417" cy="4934174"/>
            <a:chOff x="3951843" y="1722959"/>
            <a:chExt cx="4801417" cy="4934174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188047A-EC93-4B02-9AB5-387200898944}"/>
                </a:ext>
              </a:extLst>
            </p:cNvPr>
            <p:cNvSpPr/>
            <p:nvPr/>
          </p:nvSpPr>
          <p:spPr>
            <a:xfrm>
              <a:off x="3951843" y="1722959"/>
              <a:ext cx="1213026" cy="141216"/>
            </a:xfrm>
            <a:prstGeom prst="rect">
              <a:avLst/>
            </a:prstGeom>
            <a:solidFill>
              <a:srgbClr val="FF9300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0" name="Connector: Elbow 69">
              <a:extLst>
                <a:ext uri="{FF2B5EF4-FFF2-40B4-BE49-F238E27FC236}">
                  <a16:creationId xmlns:a16="http://schemas.microsoft.com/office/drawing/2014/main" id="{0F8741AC-8AA6-4810-BCC9-375F8B6C352B}"/>
                </a:ext>
              </a:extLst>
            </p:cNvPr>
            <p:cNvCxnSpPr>
              <a:cxnSpLocks/>
              <a:stCxn id="56" idx="3"/>
              <a:endCxn id="67" idx="0"/>
            </p:cNvCxnSpPr>
            <p:nvPr/>
          </p:nvCxnSpPr>
          <p:spPr>
            <a:xfrm>
              <a:off x="5164869" y="1793567"/>
              <a:ext cx="3176539" cy="397089"/>
            </a:xfrm>
            <a:prstGeom prst="bentConnector2">
              <a:avLst/>
            </a:prstGeom>
            <a:ln w="38100">
              <a:solidFill>
                <a:srgbClr val="FF93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6167DB8-8DFE-4302-A916-ED70B4469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19993" y="3244092"/>
              <a:ext cx="778593" cy="778593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01CA7AF-6A86-4516-9964-C0673047E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54043" y="3879218"/>
              <a:ext cx="778593" cy="778593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C5184F4-2C44-4645-B5F6-018F97317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30407" y="4561316"/>
              <a:ext cx="778593" cy="778593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881AC883-C5CA-41E9-8E0A-A04473DC9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64457" y="5196442"/>
              <a:ext cx="778593" cy="778593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9C6FBE92-16E9-403A-A1E3-9595C0DC2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74667" y="5878540"/>
              <a:ext cx="778593" cy="778593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1EED10F1-0337-459E-9C66-DE0BB0CF8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19992" y="2587350"/>
              <a:ext cx="778593" cy="778593"/>
            </a:xfrm>
            <a:prstGeom prst="rect">
              <a:avLst/>
            </a:prstGeom>
          </p:spPr>
        </p:pic>
      </p:grpSp>
      <p:sp>
        <p:nvSpPr>
          <p:cNvPr id="120" name="Rectangle 119">
            <a:extLst>
              <a:ext uri="{FF2B5EF4-FFF2-40B4-BE49-F238E27FC236}">
                <a16:creationId xmlns:a16="http://schemas.microsoft.com/office/drawing/2014/main" id="{47B80620-F182-47EF-84D6-ACC5F0D75B53}"/>
              </a:ext>
            </a:extLst>
          </p:cNvPr>
          <p:cNvSpPr/>
          <p:nvPr/>
        </p:nvSpPr>
        <p:spPr>
          <a:xfrm>
            <a:off x="3931971" y="1551044"/>
            <a:ext cx="1323070" cy="140323"/>
          </a:xfrm>
          <a:prstGeom prst="rect">
            <a:avLst/>
          </a:prstGeom>
          <a:solidFill>
            <a:srgbClr val="7030A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8E3AD81A-1572-42A0-9005-A9752723822D}"/>
              </a:ext>
            </a:extLst>
          </p:cNvPr>
          <p:cNvGrpSpPr/>
          <p:nvPr/>
        </p:nvGrpSpPr>
        <p:grpSpPr>
          <a:xfrm>
            <a:off x="2334549" y="3847728"/>
            <a:ext cx="580608" cy="725519"/>
            <a:chOff x="2334549" y="3847728"/>
            <a:chExt cx="580608" cy="725519"/>
          </a:xfrm>
        </p:grpSpPr>
        <p:sp>
          <p:nvSpPr>
            <p:cNvPr id="57" name="Arrow: Down 15">
              <a:extLst>
                <a:ext uri="{FF2B5EF4-FFF2-40B4-BE49-F238E27FC236}">
                  <a16:creationId xmlns:a16="http://schemas.microsoft.com/office/drawing/2014/main" id="{D099D3C6-3499-4CCD-8A70-5720538A8755}"/>
                </a:ext>
              </a:extLst>
            </p:cNvPr>
            <p:cNvSpPr/>
            <p:nvPr/>
          </p:nvSpPr>
          <p:spPr>
            <a:xfrm rot="16200000">
              <a:off x="2440148" y="3814197"/>
              <a:ext cx="415979" cy="48304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4A8B5107-B300-4D72-B12B-9F076749BB9B}"/>
                </a:ext>
              </a:extLst>
            </p:cNvPr>
            <p:cNvSpPr/>
            <p:nvPr/>
          </p:nvSpPr>
          <p:spPr>
            <a:xfrm>
              <a:off x="2334549" y="4319331"/>
              <a:ext cx="580608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1" i="1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Record</a:t>
              </a:r>
              <a:endParaRPr lang="en-US" sz="105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135" name="Table 134">
            <a:extLst>
              <a:ext uri="{FF2B5EF4-FFF2-40B4-BE49-F238E27FC236}">
                <a16:creationId xmlns:a16="http://schemas.microsoft.com/office/drawing/2014/main" id="{86879D96-72A3-4E93-8BB7-F652C0613D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973903"/>
              </p:ext>
            </p:extLst>
          </p:nvPr>
        </p:nvGraphicFramePr>
        <p:xfrm>
          <a:off x="5214424" y="2665799"/>
          <a:ext cx="1904684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RDD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Cost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145.32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99.67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000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543.23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000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623.44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000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214.42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9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9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9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9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900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9000">
                <a:tc>
                  <a:txBody>
                    <a:bodyPr/>
                    <a:lstStyle/>
                    <a:p>
                      <a:pPr algn="ctr"/>
                      <a:r>
                        <a:rPr lang="mr-IN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…</a:t>
                      </a:r>
                      <a:endParaRPr lang="en-US" sz="105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…</a:t>
                      </a:r>
                      <a:endParaRPr lang="en-US" sz="105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37" name="Table 136">
            <a:extLst>
              <a:ext uri="{FF2B5EF4-FFF2-40B4-BE49-F238E27FC236}">
                <a16:creationId xmlns:a16="http://schemas.microsoft.com/office/drawing/2014/main" id="{EB155037-0794-4353-B135-126C16096E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964260"/>
              </p:ext>
            </p:extLst>
          </p:nvPr>
        </p:nvGraphicFramePr>
        <p:xfrm>
          <a:off x="5214424" y="2663646"/>
          <a:ext cx="1904684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0769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RDD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Cost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769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84.23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769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43.23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769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343.67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769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413.98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769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89.43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769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22.31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769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91.72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769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55.43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0769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72.41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0769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100.32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0359">
                <a:tc>
                  <a:txBody>
                    <a:bodyPr/>
                    <a:lstStyle/>
                    <a:p>
                      <a:pPr algn="ctr"/>
                      <a:r>
                        <a:rPr lang="mr-IN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…</a:t>
                      </a:r>
                      <a:endParaRPr lang="en-US" sz="105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…</a:t>
                      </a:r>
                      <a:endParaRPr lang="en-US" sz="105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BAF0CF2-F70E-4A77-888A-93B630E5D166}"/>
              </a:ext>
            </a:extLst>
          </p:cNvPr>
          <p:cNvGrpSpPr/>
          <p:nvPr/>
        </p:nvGrpSpPr>
        <p:grpSpPr>
          <a:xfrm>
            <a:off x="5370235" y="2971442"/>
            <a:ext cx="1579063" cy="3363613"/>
            <a:chOff x="5370235" y="2971442"/>
            <a:chExt cx="1579063" cy="3363613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E62A4CAA-4045-4F3C-BBE4-C476F8A97A4E}"/>
                </a:ext>
              </a:extLst>
            </p:cNvPr>
            <p:cNvSpPr/>
            <p:nvPr/>
          </p:nvSpPr>
          <p:spPr>
            <a:xfrm>
              <a:off x="5537042" y="5873390"/>
              <a:ext cx="12159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i="1" dirty="0">
                  <a:solidFill>
                    <a:srgbClr val="0070C0"/>
                  </a:solidFill>
                  <a:latin typeface="Times New Roman" charset="0"/>
                  <a:cs typeface="Times New Roman" charset="0"/>
                </a:rPr>
                <a:t>Moving Average</a:t>
              </a:r>
            </a:p>
            <a:p>
              <a:pPr algn="ctr"/>
              <a:r>
                <a:rPr lang="en-US" sz="1200" b="1" i="1" dirty="0">
                  <a:solidFill>
                    <a:srgbClr val="0070C0"/>
                  </a:solidFill>
                  <a:latin typeface="Times New Roman" charset="0"/>
                  <a:cs typeface="Times New Roman" charset="0"/>
                </a:rPr>
                <a:t>(Aging Factor)</a:t>
              </a: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F8D9DA93-1402-480B-9FBD-236EBA98D9A2}"/>
                </a:ext>
              </a:extLst>
            </p:cNvPr>
            <p:cNvSpPr/>
            <p:nvPr/>
          </p:nvSpPr>
          <p:spPr>
            <a:xfrm>
              <a:off x="5370235" y="2971442"/>
              <a:ext cx="1579063" cy="1206589"/>
            </a:xfrm>
            <a:prstGeom prst="rect">
              <a:avLst/>
            </a:prstGeom>
            <a:solidFill>
              <a:srgbClr val="00B0F0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44" name="Table 143">
            <a:extLst>
              <a:ext uri="{FF2B5EF4-FFF2-40B4-BE49-F238E27FC236}">
                <a16:creationId xmlns:a16="http://schemas.microsoft.com/office/drawing/2014/main" id="{CF1CF6D4-5CB0-47AE-A674-6FB152FBBD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139882"/>
              </p:ext>
            </p:extLst>
          </p:nvPr>
        </p:nvGraphicFramePr>
        <p:xfrm>
          <a:off x="5209060" y="2663646"/>
          <a:ext cx="1905198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0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943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RDD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Cost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430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84.23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430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43.23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430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343.67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430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413.98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430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89.43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430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22.31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430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91.72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430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55.43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430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72.41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9430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100.32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9430">
                <a:tc>
                  <a:txBody>
                    <a:bodyPr/>
                    <a:lstStyle/>
                    <a:p>
                      <a:pPr algn="ctr"/>
                      <a:r>
                        <a:rPr lang="mr-IN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…</a:t>
                      </a:r>
                      <a:endParaRPr lang="en-US" sz="105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…</a:t>
                      </a:r>
                      <a:endParaRPr lang="en-US" sz="105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45" name="Table 144">
            <a:extLst>
              <a:ext uri="{FF2B5EF4-FFF2-40B4-BE49-F238E27FC236}">
                <a16:creationId xmlns:a16="http://schemas.microsoft.com/office/drawing/2014/main" id="{4E499FAC-1922-4CA3-BC53-D86988E10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460678"/>
              </p:ext>
            </p:extLst>
          </p:nvPr>
        </p:nvGraphicFramePr>
        <p:xfrm>
          <a:off x="5207424" y="2663646"/>
          <a:ext cx="1904684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39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RDD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Cost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396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235.24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396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103.43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396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964.31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396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1032.08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396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342.43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4396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8.41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4396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73.53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4396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24.36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4396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45.36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396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65.30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4396">
                <a:tc>
                  <a:txBody>
                    <a:bodyPr/>
                    <a:lstStyle/>
                    <a:p>
                      <a:pPr algn="ctr"/>
                      <a:r>
                        <a:rPr lang="mr-IN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…</a:t>
                      </a:r>
                      <a:endParaRPr lang="en-US" sz="105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…</a:t>
                      </a:r>
                      <a:endParaRPr lang="en-US" sz="105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46" name="Table 145">
            <a:extLst>
              <a:ext uri="{FF2B5EF4-FFF2-40B4-BE49-F238E27FC236}">
                <a16:creationId xmlns:a16="http://schemas.microsoft.com/office/drawing/2014/main" id="{33DF02F1-01F7-4266-A4C3-17EB818F8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556318"/>
              </p:ext>
            </p:extLst>
          </p:nvPr>
        </p:nvGraphicFramePr>
        <p:xfrm>
          <a:off x="5219363" y="2663646"/>
          <a:ext cx="1904684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39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RDD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Cost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396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235.24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396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103.43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396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964.31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396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1032.08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396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rgbClr val="C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342.43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4396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8.41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4396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73.53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4396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24.36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4396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45.36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396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65.30</a:t>
                      </a: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4396">
                <a:tc>
                  <a:txBody>
                    <a:bodyPr/>
                    <a:lstStyle/>
                    <a:p>
                      <a:pPr algn="ctr"/>
                      <a:r>
                        <a:rPr lang="mr-IN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…</a:t>
                      </a:r>
                      <a:endParaRPr lang="en-US" sz="105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05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…</a:t>
                      </a:r>
                      <a:endParaRPr lang="en-US" sz="105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539C0342-AC20-430B-A689-4DA6E7B286A4}"/>
              </a:ext>
            </a:extLst>
          </p:cNvPr>
          <p:cNvGrpSpPr/>
          <p:nvPr/>
        </p:nvGrpSpPr>
        <p:grpSpPr>
          <a:xfrm>
            <a:off x="326082" y="4341164"/>
            <a:ext cx="1805008" cy="1546695"/>
            <a:chOff x="326082" y="4341164"/>
            <a:chExt cx="1805008" cy="154669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CE580D4-BD08-4484-A4E9-464776D76F2B}"/>
                </a:ext>
              </a:extLst>
            </p:cNvPr>
            <p:cNvGrpSpPr/>
            <p:nvPr/>
          </p:nvGrpSpPr>
          <p:grpSpPr>
            <a:xfrm>
              <a:off x="326082" y="4341164"/>
              <a:ext cx="479618" cy="1294218"/>
              <a:chOff x="385936" y="2996156"/>
              <a:chExt cx="479618" cy="129421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90A5E82-7F71-4541-B37B-B144CDEE6988}"/>
                  </a:ext>
                </a:extLst>
              </p:cNvPr>
              <p:cNvSpPr/>
              <p:nvPr/>
            </p:nvSpPr>
            <p:spPr>
              <a:xfrm>
                <a:off x="385936" y="3921042"/>
                <a:ext cx="4796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G0</a:t>
                </a:r>
                <a:endParaRPr lang="en-US" dirty="0"/>
              </a:p>
            </p:txBody>
          </p:sp>
          <p:sp>
            <p:nvSpPr>
              <p:cNvPr id="26" name="Arrow: Down 15">
                <a:extLst>
                  <a:ext uri="{FF2B5EF4-FFF2-40B4-BE49-F238E27FC236}">
                    <a16:creationId xmlns:a16="http://schemas.microsoft.com/office/drawing/2014/main" id="{F8F53E1D-EA71-45C4-83AD-A9112D822A36}"/>
                  </a:ext>
                </a:extLst>
              </p:cNvPr>
              <p:cNvSpPr/>
              <p:nvPr/>
            </p:nvSpPr>
            <p:spPr>
              <a:xfrm>
                <a:off x="581711" y="2996156"/>
                <a:ext cx="59381" cy="858136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0DCCCC1-6FDF-4EE1-AACD-783E35E6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991" y="5377257"/>
              <a:ext cx="1208099" cy="51060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903B5C-3065-4934-99F6-6D956416717F}"/>
              </a:ext>
            </a:extLst>
          </p:cNvPr>
          <p:cNvGrpSpPr/>
          <p:nvPr/>
        </p:nvGrpSpPr>
        <p:grpSpPr>
          <a:xfrm>
            <a:off x="5181600" y="5793853"/>
            <a:ext cx="1977318" cy="649547"/>
            <a:chOff x="5207424" y="5793853"/>
            <a:chExt cx="1977318" cy="649547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A0183DA-B75C-4F89-AC90-50458F026907}"/>
                </a:ext>
              </a:extLst>
            </p:cNvPr>
            <p:cNvSpPr/>
            <p:nvPr/>
          </p:nvSpPr>
          <p:spPr>
            <a:xfrm>
              <a:off x="5326255" y="5793853"/>
              <a:ext cx="1813353" cy="5518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BC370B5-AA5E-445F-8666-F0FAA7F3567C}"/>
                </a:ext>
              </a:extLst>
            </p:cNvPr>
            <p:cNvSpPr/>
            <p:nvPr/>
          </p:nvSpPr>
          <p:spPr>
            <a:xfrm>
              <a:off x="5437467" y="5960801"/>
              <a:ext cx="14061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i="1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history and current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0D39C85-3D1B-4E91-B0BF-D0B8F8CBE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07424" y="6230374"/>
              <a:ext cx="1977318" cy="2130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940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12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Numerical Analysis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8F3A1-0BCF-43C8-8FDE-E80C0242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F57449-1D03-6D4E-A41B-1775B365E0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540154"/>
            <a:ext cx="4495800" cy="8433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EABA5DD-21D1-49D3-B559-2338C3E89471}"/>
              </a:ext>
            </a:extLst>
          </p:cNvPr>
          <p:cNvGrpSpPr/>
          <p:nvPr/>
        </p:nvGrpSpPr>
        <p:grpSpPr>
          <a:xfrm>
            <a:off x="5581621" y="933451"/>
            <a:ext cx="1832554" cy="1134773"/>
            <a:chOff x="7408995" y="1280074"/>
            <a:chExt cx="1832554" cy="11347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7CA93CD-AFA0-44D5-A902-E68965CF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29518" y="1280074"/>
              <a:ext cx="1191501" cy="435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44134E-33F6-4DDA-B166-5FEDCF38ADB5}"/>
                </a:ext>
              </a:extLst>
            </p:cNvPr>
            <p:cNvSpPr txBox="1"/>
            <p:nvPr/>
          </p:nvSpPr>
          <p:spPr>
            <a:xfrm>
              <a:off x="7408995" y="1768516"/>
              <a:ext cx="18325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DRAM (700MB)</a:t>
              </a:r>
            </a:p>
            <a:p>
              <a:pPr algn="ctr"/>
              <a:endParaRPr 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EF1AC7FC-ECD8-4CC0-B1F1-D4B17DC5DD12}"/>
              </a:ext>
            </a:extLst>
          </p:cNvPr>
          <p:cNvSpPr/>
          <p:nvPr/>
        </p:nvSpPr>
        <p:spPr>
          <a:xfrm>
            <a:off x="5410200" y="1930723"/>
            <a:ext cx="2632590" cy="7510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5EE6F64-E76E-4879-851F-4A65D63B58ED}"/>
              </a:ext>
            </a:extLst>
          </p:cNvPr>
          <p:cNvSpPr/>
          <p:nvPr/>
        </p:nvSpPr>
        <p:spPr>
          <a:xfrm>
            <a:off x="4425394" y="2117363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LRU</a:t>
            </a:r>
            <a:endParaRPr lang="en-US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6627DE8-E4B9-4727-8B4A-B87F335836FD}"/>
              </a:ext>
            </a:extLst>
          </p:cNvPr>
          <p:cNvSpPr/>
          <p:nvPr/>
        </p:nvSpPr>
        <p:spPr>
          <a:xfrm>
            <a:off x="5404406" y="3011919"/>
            <a:ext cx="2632590" cy="7510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E1FCBC0-8C70-4A4A-85AF-EB6A8E80F596}"/>
              </a:ext>
            </a:extLst>
          </p:cNvPr>
          <p:cNvGrpSpPr/>
          <p:nvPr/>
        </p:nvGrpSpPr>
        <p:grpSpPr>
          <a:xfrm>
            <a:off x="258478" y="786665"/>
            <a:ext cx="6791473" cy="2818416"/>
            <a:chOff x="258478" y="786665"/>
            <a:chExt cx="6791473" cy="281841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3729393-C265-4603-BB6D-FCAA06C5C6C5}"/>
                </a:ext>
              </a:extLst>
            </p:cNvPr>
            <p:cNvGrpSpPr/>
            <p:nvPr/>
          </p:nvGrpSpPr>
          <p:grpSpPr>
            <a:xfrm>
              <a:off x="258478" y="786665"/>
              <a:ext cx="3387298" cy="435320"/>
              <a:chOff x="270302" y="1144479"/>
              <a:chExt cx="3387298" cy="43532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1263D592-72F6-4A03-9946-0D46B7A89217}"/>
                  </a:ext>
                </a:extLst>
              </p:cNvPr>
              <p:cNvSpPr/>
              <p:nvPr/>
            </p:nvSpPr>
            <p:spPr>
              <a:xfrm>
                <a:off x="826376" y="1144479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R0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06B7774A-25EA-4C41-870A-2EC62252F609}"/>
                  </a:ext>
                </a:extLst>
              </p:cNvPr>
              <p:cNvSpPr/>
              <p:nvPr/>
            </p:nvSpPr>
            <p:spPr>
              <a:xfrm>
                <a:off x="1969376" y="1144479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R1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B0ACFC9-8AE7-4510-BE4F-603AF7F10453}"/>
                  </a:ext>
                </a:extLst>
              </p:cNvPr>
              <p:cNvSpPr/>
              <p:nvPr/>
            </p:nvSpPr>
            <p:spPr>
              <a:xfrm>
                <a:off x="3124200" y="1144479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R2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B05CAA92-0502-48DE-99A7-F1FAB7D2A3B0}"/>
                  </a:ext>
                </a:extLst>
              </p:cNvPr>
              <p:cNvCxnSpPr>
                <a:cxnSpLocks/>
                <a:stCxn id="2" idx="3"/>
                <a:endCxn id="12" idx="1"/>
              </p:cNvCxnSpPr>
              <p:nvPr/>
            </p:nvCxnSpPr>
            <p:spPr>
              <a:xfrm>
                <a:off x="1359776" y="1362139"/>
                <a:ext cx="6096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DECD34F-C806-449C-84B2-610C8651F0F0}"/>
                  </a:ext>
                </a:extLst>
              </p:cNvPr>
              <p:cNvCxnSpPr>
                <a:cxnSpLocks/>
                <a:stCxn id="12" idx="3"/>
                <a:endCxn id="13" idx="1"/>
              </p:cNvCxnSpPr>
              <p:nvPr/>
            </p:nvCxnSpPr>
            <p:spPr>
              <a:xfrm>
                <a:off x="2502776" y="1362139"/>
                <a:ext cx="62142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FFDF394-CF87-4324-BFFC-B9691D5C80AA}"/>
                  </a:ext>
                </a:extLst>
              </p:cNvPr>
              <p:cNvSpPr/>
              <p:nvPr/>
            </p:nvSpPr>
            <p:spPr>
              <a:xfrm>
                <a:off x="270302" y="1154668"/>
                <a:ext cx="415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J0</a:t>
                </a:r>
                <a:endParaRPr lang="en-US" dirty="0"/>
              </a:p>
            </p:txBody>
          </p:sp>
        </p:grp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083FA229-789C-4B05-80BE-F986D6195B05}"/>
                </a:ext>
              </a:extLst>
            </p:cNvPr>
            <p:cNvSpPr/>
            <p:nvPr/>
          </p:nvSpPr>
          <p:spPr>
            <a:xfrm>
              <a:off x="5557093" y="2088565"/>
              <a:ext cx="1492858" cy="43532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R2</a:t>
              </a:r>
            </a:p>
          </p:txBody>
        </p:sp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E7F49FCD-CCE9-4326-90CD-2A4FE6E3323C}"/>
                </a:ext>
              </a:extLst>
            </p:cNvPr>
            <p:cNvSpPr/>
            <p:nvPr/>
          </p:nvSpPr>
          <p:spPr>
            <a:xfrm>
              <a:off x="5551299" y="3169761"/>
              <a:ext cx="1492858" cy="43532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R2</a:t>
              </a:r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DE4164D-D614-4DED-A2E9-067906EECBF0}"/>
              </a:ext>
            </a:extLst>
          </p:cNvPr>
          <p:cNvSpPr/>
          <p:nvPr/>
        </p:nvSpPr>
        <p:spPr>
          <a:xfrm>
            <a:off x="4191000" y="3198559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charset="0"/>
                <a:cs typeface="Times New Roman" charset="0"/>
              </a:rPr>
              <a:t>Adaptive</a:t>
            </a:r>
            <a:endParaRPr lang="en-US" dirty="0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81C147B-4190-4DE4-A2CB-4FEFDD42B8DA}"/>
              </a:ext>
            </a:extLst>
          </p:cNvPr>
          <p:cNvGrpSpPr/>
          <p:nvPr/>
        </p:nvGrpSpPr>
        <p:grpSpPr>
          <a:xfrm>
            <a:off x="246654" y="1383846"/>
            <a:ext cx="6797502" cy="2217039"/>
            <a:chOff x="246654" y="1383846"/>
            <a:chExt cx="6797502" cy="221703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7696C21-3F77-4EA2-9563-AC1ECE7ABC9A}"/>
                </a:ext>
              </a:extLst>
            </p:cNvPr>
            <p:cNvGrpSpPr/>
            <p:nvPr/>
          </p:nvGrpSpPr>
          <p:grpSpPr>
            <a:xfrm>
              <a:off x="246654" y="1383846"/>
              <a:ext cx="3399122" cy="435320"/>
              <a:chOff x="270302" y="1905000"/>
              <a:chExt cx="3399122" cy="435320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575B9C87-2B92-41EB-BBEF-38B69B9B7FD3}"/>
                  </a:ext>
                </a:extLst>
              </p:cNvPr>
              <p:cNvSpPr/>
              <p:nvPr/>
            </p:nvSpPr>
            <p:spPr>
              <a:xfrm>
                <a:off x="838200" y="1905000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R0</a:t>
                </a: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0CD2D956-935E-4D7F-9940-497A30E232FC}"/>
                  </a:ext>
                </a:extLst>
              </p:cNvPr>
              <p:cNvSpPr/>
              <p:nvPr/>
            </p:nvSpPr>
            <p:spPr>
              <a:xfrm>
                <a:off x="1981200" y="1905000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R1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15B82D30-D24B-4576-A344-9FBD92CB26E5}"/>
                  </a:ext>
                </a:extLst>
              </p:cNvPr>
              <p:cNvSpPr/>
              <p:nvPr/>
            </p:nvSpPr>
            <p:spPr>
              <a:xfrm>
                <a:off x="3136024" y="1905000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R3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8C2A70B3-B52A-4E19-8703-BCD49EAF3662}"/>
                  </a:ext>
                </a:extLst>
              </p:cNvPr>
              <p:cNvCxnSpPr>
                <a:cxnSpLocks/>
                <a:stCxn id="19" idx="3"/>
                <a:endCxn id="20" idx="1"/>
              </p:cNvCxnSpPr>
              <p:nvPr/>
            </p:nvCxnSpPr>
            <p:spPr>
              <a:xfrm>
                <a:off x="1371600" y="2122660"/>
                <a:ext cx="6096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6B079370-B935-45F3-B5E5-70CB6E86D8DF}"/>
                  </a:ext>
                </a:extLst>
              </p:cNvPr>
              <p:cNvCxnSpPr>
                <a:cxnSpLocks/>
                <a:stCxn id="20" idx="3"/>
                <a:endCxn id="21" idx="1"/>
              </p:cNvCxnSpPr>
              <p:nvPr/>
            </p:nvCxnSpPr>
            <p:spPr>
              <a:xfrm>
                <a:off x="2514600" y="2122660"/>
                <a:ext cx="62142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931B82E-7AC7-407D-B93C-D9DCF47F4D49}"/>
                  </a:ext>
                </a:extLst>
              </p:cNvPr>
              <p:cNvSpPr/>
              <p:nvPr/>
            </p:nvSpPr>
            <p:spPr>
              <a:xfrm>
                <a:off x="270302" y="1936650"/>
                <a:ext cx="415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J1</a:t>
                </a:r>
                <a:endParaRPr lang="en-US" dirty="0"/>
              </a:p>
            </p:txBody>
          </p:sp>
        </p:grpSp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5B486EF5-236A-43D5-8952-8FBE9BFB76ED}"/>
                </a:ext>
              </a:extLst>
            </p:cNvPr>
            <p:cNvSpPr/>
            <p:nvPr/>
          </p:nvSpPr>
          <p:spPr>
            <a:xfrm>
              <a:off x="5568393" y="2084369"/>
              <a:ext cx="1475763" cy="43532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R3</a:t>
              </a:r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14C357B4-95B1-478C-8545-C45AF77AF530}"/>
                </a:ext>
              </a:extLst>
            </p:cNvPr>
            <p:cNvSpPr/>
            <p:nvPr/>
          </p:nvSpPr>
          <p:spPr>
            <a:xfrm>
              <a:off x="5559182" y="3165565"/>
              <a:ext cx="1484974" cy="43532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R1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18F9AF7-BA01-4C42-B502-441871FE5F12}"/>
              </a:ext>
            </a:extLst>
          </p:cNvPr>
          <p:cNvGrpSpPr/>
          <p:nvPr/>
        </p:nvGrpSpPr>
        <p:grpSpPr>
          <a:xfrm>
            <a:off x="230888" y="1986282"/>
            <a:ext cx="6813267" cy="1614603"/>
            <a:chOff x="230888" y="1986282"/>
            <a:chExt cx="6813267" cy="1614603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6189449-F374-438E-92CD-773F0CA082ED}"/>
                </a:ext>
              </a:extLst>
            </p:cNvPr>
            <p:cNvGrpSpPr/>
            <p:nvPr/>
          </p:nvGrpSpPr>
          <p:grpSpPr>
            <a:xfrm>
              <a:off x="230888" y="1986282"/>
              <a:ext cx="3399122" cy="435320"/>
              <a:chOff x="270302" y="2667000"/>
              <a:chExt cx="3399122" cy="435320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546A0CDA-85CE-41C9-A733-5B6BBCCAB92E}"/>
                  </a:ext>
                </a:extLst>
              </p:cNvPr>
              <p:cNvSpPr/>
              <p:nvPr/>
            </p:nvSpPr>
            <p:spPr>
              <a:xfrm>
                <a:off x="838200" y="2667000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R0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C3BA6852-95AB-4F86-BC53-220EB80C8C15}"/>
                  </a:ext>
                </a:extLst>
              </p:cNvPr>
              <p:cNvSpPr/>
              <p:nvPr/>
            </p:nvSpPr>
            <p:spPr>
              <a:xfrm>
                <a:off x="1981200" y="2667000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R1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DD88338-11FC-4784-A9EA-FA4AFCD7F2EF}"/>
                  </a:ext>
                </a:extLst>
              </p:cNvPr>
              <p:cNvSpPr/>
              <p:nvPr/>
            </p:nvSpPr>
            <p:spPr>
              <a:xfrm>
                <a:off x="3136024" y="2667000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R4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74D9FB46-A457-4964-AC3E-36F6A9CEFA1A}"/>
                  </a:ext>
                </a:extLst>
              </p:cNvPr>
              <p:cNvCxnSpPr>
                <a:cxnSpLocks/>
                <a:stCxn id="24" idx="3"/>
                <a:endCxn id="25" idx="1"/>
              </p:cNvCxnSpPr>
              <p:nvPr/>
            </p:nvCxnSpPr>
            <p:spPr>
              <a:xfrm>
                <a:off x="1371600" y="2884660"/>
                <a:ext cx="6096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1FACC1FF-B6A6-4AF8-934E-4E1B81E088D7}"/>
                  </a:ext>
                </a:extLst>
              </p:cNvPr>
              <p:cNvCxnSpPr>
                <a:cxnSpLocks/>
                <a:stCxn id="25" idx="3"/>
                <a:endCxn id="26" idx="1"/>
              </p:cNvCxnSpPr>
              <p:nvPr/>
            </p:nvCxnSpPr>
            <p:spPr>
              <a:xfrm>
                <a:off x="2514600" y="2884660"/>
                <a:ext cx="62142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A944CC5-BF97-4DFC-87DD-1676BE32AB3A}"/>
                  </a:ext>
                </a:extLst>
              </p:cNvPr>
              <p:cNvSpPr/>
              <p:nvPr/>
            </p:nvSpPr>
            <p:spPr>
              <a:xfrm>
                <a:off x="270302" y="2699994"/>
                <a:ext cx="415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J2</a:t>
                </a:r>
                <a:endParaRPr lang="en-US" dirty="0"/>
              </a:p>
            </p:txBody>
          </p:sp>
        </p:grp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B8152D43-3189-422E-A525-9FDD781B1599}"/>
                </a:ext>
              </a:extLst>
            </p:cNvPr>
            <p:cNvSpPr/>
            <p:nvPr/>
          </p:nvSpPr>
          <p:spPr>
            <a:xfrm>
              <a:off x="5551298" y="2080173"/>
              <a:ext cx="1492857" cy="43532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R4</a:t>
              </a:r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917F724E-4F08-4920-BF6D-9E6B0795CFDE}"/>
                </a:ext>
              </a:extLst>
            </p:cNvPr>
            <p:cNvSpPr/>
            <p:nvPr/>
          </p:nvSpPr>
          <p:spPr>
            <a:xfrm>
              <a:off x="5559181" y="3165565"/>
              <a:ext cx="1484974" cy="43532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R1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7F336979-2823-44AF-89D2-7E703B515F6B}"/>
              </a:ext>
            </a:extLst>
          </p:cNvPr>
          <p:cNvGrpSpPr/>
          <p:nvPr/>
        </p:nvGrpSpPr>
        <p:grpSpPr>
          <a:xfrm>
            <a:off x="228600" y="2068224"/>
            <a:ext cx="6816884" cy="1528465"/>
            <a:chOff x="228600" y="2068224"/>
            <a:chExt cx="6816884" cy="1528465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8E0B7F2-D739-49BF-95EF-84CFF8EF7A3F}"/>
                </a:ext>
              </a:extLst>
            </p:cNvPr>
            <p:cNvGrpSpPr/>
            <p:nvPr/>
          </p:nvGrpSpPr>
          <p:grpSpPr>
            <a:xfrm>
              <a:off x="228600" y="2623056"/>
              <a:ext cx="3399122" cy="435320"/>
              <a:chOff x="258478" y="3438970"/>
              <a:chExt cx="3399122" cy="435320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1FA447E2-0951-4478-A8B9-2790E03913C8}"/>
                  </a:ext>
                </a:extLst>
              </p:cNvPr>
              <p:cNvSpPr/>
              <p:nvPr/>
            </p:nvSpPr>
            <p:spPr>
              <a:xfrm>
                <a:off x="826376" y="3438970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R0</a:t>
                </a: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EBFA495A-CB3A-4A86-BEBB-C50A376C9BA1}"/>
                  </a:ext>
                </a:extLst>
              </p:cNvPr>
              <p:cNvSpPr/>
              <p:nvPr/>
            </p:nvSpPr>
            <p:spPr>
              <a:xfrm>
                <a:off x="1969376" y="3438970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R1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B98C6EA1-3ECD-4E31-A608-EB4545E9D170}"/>
                  </a:ext>
                </a:extLst>
              </p:cNvPr>
              <p:cNvSpPr/>
              <p:nvPr/>
            </p:nvSpPr>
            <p:spPr>
              <a:xfrm>
                <a:off x="3124200" y="3438970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R5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569FE521-0A6D-4F1D-8BAA-5AF695D02DAD}"/>
                  </a:ext>
                </a:extLst>
              </p:cNvPr>
              <p:cNvCxnSpPr>
                <a:cxnSpLocks/>
                <a:stCxn id="46" idx="3"/>
                <a:endCxn id="47" idx="1"/>
              </p:cNvCxnSpPr>
              <p:nvPr/>
            </p:nvCxnSpPr>
            <p:spPr>
              <a:xfrm>
                <a:off x="1359776" y="3656630"/>
                <a:ext cx="6096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0CC0450B-3AC5-41F2-81B7-6DF37962AF7C}"/>
                  </a:ext>
                </a:extLst>
              </p:cNvPr>
              <p:cNvCxnSpPr>
                <a:cxnSpLocks/>
                <a:stCxn id="47" idx="3"/>
                <a:endCxn id="48" idx="1"/>
              </p:cNvCxnSpPr>
              <p:nvPr/>
            </p:nvCxnSpPr>
            <p:spPr>
              <a:xfrm>
                <a:off x="2502776" y="3656630"/>
                <a:ext cx="62142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E9455D0-05E0-41D5-8CFA-C536FD456EA4}"/>
                  </a:ext>
                </a:extLst>
              </p:cNvPr>
              <p:cNvSpPr/>
              <p:nvPr/>
            </p:nvSpPr>
            <p:spPr>
              <a:xfrm>
                <a:off x="258478" y="3470620"/>
                <a:ext cx="415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J3</a:t>
                </a:r>
                <a:endParaRPr lang="en-US" dirty="0"/>
              </a:p>
            </p:txBody>
          </p:sp>
        </p:grpSp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027A8FBD-6683-45F7-A51B-1DE879BE6A6B}"/>
                </a:ext>
              </a:extLst>
            </p:cNvPr>
            <p:cNvSpPr/>
            <p:nvPr/>
          </p:nvSpPr>
          <p:spPr>
            <a:xfrm>
              <a:off x="5541899" y="2068224"/>
              <a:ext cx="1502255" cy="435320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R5</a:t>
              </a:r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BAFD9088-9AA0-4CCB-BC9E-D0DC546ED2C0}"/>
                </a:ext>
              </a:extLst>
            </p:cNvPr>
            <p:cNvSpPr/>
            <p:nvPr/>
          </p:nvSpPr>
          <p:spPr>
            <a:xfrm>
              <a:off x="5560510" y="3161369"/>
              <a:ext cx="1484974" cy="43532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R1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88AD4E7-F00C-42BF-B840-85C66892784D}"/>
              </a:ext>
            </a:extLst>
          </p:cNvPr>
          <p:cNvGrpSpPr/>
          <p:nvPr/>
        </p:nvGrpSpPr>
        <p:grpSpPr>
          <a:xfrm>
            <a:off x="228600" y="2086467"/>
            <a:ext cx="6815554" cy="1571133"/>
            <a:chOff x="228600" y="2086467"/>
            <a:chExt cx="6815554" cy="1571133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A5B669A-9715-491F-8655-5A70B7EA56EA}"/>
                </a:ext>
              </a:extLst>
            </p:cNvPr>
            <p:cNvGrpSpPr/>
            <p:nvPr/>
          </p:nvGrpSpPr>
          <p:grpSpPr>
            <a:xfrm>
              <a:off x="228600" y="3222280"/>
              <a:ext cx="3399122" cy="435320"/>
              <a:chOff x="258478" y="4200970"/>
              <a:chExt cx="3399122" cy="435320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D7725A37-63C5-454D-990B-58F4BFE78870}"/>
                  </a:ext>
                </a:extLst>
              </p:cNvPr>
              <p:cNvSpPr/>
              <p:nvPr/>
            </p:nvSpPr>
            <p:spPr>
              <a:xfrm>
                <a:off x="826376" y="4200970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R0</a:t>
                </a:r>
              </a:p>
            </p:txBody>
          </p:sp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1A502627-90A5-40E3-A0F3-BC43F2F5878A}"/>
                  </a:ext>
                </a:extLst>
              </p:cNvPr>
              <p:cNvSpPr/>
              <p:nvPr/>
            </p:nvSpPr>
            <p:spPr>
              <a:xfrm>
                <a:off x="1969376" y="4200970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R1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7C09B024-1283-4285-96FF-1DB2B89E34DD}"/>
                  </a:ext>
                </a:extLst>
              </p:cNvPr>
              <p:cNvSpPr/>
              <p:nvPr/>
            </p:nvSpPr>
            <p:spPr>
              <a:xfrm>
                <a:off x="3124200" y="4200970"/>
                <a:ext cx="533400" cy="435320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R6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C4C86B51-0328-400E-A7FC-61A757742B84}"/>
                  </a:ext>
                </a:extLst>
              </p:cNvPr>
              <p:cNvCxnSpPr>
                <a:cxnSpLocks/>
                <a:stCxn id="51" idx="3"/>
                <a:endCxn id="52" idx="1"/>
              </p:cNvCxnSpPr>
              <p:nvPr/>
            </p:nvCxnSpPr>
            <p:spPr>
              <a:xfrm>
                <a:off x="1359776" y="4418630"/>
                <a:ext cx="6096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1E52A0E9-2809-4117-A352-7D9683E592A6}"/>
                  </a:ext>
                </a:extLst>
              </p:cNvPr>
              <p:cNvCxnSpPr>
                <a:cxnSpLocks/>
                <a:stCxn id="52" idx="3"/>
                <a:endCxn id="53" idx="1"/>
              </p:cNvCxnSpPr>
              <p:nvPr/>
            </p:nvCxnSpPr>
            <p:spPr>
              <a:xfrm>
                <a:off x="2502776" y="4418630"/>
                <a:ext cx="62142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9756688-0BC6-4ED2-B9C6-B58CE0A167BD}"/>
                  </a:ext>
                </a:extLst>
              </p:cNvPr>
              <p:cNvSpPr/>
              <p:nvPr/>
            </p:nvSpPr>
            <p:spPr>
              <a:xfrm>
                <a:off x="258478" y="4233964"/>
                <a:ext cx="415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J4</a:t>
                </a:r>
                <a:endParaRPr lang="en-US" dirty="0"/>
              </a:p>
            </p:txBody>
          </p:sp>
        </p:grpSp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3CC09E3F-33B1-4D67-ABAB-F12781923327}"/>
                </a:ext>
              </a:extLst>
            </p:cNvPr>
            <p:cNvSpPr/>
            <p:nvPr/>
          </p:nvSpPr>
          <p:spPr>
            <a:xfrm>
              <a:off x="5544088" y="2086467"/>
              <a:ext cx="1500066" cy="435320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0889E59-580F-4D36-ADED-829113EA0514}"/>
              </a:ext>
            </a:extLst>
          </p:cNvPr>
          <p:cNvGrpSpPr/>
          <p:nvPr/>
        </p:nvGrpSpPr>
        <p:grpSpPr>
          <a:xfrm>
            <a:off x="246654" y="2077346"/>
            <a:ext cx="6797500" cy="2165482"/>
            <a:chOff x="246654" y="2077346"/>
            <a:chExt cx="6797500" cy="216548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429008D8-428D-484A-BD41-E6402BA815E9}"/>
                </a:ext>
              </a:extLst>
            </p:cNvPr>
            <p:cNvGrpSpPr/>
            <p:nvPr/>
          </p:nvGrpSpPr>
          <p:grpSpPr>
            <a:xfrm>
              <a:off x="246654" y="3807508"/>
              <a:ext cx="3387298" cy="435320"/>
              <a:chOff x="270302" y="1144479"/>
              <a:chExt cx="3387298" cy="435320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C495B862-EBA5-4DDA-A56A-6B7D7550A898}"/>
                  </a:ext>
                </a:extLst>
              </p:cNvPr>
              <p:cNvSpPr/>
              <p:nvPr/>
            </p:nvSpPr>
            <p:spPr>
              <a:xfrm>
                <a:off x="826376" y="1144479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R0</a:t>
                </a: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C4F90464-029D-4D30-8359-D562C81756F2}"/>
                  </a:ext>
                </a:extLst>
              </p:cNvPr>
              <p:cNvSpPr/>
              <p:nvPr/>
            </p:nvSpPr>
            <p:spPr>
              <a:xfrm>
                <a:off x="1969376" y="1144479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R1</a:t>
                </a:r>
              </a:p>
            </p:txBody>
          </p:sp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47BDB26A-D9D5-4648-980F-CC4DADF10802}"/>
                  </a:ext>
                </a:extLst>
              </p:cNvPr>
              <p:cNvSpPr/>
              <p:nvPr/>
            </p:nvSpPr>
            <p:spPr>
              <a:xfrm>
                <a:off x="3124200" y="1144479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R2</a:t>
                </a:r>
              </a:p>
            </p:txBody>
          </p: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F83AD81D-6C0A-423D-A0D9-20C12BBB5A9E}"/>
                  </a:ext>
                </a:extLst>
              </p:cNvPr>
              <p:cNvCxnSpPr>
                <a:cxnSpLocks/>
                <a:stCxn id="64" idx="3"/>
                <a:endCxn id="65" idx="1"/>
              </p:cNvCxnSpPr>
              <p:nvPr/>
            </p:nvCxnSpPr>
            <p:spPr>
              <a:xfrm>
                <a:off x="1359776" y="1362139"/>
                <a:ext cx="6096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8E7FF3F0-F352-4683-8F79-319A28211A2F}"/>
                  </a:ext>
                </a:extLst>
              </p:cNvPr>
              <p:cNvCxnSpPr>
                <a:cxnSpLocks/>
                <a:stCxn id="65" idx="3"/>
                <a:endCxn id="66" idx="1"/>
              </p:cNvCxnSpPr>
              <p:nvPr/>
            </p:nvCxnSpPr>
            <p:spPr>
              <a:xfrm>
                <a:off x="2502776" y="1362139"/>
                <a:ext cx="62142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A2FA5409-7DAD-4389-AB70-3FC7C8A5133C}"/>
                  </a:ext>
                </a:extLst>
              </p:cNvPr>
              <p:cNvSpPr/>
              <p:nvPr/>
            </p:nvSpPr>
            <p:spPr>
              <a:xfrm>
                <a:off x="270302" y="1154668"/>
                <a:ext cx="415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J0</a:t>
                </a:r>
                <a:endParaRPr lang="en-US" dirty="0"/>
              </a:p>
            </p:txBody>
          </p:sp>
        </p:grpSp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7E1C2D82-4CDC-486F-AB4F-58198F324CDD}"/>
                </a:ext>
              </a:extLst>
            </p:cNvPr>
            <p:cNvSpPr/>
            <p:nvPr/>
          </p:nvSpPr>
          <p:spPr>
            <a:xfrm>
              <a:off x="5536102" y="2077346"/>
              <a:ext cx="1508052" cy="43532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R2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683AC844-2C05-403F-AB96-A8949493ADB8}"/>
              </a:ext>
            </a:extLst>
          </p:cNvPr>
          <p:cNvGrpSpPr/>
          <p:nvPr/>
        </p:nvGrpSpPr>
        <p:grpSpPr>
          <a:xfrm>
            <a:off x="234830" y="2066126"/>
            <a:ext cx="6817611" cy="2773883"/>
            <a:chOff x="234830" y="2066126"/>
            <a:chExt cx="6817611" cy="2773883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124C3BC-0FA2-4E79-B30D-7E04FE82061F}"/>
                </a:ext>
              </a:extLst>
            </p:cNvPr>
            <p:cNvGrpSpPr/>
            <p:nvPr/>
          </p:nvGrpSpPr>
          <p:grpSpPr>
            <a:xfrm>
              <a:off x="234830" y="4404689"/>
              <a:ext cx="3399122" cy="435320"/>
              <a:chOff x="270302" y="1905000"/>
              <a:chExt cx="3399122" cy="435320"/>
            </a:xfrm>
          </p:grpSpPr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BD8AE7A4-0E7B-4656-8535-A28B33E67358}"/>
                  </a:ext>
                </a:extLst>
              </p:cNvPr>
              <p:cNvSpPr/>
              <p:nvPr/>
            </p:nvSpPr>
            <p:spPr>
              <a:xfrm>
                <a:off x="838200" y="1905000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R0</a:t>
                </a:r>
              </a:p>
            </p:txBody>
          </p:sp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55CFAD28-0257-49EE-A35A-92D9D4096CDE}"/>
                  </a:ext>
                </a:extLst>
              </p:cNvPr>
              <p:cNvSpPr/>
              <p:nvPr/>
            </p:nvSpPr>
            <p:spPr>
              <a:xfrm>
                <a:off x="1981200" y="1905000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R1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66956107-552C-43A6-9DB7-9B1E11C6AD5D}"/>
                  </a:ext>
                </a:extLst>
              </p:cNvPr>
              <p:cNvSpPr/>
              <p:nvPr/>
            </p:nvSpPr>
            <p:spPr>
              <a:xfrm>
                <a:off x="3136024" y="1905000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R3</a:t>
                </a:r>
              </a:p>
            </p:txBody>
          </p: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326BF40D-8590-4D69-B29B-8250D9ABD2FF}"/>
                  </a:ext>
                </a:extLst>
              </p:cNvPr>
              <p:cNvCxnSpPr>
                <a:cxnSpLocks/>
                <a:stCxn id="71" idx="3"/>
                <a:endCxn id="72" idx="1"/>
              </p:cNvCxnSpPr>
              <p:nvPr/>
            </p:nvCxnSpPr>
            <p:spPr>
              <a:xfrm>
                <a:off x="1371600" y="2122660"/>
                <a:ext cx="6096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A6243DF9-082C-4A0F-9321-3E349EA3B406}"/>
                  </a:ext>
                </a:extLst>
              </p:cNvPr>
              <p:cNvCxnSpPr>
                <a:cxnSpLocks/>
                <a:stCxn id="72" idx="3"/>
                <a:endCxn id="73" idx="1"/>
              </p:cNvCxnSpPr>
              <p:nvPr/>
            </p:nvCxnSpPr>
            <p:spPr>
              <a:xfrm>
                <a:off x="2514600" y="2122660"/>
                <a:ext cx="62142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E5A5F890-8E20-4FDF-AD64-2B49AA2574FC}"/>
                  </a:ext>
                </a:extLst>
              </p:cNvPr>
              <p:cNvSpPr/>
              <p:nvPr/>
            </p:nvSpPr>
            <p:spPr>
              <a:xfrm>
                <a:off x="270302" y="1936650"/>
                <a:ext cx="415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J1</a:t>
                </a:r>
                <a:endParaRPr lang="en-US" dirty="0"/>
              </a:p>
            </p:txBody>
          </p:sp>
        </p:grp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AF7E0071-E4D5-4747-B676-F3DB6EA37358}"/>
                </a:ext>
              </a:extLst>
            </p:cNvPr>
            <p:cNvSpPr/>
            <p:nvPr/>
          </p:nvSpPr>
          <p:spPr>
            <a:xfrm>
              <a:off x="5545502" y="2066126"/>
              <a:ext cx="1506939" cy="435320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R3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5247905-B497-410F-97B4-79256D84E517}"/>
              </a:ext>
            </a:extLst>
          </p:cNvPr>
          <p:cNvGrpSpPr/>
          <p:nvPr/>
        </p:nvGrpSpPr>
        <p:grpSpPr>
          <a:xfrm>
            <a:off x="219064" y="2059102"/>
            <a:ext cx="6833377" cy="3383343"/>
            <a:chOff x="219064" y="2059102"/>
            <a:chExt cx="6833377" cy="338334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F77EAD8-A441-4A07-BCC7-AB793937441B}"/>
                </a:ext>
              </a:extLst>
            </p:cNvPr>
            <p:cNvGrpSpPr/>
            <p:nvPr/>
          </p:nvGrpSpPr>
          <p:grpSpPr>
            <a:xfrm>
              <a:off x="219064" y="5007125"/>
              <a:ext cx="3399122" cy="435320"/>
              <a:chOff x="270302" y="2667000"/>
              <a:chExt cx="3399122" cy="435320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77D9D493-0CD9-48A8-AC86-1E7F3DCC2D18}"/>
                  </a:ext>
                </a:extLst>
              </p:cNvPr>
              <p:cNvSpPr/>
              <p:nvPr/>
            </p:nvSpPr>
            <p:spPr>
              <a:xfrm>
                <a:off x="838200" y="2667000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R0</a:t>
                </a:r>
              </a:p>
            </p:txBody>
          </p:sp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26CFE914-98AE-40D8-81C7-090E7E704D1A}"/>
                  </a:ext>
                </a:extLst>
              </p:cNvPr>
              <p:cNvSpPr/>
              <p:nvPr/>
            </p:nvSpPr>
            <p:spPr>
              <a:xfrm>
                <a:off x="1981200" y="2667000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R1</a:t>
                </a:r>
              </a:p>
            </p:txBody>
          </p:sp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31DC4779-BA1D-46DE-AE52-A58BCCFB4CD9}"/>
                  </a:ext>
                </a:extLst>
              </p:cNvPr>
              <p:cNvSpPr/>
              <p:nvPr/>
            </p:nvSpPr>
            <p:spPr>
              <a:xfrm>
                <a:off x="3136024" y="2667000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R4</a:t>
                </a:r>
              </a:p>
            </p:txBody>
          </p: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921E79FE-5F35-402D-8784-4F1076ABA8E2}"/>
                  </a:ext>
                </a:extLst>
              </p:cNvPr>
              <p:cNvCxnSpPr>
                <a:cxnSpLocks/>
                <a:stCxn id="78" idx="3"/>
                <a:endCxn id="79" idx="1"/>
              </p:cNvCxnSpPr>
              <p:nvPr/>
            </p:nvCxnSpPr>
            <p:spPr>
              <a:xfrm>
                <a:off x="1371600" y="2884660"/>
                <a:ext cx="6096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A10F0F4C-0825-421B-8290-D081BB33BE7A}"/>
                  </a:ext>
                </a:extLst>
              </p:cNvPr>
              <p:cNvCxnSpPr>
                <a:cxnSpLocks/>
                <a:stCxn id="79" idx="3"/>
                <a:endCxn id="80" idx="1"/>
              </p:cNvCxnSpPr>
              <p:nvPr/>
            </p:nvCxnSpPr>
            <p:spPr>
              <a:xfrm>
                <a:off x="2514600" y="2884660"/>
                <a:ext cx="62142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785AAB5-2904-414E-B3D7-32DF071FF749}"/>
                  </a:ext>
                </a:extLst>
              </p:cNvPr>
              <p:cNvSpPr/>
              <p:nvPr/>
            </p:nvSpPr>
            <p:spPr>
              <a:xfrm>
                <a:off x="270302" y="2699994"/>
                <a:ext cx="415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J2</a:t>
                </a:r>
                <a:endParaRPr lang="en-US" dirty="0"/>
              </a:p>
            </p:txBody>
          </p:sp>
        </p:grpSp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D3749394-9526-42E8-8544-220064D6AC4F}"/>
                </a:ext>
              </a:extLst>
            </p:cNvPr>
            <p:cNvSpPr/>
            <p:nvPr/>
          </p:nvSpPr>
          <p:spPr>
            <a:xfrm>
              <a:off x="5535801" y="2059102"/>
              <a:ext cx="1516640" cy="43532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R4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088C0928-F820-4E5B-AC74-0BC32FBD9C5B}"/>
              </a:ext>
            </a:extLst>
          </p:cNvPr>
          <p:cNvGrpSpPr/>
          <p:nvPr/>
        </p:nvGrpSpPr>
        <p:grpSpPr>
          <a:xfrm>
            <a:off x="216776" y="2060516"/>
            <a:ext cx="6816442" cy="4018703"/>
            <a:chOff x="216776" y="2060516"/>
            <a:chExt cx="6816442" cy="401870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E08B9E7-5A73-4D17-99F5-FDFF51179526}"/>
                </a:ext>
              </a:extLst>
            </p:cNvPr>
            <p:cNvGrpSpPr/>
            <p:nvPr/>
          </p:nvGrpSpPr>
          <p:grpSpPr>
            <a:xfrm>
              <a:off x="216776" y="5643899"/>
              <a:ext cx="3399122" cy="435320"/>
              <a:chOff x="258478" y="3438970"/>
              <a:chExt cx="3399122" cy="435320"/>
            </a:xfrm>
          </p:grpSpPr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4493FD63-026B-45E4-AB00-A971FBB6E28D}"/>
                  </a:ext>
                </a:extLst>
              </p:cNvPr>
              <p:cNvSpPr/>
              <p:nvPr/>
            </p:nvSpPr>
            <p:spPr>
              <a:xfrm>
                <a:off x="826376" y="3438970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R0</a:t>
                </a:r>
              </a:p>
            </p:txBody>
          </p:sp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E11AB195-D07D-4433-91D6-35ABBD59DA89}"/>
                  </a:ext>
                </a:extLst>
              </p:cNvPr>
              <p:cNvSpPr/>
              <p:nvPr/>
            </p:nvSpPr>
            <p:spPr>
              <a:xfrm>
                <a:off x="1969376" y="3438970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R1</a:t>
                </a:r>
              </a:p>
            </p:txBody>
          </p:sp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C621A69C-8523-47CE-9705-F1CA1F7B2A27}"/>
                  </a:ext>
                </a:extLst>
              </p:cNvPr>
              <p:cNvSpPr/>
              <p:nvPr/>
            </p:nvSpPr>
            <p:spPr>
              <a:xfrm>
                <a:off x="3124200" y="3438970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R5</a:t>
                </a:r>
              </a:p>
            </p:txBody>
          </p: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C93734C3-9F79-40A5-8CCF-AE4231582A8B}"/>
                  </a:ext>
                </a:extLst>
              </p:cNvPr>
              <p:cNvCxnSpPr>
                <a:cxnSpLocks/>
                <a:stCxn id="85" idx="3"/>
                <a:endCxn id="86" idx="1"/>
              </p:cNvCxnSpPr>
              <p:nvPr/>
            </p:nvCxnSpPr>
            <p:spPr>
              <a:xfrm>
                <a:off x="1359776" y="3656630"/>
                <a:ext cx="6096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7E049EDF-CBDA-42FC-8147-BF9E5863F226}"/>
                  </a:ext>
                </a:extLst>
              </p:cNvPr>
              <p:cNvCxnSpPr>
                <a:cxnSpLocks/>
                <a:stCxn id="86" idx="3"/>
                <a:endCxn id="87" idx="1"/>
              </p:cNvCxnSpPr>
              <p:nvPr/>
            </p:nvCxnSpPr>
            <p:spPr>
              <a:xfrm>
                <a:off x="2502776" y="3656630"/>
                <a:ext cx="62142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2E6B1064-2F5D-4403-BFC7-EFE5FEA22C32}"/>
                  </a:ext>
                </a:extLst>
              </p:cNvPr>
              <p:cNvSpPr/>
              <p:nvPr/>
            </p:nvSpPr>
            <p:spPr>
              <a:xfrm>
                <a:off x="258478" y="3470620"/>
                <a:ext cx="415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J3</a:t>
                </a:r>
                <a:endParaRPr lang="en-US" dirty="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72231105-4546-43E9-B574-7DA7B0FF3236}"/>
                </a:ext>
              </a:extLst>
            </p:cNvPr>
            <p:cNvSpPr/>
            <p:nvPr/>
          </p:nvSpPr>
          <p:spPr>
            <a:xfrm>
              <a:off x="5543012" y="2060516"/>
              <a:ext cx="1490206" cy="435320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R5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0AA69219-A69B-402F-ACEE-F73075AAEB30}"/>
              </a:ext>
            </a:extLst>
          </p:cNvPr>
          <p:cNvGrpSpPr/>
          <p:nvPr/>
        </p:nvGrpSpPr>
        <p:grpSpPr>
          <a:xfrm>
            <a:off x="216776" y="2086186"/>
            <a:ext cx="6846179" cy="4592257"/>
            <a:chOff x="216776" y="2086186"/>
            <a:chExt cx="6846179" cy="4592257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7ED3505F-28EE-4D57-89C2-916A703CA16A}"/>
                </a:ext>
              </a:extLst>
            </p:cNvPr>
            <p:cNvGrpSpPr/>
            <p:nvPr/>
          </p:nvGrpSpPr>
          <p:grpSpPr>
            <a:xfrm>
              <a:off x="216776" y="6243123"/>
              <a:ext cx="3399122" cy="435320"/>
              <a:chOff x="258478" y="4200970"/>
              <a:chExt cx="3399122" cy="435320"/>
            </a:xfrm>
          </p:grpSpPr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839C7DE7-25F5-40CF-B113-B4C4FB5B9133}"/>
                  </a:ext>
                </a:extLst>
              </p:cNvPr>
              <p:cNvSpPr/>
              <p:nvPr/>
            </p:nvSpPr>
            <p:spPr>
              <a:xfrm>
                <a:off x="826376" y="4200970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R0</a:t>
                </a:r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668DCCF2-DA25-4094-AAED-DE57014DD194}"/>
                  </a:ext>
                </a:extLst>
              </p:cNvPr>
              <p:cNvSpPr/>
              <p:nvPr/>
            </p:nvSpPr>
            <p:spPr>
              <a:xfrm>
                <a:off x="1969376" y="4200970"/>
                <a:ext cx="533400" cy="435320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R1</a:t>
                </a:r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125D136D-C6F6-42CC-AEB2-F528175500B9}"/>
                  </a:ext>
                </a:extLst>
              </p:cNvPr>
              <p:cNvSpPr/>
              <p:nvPr/>
            </p:nvSpPr>
            <p:spPr>
              <a:xfrm>
                <a:off x="3124200" y="4200970"/>
                <a:ext cx="533400" cy="435320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R6</a:t>
                </a:r>
              </a:p>
            </p:txBody>
          </p: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0548DF4E-3608-4A52-AEDD-1AD9515FD101}"/>
                  </a:ext>
                </a:extLst>
              </p:cNvPr>
              <p:cNvCxnSpPr>
                <a:cxnSpLocks/>
                <a:stCxn id="92" idx="3"/>
                <a:endCxn id="93" idx="1"/>
              </p:cNvCxnSpPr>
              <p:nvPr/>
            </p:nvCxnSpPr>
            <p:spPr>
              <a:xfrm>
                <a:off x="1359776" y="4418630"/>
                <a:ext cx="6096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C39F0B80-32B4-4194-A9D7-725E197C71AE}"/>
                  </a:ext>
                </a:extLst>
              </p:cNvPr>
              <p:cNvCxnSpPr>
                <a:cxnSpLocks/>
                <a:stCxn id="93" idx="3"/>
                <a:endCxn id="94" idx="1"/>
              </p:cNvCxnSpPr>
              <p:nvPr/>
            </p:nvCxnSpPr>
            <p:spPr>
              <a:xfrm>
                <a:off x="2502776" y="4418630"/>
                <a:ext cx="62142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912E43A8-23AE-444C-9233-988859C2494F}"/>
                  </a:ext>
                </a:extLst>
              </p:cNvPr>
              <p:cNvSpPr/>
              <p:nvPr/>
            </p:nvSpPr>
            <p:spPr>
              <a:xfrm>
                <a:off x="258478" y="4233964"/>
                <a:ext cx="415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J4</a:t>
                </a:r>
                <a:endParaRPr lang="en-US" dirty="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DCE1CB78-2BD6-4B5E-8C82-9C960755BA2E}"/>
                </a:ext>
              </a:extLst>
            </p:cNvPr>
            <p:cNvSpPr/>
            <p:nvPr/>
          </p:nvSpPr>
          <p:spPr>
            <a:xfrm>
              <a:off x="5523788" y="2086186"/>
              <a:ext cx="1539167" cy="435320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R6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A3C145A-A571-FE45-A2DA-54CA9CEDD232}"/>
              </a:ext>
            </a:extLst>
          </p:cNvPr>
          <p:cNvGrpSpPr/>
          <p:nvPr/>
        </p:nvGrpSpPr>
        <p:grpSpPr>
          <a:xfrm>
            <a:off x="7770912" y="4552871"/>
            <a:ext cx="805179" cy="276999"/>
            <a:chOff x="7770912" y="4552871"/>
            <a:chExt cx="805179" cy="2769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603715B-2486-4A8D-BDFA-3A04B644B25F}"/>
                </a:ext>
              </a:extLst>
            </p:cNvPr>
            <p:cNvSpPr/>
            <p:nvPr/>
          </p:nvSpPr>
          <p:spPr>
            <a:xfrm>
              <a:off x="7770912" y="4577071"/>
              <a:ext cx="805179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D13F4546-98CB-4153-BE8F-AB857336851C}"/>
                </a:ext>
              </a:extLst>
            </p:cNvPr>
            <p:cNvSpPr/>
            <p:nvPr/>
          </p:nvSpPr>
          <p:spPr>
            <a:xfrm>
              <a:off x="7926287" y="4552871"/>
              <a:ext cx="64980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latin typeface="Times New Roman" charset="0"/>
                  <a:ea typeface="Times New Roman" charset="0"/>
                  <a:cs typeface="Times New Roman" charset="0"/>
                </a:rPr>
                <a:t>Time</a:t>
              </a:r>
              <a:endParaRPr lang="en-US" sz="1200" b="1" dirty="0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78CE92D4-19DA-4AE7-8F40-2D1AA4C0547A}"/>
              </a:ext>
            </a:extLst>
          </p:cNvPr>
          <p:cNvGrpSpPr/>
          <p:nvPr/>
        </p:nvGrpSpPr>
        <p:grpSpPr>
          <a:xfrm>
            <a:off x="6940843" y="4553823"/>
            <a:ext cx="1762757" cy="1194600"/>
            <a:chOff x="1835248" y="551180"/>
            <a:chExt cx="1223238" cy="4383750"/>
          </a:xfrm>
        </p:grpSpPr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D2D70597-26A0-4986-9E2C-61CE990432EE}"/>
                </a:ext>
              </a:extLst>
            </p:cNvPr>
            <p:cNvSpPr/>
            <p:nvPr/>
          </p:nvSpPr>
          <p:spPr>
            <a:xfrm>
              <a:off x="1835248" y="551180"/>
              <a:ext cx="1223238" cy="300736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E34A9BAA-3ED2-44FD-9E0D-36C93DE76E9B}"/>
                </a:ext>
              </a:extLst>
            </p:cNvPr>
            <p:cNvSpPr/>
            <p:nvPr/>
          </p:nvSpPr>
          <p:spPr>
            <a:xfrm>
              <a:off x="2063204" y="3579615"/>
              <a:ext cx="117990" cy="13553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7572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304800" y="3230508"/>
            <a:ext cx="8567902" cy="3246492"/>
            <a:chOff x="304800" y="3230508"/>
            <a:chExt cx="8567902" cy="3246492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A74BB6B-EE02-45C8-AB95-B66E43F82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3231511"/>
              <a:ext cx="2791049" cy="3245489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0414CB1-4C86-4C6D-9C28-EE0C8BD19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200" y="3276600"/>
              <a:ext cx="2700502" cy="3135414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2964" y="3230508"/>
              <a:ext cx="2933036" cy="3246491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Simulation Experiment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8F3A1-0BCF-43C8-8FDE-E80C0242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66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98753"/>
            <a:ext cx="8458200" cy="237804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81000" y="799176"/>
            <a:ext cx="6858000" cy="953424"/>
            <a:chOff x="381000" y="799176"/>
            <a:chExt cx="6858000" cy="953424"/>
          </a:xfrm>
        </p:grpSpPr>
        <p:sp>
          <p:nvSpPr>
            <p:cNvPr id="7" name="Rectangle 6"/>
            <p:cNvSpPr/>
            <p:nvPr/>
          </p:nvSpPr>
          <p:spPr>
            <a:xfrm>
              <a:off x="381000" y="914400"/>
              <a:ext cx="533400" cy="838200"/>
            </a:xfrm>
            <a:prstGeom prst="rect">
              <a:avLst/>
            </a:prstGeom>
            <a:solidFill>
              <a:srgbClr val="FF93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49600" y="914400"/>
              <a:ext cx="533400" cy="838200"/>
            </a:xfrm>
            <a:prstGeom prst="rect">
              <a:avLst/>
            </a:prstGeom>
            <a:solidFill>
              <a:srgbClr val="FF93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705600" y="799176"/>
              <a:ext cx="533400" cy="838200"/>
            </a:xfrm>
            <a:prstGeom prst="rect">
              <a:avLst/>
            </a:prstGeom>
            <a:solidFill>
              <a:srgbClr val="FF93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1000" y="782705"/>
            <a:ext cx="5029002" cy="1344944"/>
            <a:chOff x="414867" y="1513481"/>
            <a:chExt cx="5029002" cy="1344944"/>
          </a:xfrm>
        </p:grpSpPr>
        <p:sp>
          <p:nvSpPr>
            <p:cNvPr id="15" name="Rectangle 14"/>
            <p:cNvSpPr/>
            <p:nvPr/>
          </p:nvSpPr>
          <p:spPr>
            <a:xfrm>
              <a:off x="414867" y="1524000"/>
              <a:ext cx="1096433" cy="1334425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347436" y="1513481"/>
              <a:ext cx="1096433" cy="1308435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603189" y="720452"/>
            <a:ext cx="5125177" cy="2104340"/>
            <a:chOff x="2567212" y="1566043"/>
            <a:chExt cx="5125177" cy="2104340"/>
          </a:xfrm>
        </p:grpSpPr>
        <p:sp>
          <p:nvSpPr>
            <p:cNvPr id="17" name="Rectangle 16"/>
            <p:cNvSpPr/>
            <p:nvPr/>
          </p:nvSpPr>
          <p:spPr>
            <a:xfrm>
              <a:off x="2567212" y="1566043"/>
              <a:ext cx="1581150" cy="2066633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11239" y="1603750"/>
              <a:ext cx="1581150" cy="2066633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636386" y="3276600"/>
            <a:ext cx="322698" cy="3054137"/>
            <a:chOff x="2636386" y="3276600"/>
            <a:chExt cx="322698" cy="305413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2636386" y="3276600"/>
              <a:ext cx="322698" cy="1301537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2671297" y="5029200"/>
              <a:ext cx="287787" cy="1301537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07452" y="3779158"/>
            <a:ext cx="2131748" cy="2314317"/>
            <a:chOff x="6707452" y="3779158"/>
            <a:chExt cx="2131748" cy="231431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8686800" y="3965052"/>
              <a:ext cx="152400" cy="53074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8305800" y="3927368"/>
              <a:ext cx="152400" cy="53074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7934193" y="3901968"/>
              <a:ext cx="152400" cy="53074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7518863" y="3801182"/>
              <a:ext cx="186730" cy="631534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7131249" y="3846958"/>
              <a:ext cx="159014" cy="58575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6732753" y="3779158"/>
              <a:ext cx="169895" cy="653557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8661498" y="5429139"/>
              <a:ext cx="127519" cy="664336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8280498" y="5394107"/>
              <a:ext cx="127519" cy="664336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7908891" y="5368707"/>
              <a:ext cx="127519" cy="664336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7493561" y="5267921"/>
              <a:ext cx="156244" cy="790490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7105947" y="5313697"/>
              <a:ext cx="133053" cy="733192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6707452" y="5245897"/>
              <a:ext cx="142158" cy="818056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52803" y="3581400"/>
            <a:ext cx="2111337" cy="2588148"/>
            <a:chOff x="3852803" y="3581400"/>
            <a:chExt cx="2111337" cy="258814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5822858" y="4114800"/>
              <a:ext cx="141282" cy="343316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5425850" y="3904184"/>
              <a:ext cx="152400" cy="53074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5054243" y="3779158"/>
              <a:ext cx="126999" cy="630374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4638913" y="3657600"/>
              <a:ext cx="170722" cy="751932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4251299" y="3657600"/>
              <a:ext cx="159013" cy="751932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3852803" y="3581400"/>
              <a:ext cx="202095" cy="828131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5847148" y="5791200"/>
              <a:ext cx="112102" cy="37834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5425850" y="5533237"/>
              <a:ext cx="172652" cy="601279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5054243" y="5507837"/>
              <a:ext cx="122961" cy="601279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4638913" y="5393658"/>
              <a:ext cx="150659" cy="71545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4251299" y="5393659"/>
              <a:ext cx="122676" cy="71545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2E42E23-6000-49F8-A748-81FBD6FC8DEA}"/>
                </a:ext>
              </a:extLst>
            </p:cNvPr>
            <p:cNvSpPr/>
            <p:nvPr/>
          </p:nvSpPr>
          <p:spPr>
            <a:xfrm>
              <a:off x="3852803" y="5368708"/>
              <a:ext cx="137077" cy="74040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0" name="Explosion 2 29">
            <a:extLst>
              <a:ext uri="{FF2B5EF4-FFF2-40B4-BE49-F238E27FC236}">
                <a16:creationId xmlns:a16="http://schemas.microsoft.com/office/drawing/2014/main" id="{20E0436C-9CA5-48F2-AF51-689BF84C3EDE}"/>
              </a:ext>
            </a:extLst>
          </p:cNvPr>
          <p:cNvSpPr/>
          <p:nvPr/>
        </p:nvSpPr>
        <p:spPr>
          <a:xfrm>
            <a:off x="1106513" y="3911666"/>
            <a:ext cx="2375986" cy="1676401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Times New Roman" charset="0"/>
                <a:cs typeface="Times New Roman" charset="0"/>
              </a:rPr>
              <a:t>Higher hit ratio</a:t>
            </a:r>
            <a:endParaRPr lang="en-US" sz="1500" b="1" dirty="0"/>
          </a:p>
        </p:txBody>
      </p:sp>
      <p:sp>
        <p:nvSpPr>
          <p:cNvPr id="58" name="Explosion 2 29">
            <a:extLst>
              <a:ext uri="{FF2B5EF4-FFF2-40B4-BE49-F238E27FC236}">
                <a16:creationId xmlns:a16="http://schemas.microsoft.com/office/drawing/2014/main" id="{20E0436C-9CA5-48F2-AF51-689BF84C3EDE}"/>
              </a:ext>
            </a:extLst>
          </p:cNvPr>
          <p:cNvSpPr/>
          <p:nvPr/>
        </p:nvSpPr>
        <p:spPr>
          <a:xfrm>
            <a:off x="3886200" y="3886200"/>
            <a:ext cx="2375986" cy="1676401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Times New Roman" charset="0"/>
                <a:cs typeface="Times New Roman" charset="0"/>
              </a:rPr>
              <a:t>Less accessed data size</a:t>
            </a:r>
            <a:endParaRPr lang="en-US" sz="1500" b="1" dirty="0"/>
          </a:p>
        </p:txBody>
      </p:sp>
      <p:sp>
        <p:nvSpPr>
          <p:cNvPr id="64" name="Explosion 2 29">
            <a:extLst>
              <a:ext uri="{FF2B5EF4-FFF2-40B4-BE49-F238E27FC236}">
                <a16:creationId xmlns:a16="http://schemas.microsoft.com/office/drawing/2014/main" id="{20E0436C-9CA5-48F2-AF51-689BF84C3EDE}"/>
              </a:ext>
            </a:extLst>
          </p:cNvPr>
          <p:cNvSpPr/>
          <p:nvPr/>
        </p:nvSpPr>
        <p:spPr>
          <a:xfrm>
            <a:off x="6705600" y="3886200"/>
            <a:ext cx="2375986" cy="1676401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Times New Roman" charset="0"/>
                <a:cs typeface="Times New Roman" charset="0"/>
              </a:rPr>
              <a:t>Less </a:t>
            </a:r>
            <a:r>
              <a:rPr lang="en-US" sz="1500" b="1" dirty="0" err="1">
                <a:latin typeface="Times New Roman" charset="0"/>
                <a:cs typeface="Times New Roman" charset="0"/>
              </a:rPr>
              <a:t>makespan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261727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8" grpId="0" animBg="1"/>
      <p:bldP spid="6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11" name="Rectangle 10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Implementation on Spark</a:t>
              </a:r>
            </a:p>
          </p:txBody>
        </p:sp>
        <p:pic>
          <p:nvPicPr>
            <p:cNvPr id="12" name="Picture 11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1048013" y="2386255"/>
            <a:ext cx="3496439" cy="3577243"/>
            <a:chOff x="5212842" y="1740945"/>
            <a:chExt cx="3496439" cy="357724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2842" y="3746854"/>
              <a:ext cx="3496439" cy="1571334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5543993" y="1740945"/>
              <a:ext cx="2676645" cy="3302534"/>
              <a:chOff x="5418682" y="862502"/>
              <a:chExt cx="2995665" cy="3565687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5559238" y="862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594947" y="1765195"/>
                <a:ext cx="2819400" cy="604867"/>
              </a:xfrm>
              <a:prstGeom prst="rect">
                <a:avLst/>
              </a:prstGeom>
              <a:solidFill>
                <a:srgbClr val="1E85C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>
                    <a:latin typeface="Times New Roman" charset="0"/>
                    <a:ea typeface="Times New Roman" charset="0"/>
                    <a:cs typeface="Times New Roman" charset="0"/>
                  </a:rPr>
                  <a:t>VMware </a:t>
                </a:r>
                <a:r>
                  <a:rPr lang="en-US" sz="1500" b="1" dirty="0" err="1">
                    <a:latin typeface="Times New Roman" charset="0"/>
                    <a:ea typeface="Times New Roman" charset="0"/>
                    <a:cs typeface="Times New Roman" charset="0"/>
                  </a:rPr>
                  <a:t>ESXi</a:t>
                </a:r>
                <a:r>
                  <a:rPr lang="en-US" sz="1500" b="1" dirty="0">
                    <a:latin typeface="Times New Roman" charset="0"/>
                    <a:ea typeface="Times New Roman" charset="0"/>
                    <a:cs typeface="Times New Roman" charset="0"/>
                  </a:rPr>
                  <a:t> Hypervisor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930318" y="1243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397439" y="862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768518" y="1243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264214" y="862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635293" y="1243502"/>
                <a:ext cx="495300" cy="381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latin typeface="Times New Roman" charset="0"/>
                    <a:ea typeface="Times New Roman" charset="0"/>
                    <a:cs typeface="Times New Roman" charset="0"/>
                  </a:rPr>
                  <a:t>VM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418682" y="3718114"/>
                <a:ext cx="1961325" cy="710075"/>
                <a:chOff x="4332224" y="2129872"/>
                <a:chExt cx="2812082" cy="1290694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5171900" y="2876950"/>
                  <a:ext cx="1160866" cy="543616"/>
                </a:xfrm>
                <a:prstGeom prst="rect">
                  <a:avLst/>
                </a:prstGeom>
                <a:effectLst>
                  <a:glow>
                    <a:schemeClr val="tx1"/>
                  </a:glow>
                </a:effectLst>
              </p:spPr>
              <p:txBody>
                <a:bodyPr wrap="square">
                  <a:spAutoFit/>
                </a:bodyPr>
                <a:lstStyle/>
                <a:p>
                  <a:pPr algn="just"/>
                  <a:endParaRPr lang="en-US" sz="1200" b="1" dirty="0">
                    <a:solidFill>
                      <a:srgbClr val="00B0F0"/>
                    </a:solidFill>
                    <a:effectLst>
                      <a:glow rad="177800">
                        <a:schemeClr val="tx1"/>
                      </a:glow>
                    </a:effectLst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4332224" y="2129872"/>
                  <a:ext cx="2812082" cy="543616"/>
                </a:xfrm>
                <a:prstGeom prst="rect">
                  <a:avLst/>
                </a:prstGeom>
                <a:effectLst>
                  <a:glow>
                    <a:schemeClr val="tx1"/>
                  </a:glow>
                </a:effectLst>
              </p:spPr>
              <p:txBody>
                <a:bodyPr wrap="square">
                  <a:spAutoFit/>
                </a:bodyPr>
                <a:lstStyle/>
                <a:p>
                  <a:pPr algn="just"/>
                  <a:endParaRPr lang="en-US" sz="1200" b="1" dirty="0">
                    <a:solidFill>
                      <a:srgbClr val="00B0F0"/>
                    </a:solidFill>
                    <a:effectLst>
                      <a:glow rad="177800">
                        <a:schemeClr val="tx1"/>
                      </a:glow>
                    </a:effectLst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cxnSp>
            <p:nvCxnSpPr>
              <p:cNvPr id="24" name="Straight Arrow Connector 23"/>
              <p:cNvCxnSpPr>
                <a:cxnSpLocks/>
              </p:cNvCxnSpPr>
              <p:nvPr/>
            </p:nvCxnSpPr>
            <p:spPr>
              <a:xfrm>
                <a:off x="7004645" y="2392107"/>
                <a:ext cx="0" cy="1010982"/>
              </a:xfrm>
              <a:prstGeom prst="straightConnector1">
                <a:avLst/>
              </a:prstGeom>
              <a:ln w="63500">
                <a:solidFill>
                  <a:srgbClr val="0070C0"/>
                </a:solidFill>
                <a:headEnd type="triangl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/>
          <a:srcRect l="6623" t="16328" r="10934" b="21368"/>
          <a:stretch/>
        </p:blipFill>
        <p:spPr>
          <a:xfrm>
            <a:off x="605684" y="2967448"/>
            <a:ext cx="918328" cy="2550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246" y="2410127"/>
            <a:ext cx="800029" cy="3960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463ECD3-2126-4964-B7F3-EF6F3E2EDC15}"/>
              </a:ext>
            </a:extLst>
          </p:cNvPr>
          <p:cNvSpPr/>
          <p:nvPr/>
        </p:nvSpPr>
        <p:spPr>
          <a:xfrm>
            <a:off x="2197997" y="901923"/>
            <a:ext cx="31882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err="1">
                <a:latin typeface="Times New Roman" charset="0"/>
                <a:cs typeface="Times New Roman" charset="0"/>
              </a:rPr>
              <a:t>Testbesd</a:t>
            </a:r>
            <a:endParaRPr lang="en-US" dirty="0">
              <a:latin typeface="Times New Roman" charset="0"/>
              <a:cs typeface="Times New Roman" charset="0"/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67</a:t>
            </a:fld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206153B-2906-A34F-A4C4-31CA6B7EA0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74" y="1672194"/>
            <a:ext cx="1061228" cy="552794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6C46DFBA-B9CD-6A41-930E-7BD7D35BD6EE}"/>
              </a:ext>
            </a:extLst>
          </p:cNvPr>
          <p:cNvSpPr/>
          <p:nvPr/>
        </p:nvSpPr>
        <p:spPr>
          <a:xfrm>
            <a:off x="579581" y="853436"/>
            <a:ext cx="4311337" cy="55321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BAC2659-3B3D-D745-B0D2-B10B7D2DBF75}"/>
              </a:ext>
            </a:extLst>
          </p:cNvPr>
          <p:cNvGrpSpPr/>
          <p:nvPr/>
        </p:nvGrpSpPr>
        <p:grpSpPr>
          <a:xfrm>
            <a:off x="4332456" y="3048618"/>
            <a:ext cx="5268744" cy="3336920"/>
            <a:chOff x="4038600" y="3048618"/>
            <a:chExt cx="5268744" cy="3336920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CB492133-CA44-134B-AD0B-C3CD082BD996}"/>
                </a:ext>
              </a:extLst>
            </p:cNvPr>
            <p:cNvGrpSpPr/>
            <p:nvPr/>
          </p:nvGrpSpPr>
          <p:grpSpPr>
            <a:xfrm>
              <a:off x="5122715" y="3048618"/>
              <a:ext cx="4184629" cy="3336920"/>
              <a:chOff x="5122715" y="3048618"/>
              <a:chExt cx="4184629" cy="3336920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98D33D88-2645-7246-8B4F-273BAB2060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0587" y="3460875"/>
                <a:ext cx="2771004" cy="2835296"/>
              </a:xfrm>
              <a:prstGeom prst="rect">
                <a:avLst/>
              </a:prstGeom>
            </p:spPr>
          </p:pic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A08E6D25-2955-9145-ACC0-92D1F6F084A8}"/>
                  </a:ext>
                </a:extLst>
              </p:cNvPr>
              <p:cNvSpPr/>
              <p:nvPr/>
            </p:nvSpPr>
            <p:spPr>
              <a:xfrm>
                <a:off x="6119123" y="3068327"/>
                <a:ext cx="318822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b="1" u="sng" dirty="0">
                    <a:latin typeface="Times New Roman" charset="0"/>
                    <a:cs typeface="Times New Roman" charset="0"/>
                  </a:rPr>
                  <a:t>Server Spec</a:t>
                </a:r>
                <a:endParaRPr lang="en-US" sz="1600" dirty="0"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4BD909AF-3596-C64F-AAFB-226DF8D55961}"/>
                  </a:ext>
                </a:extLst>
              </p:cNvPr>
              <p:cNvSpPr/>
              <p:nvPr/>
            </p:nvSpPr>
            <p:spPr>
              <a:xfrm>
                <a:off x="5122715" y="3048618"/>
                <a:ext cx="3183085" cy="333692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30EC2066-2BD6-AB41-8D9D-4742AF455AC3}"/>
                </a:ext>
              </a:extLst>
            </p:cNvPr>
            <p:cNvCxnSpPr>
              <a:cxnSpLocks/>
              <a:stCxn id="47" idx="1"/>
            </p:cNvCxnSpPr>
            <p:nvPr/>
          </p:nvCxnSpPr>
          <p:spPr>
            <a:xfrm flipH="1">
              <a:off x="4038600" y="4878523"/>
              <a:ext cx="1351987" cy="0"/>
            </a:xfrm>
            <a:prstGeom prst="straightConnector1">
              <a:avLst/>
            </a:prstGeom>
            <a:ln w="63500">
              <a:solidFill>
                <a:srgbClr val="C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299E501-5AB8-CA4A-849A-C50790435A28}"/>
              </a:ext>
            </a:extLst>
          </p:cNvPr>
          <p:cNvGrpSpPr/>
          <p:nvPr/>
        </p:nvGrpSpPr>
        <p:grpSpPr>
          <a:xfrm>
            <a:off x="3819017" y="853437"/>
            <a:ext cx="5771239" cy="2056219"/>
            <a:chOff x="3525161" y="853437"/>
            <a:chExt cx="5771239" cy="2056219"/>
          </a:xfrm>
        </p:grpSpPr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89331CE4-2343-AE4E-A511-ED385913FC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25161" y="2280500"/>
              <a:ext cx="1575552" cy="467420"/>
            </a:xfrm>
            <a:prstGeom prst="straightConnector1">
              <a:avLst/>
            </a:prstGeom>
            <a:ln w="63500">
              <a:solidFill>
                <a:srgbClr val="C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B36405D-A490-B745-B4C2-E4F1908D72D7}"/>
                </a:ext>
              </a:extLst>
            </p:cNvPr>
            <p:cNvGrpSpPr/>
            <p:nvPr/>
          </p:nvGrpSpPr>
          <p:grpSpPr>
            <a:xfrm>
              <a:off x="5122715" y="853437"/>
              <a:ext cx="4173685" cy="2056219"/>
              <a:chOff x="5122715" y="853437"/>
              <a:chExt cx="4173685" cy="2056219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3D9A08AE-2ABC-314B-A136-A209ED8D0093}"/>
                  </a:ext>
                </a:extLst>
              </p:cNvPr>
              <p:cNvGrpSpPr/>
              <p:nvPr/>
            </p:nvGrpSpPr>
            <p:grpSpPr>
              <a:xfrm>
                <a:off x="6859613" y="1374016"/>
                <a:ext cx="1141387" cy="1497269"/>
                <a:chOff x="302539" y="4717729"/>
                <a:chExt cx="1141387" cy="1497269"/>
              </a:xfrm>
            </p:grpSpPr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D806254D-520D-B248-B223-17D3BDFFCC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2539" y="4717729"/>
                  <a:ext cx="1141387" cy="979581"/>
                </a:xfrm>
                <a:prstGeom prst="rect">
                  <a:avLst/>
                </a:prstGeom>
              </p:spPr>
            </p:pic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93675568-5AB3-E74C-83E2-55BD519D7514}"/>
                    </a:ext>
                  </a:extLst>
                </p:cNvPr>
                <p:cNvSpPr txBox="1"/>
                <p:nvPr/>
              </p:nvSpPr>
              <p:spPr>
                <a:xfrm>
                  <a:off x="599618" y="5722555"/>
                  <a:ext cx="551753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Times New Roman" charset="0"/>
                      <a:ea typeface="Times New Roman" charset="0"/>
                      <a:cs typeface="Times New Roman" charset="0"/>
                    </a:rPr>
                    <a:t>50GB</a:t>
                  </a:r>
                </a:p>
                <a:p>
                  <a:pPr algn="ctr"/>
                  <a:r>
                    <a:rPr lang="en-US" sz="1400" b="1" dirty="0">
                      <a:latin typeface="Times New Roman" charset="0"/>
                      <a:ea typeface="Times New Roman" charset="0"/>
                      <a:cs typeface="Times New Roman" charset="0"/>
                    </a:rPr>
                    <a:t>Disk</a:t>
                  </a:r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61DD0A2D-9095-A94C-B7A4-8E2A9F5DE1E2}"/>
                  </a:ext>
                </a:extLst>
              </p:cNvPr>
              <p:cNvGrpSpPr/>
              <p:nvPr/>
            </p:nvGrpSpPr>
            <p:grpSpPr>
              <a:xfrm>
                <a:off x="5361699" y="1600200"/>
                <a:ext cx="1191501" cy="980885"/>
                <a:chOff x="7729518" y="1280074"/>
                <a:chExt cx="1191501" cy="980885"/>
              </a:xfrm>
            </p:grpSpPr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C6187270-CCBD-AC49-99E0-0C005CDA32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729518" y="1280074"/>
                  <a:ext cx="1191501" cy="435320"/>
                </a:xfrm>
                <a:prstGeom prst="rect">
                  <a:avLst/>
                </a:prstGeom>
              </p:spPr>
            </p:pic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0116D9D2-CC54-A946-B4D6-149385D234B6}"/>
                    </a:ext>
                  </a:extLst>
                </p:cNvPr>
                <p:cNvSpPr txBox="1"/>
                <p:nvPr/>
              </p:nvSpPr>
              <p:spPr>
                <a:xfrm>
                  <a:off x="7953213" y="1768516"/>
                  <a:ext cx="744114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Times New Roman" charset="0"/>
                      <a:ea typeface="Times New Roman" charset="0"/>
                      <a:cs typeface="Times New Roman" charset="0"/>
                    </a:rPr>
                    <a:t>1GB</a:t>
                  </a:r>
                </a:p>
                <a:p>
                  <a:pPr algn="ctr"/>
                  <a:r>
                    <a:rPr lang="en-US" sz="1400" b="1" dirty="0">
                      <a:latin typeface="Times New Roman" charset="0"/>
                      <a:ea typeface="Times New Roman" charset="0"/>
                      <a:cs typeface="Times New Roman" charset="0"/>
                    </a:rPr>
                    <a:t>DRAM</a:t>
                  </a:r>
                </a:p>
              </p:txBody>
            </p:sp>
          </p:grp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F1C23527-05BF-2F4F-8DBD-8B0D22897F54}"/>
                  </a:ext>
                </a:extLst>
              </p:cNvPr>
              <p:cNvSpPr/>
              <p:nvPr/>
            </p:nvSpPr>
            <p:spPr>
              <a:xfrm>
                <a:off x="6108179" y="901923"/>
                <a:ext cx="318822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b="1" u="sng" dirty="0">
                    <a:latin typeface="Times New Roman" charset="0"/>
                    <a:cs typeface="Times New Roman" charset="0"/>
                  </a:rPr>
                  <a:t>Per VM Spec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85B3544-A14D-244A-9811-CCD445363DA3}"/>
                  </a:ext>
                </a:extLst>
              </p:cNvPr>
              <p:cNvSpPr/>
              <p:nvPr/>
            </p:nvSpPr>
            <p:spPr>
              <a:xfrm>
                <a:off x="5122715" y="853437"/>
                <a:ext cx="3183085" cy="205621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26" name="Picture 2" descr="Image result for hdfs logo">
            <a:extLst>
              <a:ext uri="{FF2B5EF4-FFF2-40B4-BE49-F238E27FC236}">
                <a16:creationId xmlns:a16="http://schemas.microsoft.com/office/drawing/2014/main" id="{1DF12012-7AF7-481A-B9B8-326AE8933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055" y="1655162"/>
            <a:ext cx="1293385" cy="72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85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       Spark Implementation </a:t>
              </a:r>
              <a:r>
                <a:rPr lang="mr-IN" sz="2000" b="1" dirty="0">
                  <a:latin typeface="Times New Roman" charset="0"/>
                  <a:ea typeface="Times New Roman" charset="0"/>
                  <a:cs typeface="Times New Roman" charset="0"/>
                </a:rPr>
                <a:t>–</a:t>
              </a:r>
              <a:r>
                <a:rPr lang="en-US" sz="2000" b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b="1" dirty="0" err="1">
                  <a:latin typeface="Times New Roman" charset="0"/>
                  <a:ea typeface="Times New Roman" charset="0"/>
                  <a:cs typeface="Times New Roman" charset="0"/>
                </a:rPr>
                <a:t>RDDCacheManager</a:t>
              </a:r>
              <a:endParaRPr lang="en-US" sz="2000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8F3A1-0BCF-43C8-8FDE-E80C0242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68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098612"/>
            <a:ext cx="4495800" cy="23658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E42E23-6000-49F8-A748-81FBD6FC8DEA}"/>
              </a:ext>
            </a:extLst>
          </p:cNvPr>
          <p:cNvSpPr/>
          <p:nvPr/>
        </p:nvSpPr>
        <p:spPr>
          <a:xfrm>
            <a:off x="2514600" y="6248400"/>
            <a:ext cx="685800" cy="239932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660911"/>
            <a:ext cx="5486400" cy="34164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18F0B7F-6E09-47C1-9A20-2A576048F6AE}"/>
              </a:ext>
            </a:extLst>
          </p:cNvPr>
          <p:cNvSpPr/>
          <p:nvPr/>
        </p:nvSpPr>
        <p:spPr>
          <a:xfrm>
            <a:off x="2514600" y="2895600"/>
            <a:ext cx="1066800" cy="152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RDDCacheManager</a:t>
            </a:r>
            <a:endParaRPr lang="en-US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E0FBDE-9627-473B-8E59-EC4F762F5C8A}"/>
              </a:ext>
            </a:extLst>
          </p:cNvPr>
          <p:cNvSpPr/>
          <p:nvPr/>
        </p:nvSpPr>
        <p:spPr>
          <a:xfrm>
            <a:off x="1600200" y="2057400"/>
            <a:ext cx="845892" cy="15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Header Files</a:t>
            </a:r>
          </a:p>
        </p:txBody>
      </p:sp>
    </p:spTree>
    <p:extLst>
      <p:ext uri="{BB962C8B-B14F-4D97-AF65-F5344CB8AC3E}">
        <p14:creationId xmlns:p14="http://schemas.microsoft.com/office/powerpoint/2010/main" val="237992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820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1. Background and Motivation</a:t>
            </a:r>
          </a:p>
          <a:p>
            <a:pPr marL="0" indent="0">
              <a:buNone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2. Review of Preliminary Work</a:t>
            </a:r>
          </a:p>
          <a:p>
            <a:pPr marL="0" indent="0">
              <a:buNone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3. I/O Stack Optimization: Hybrid Framework of NVMe SSDs</a:t>
            </a:r>
          </a:p>
          <a:p>
            <a:pPr marL="0" indent="0">
              <a:buNone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4. Store vs. Compute: Intermediate Data Caching Optimization </a:t>
            </a:r>
          </a:p>
          <a:p>
            <a:pPr marL="0" indent="0">
              <a:buNone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5. Conclusion and Future Work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Outline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81129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                  Spark Implementation </a:t>
              </a:r>
              <a:r>
                <a:rPr lang="mr-IN" b="1" dirty="0">
                  <a:latin typeface="Times New Roman" charset="0"/>
                  <a:ea typeface="Times New Roman" charset="0"/>
                  <a:cs typeface="Times New Roman" charset="0"/>
                </a:rPr>
                <a:t>–</a:t>
              </a:r>
              <a:r>
                <a:rPr lang="en-US" b="1" dirty="0">
                  <a:latin typeface="Times New Roman" charset="0"/>
                  <a:ea typeface="Times New Roman" charset="0"/>
                  <a:cs typeface="Times New Roman" charset="0"/>
                </a:rPr>
                <a:t> Ridge Regression Benchmark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8F3A1-0BCF-43C8-8FDE-E80C0242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69</a:t>
            </a:fld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914400" y="739140"/>
          <a:ext cx="7239001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4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4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4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4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41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41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41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Feature1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Feature2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Feature3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Feature4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Feature5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…</a:t>
                      </a:r>
                      <a:endParaRPr 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Row1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24.32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145.32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32.31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87.32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Row2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543.34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99.67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92.43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64.37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32.34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Row3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652.43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543.23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323.13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124.34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312.12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Row4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34.64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623.44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442.79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643.27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36.13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Row5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313.412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214.42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4543.67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44.21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75.43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mr-IN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…</a:t>
                      </a:r>
                      <a:endParaRPr 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5" name="Group 34"/>
          <p:cNvGrpSpPr/>
          <p:nvPr/>
        </p:nvGrpSpPr>
        <p:grpSpPr>
          <a:xfrm>
            <a:off x="1835248" y="638964"/>
            <a:ext cx="1223238" cy="3309982"/>
            <a:chOff x="1835248" y="551180"/>
            <a:chExt cx="1223238" cy="33977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6E0FBDE-9627-473B-8E59-EC4F762F5C8A}"/>
                </a:ext>
              </a:extLst>
            </p:cNvPr>
            <p:cNvSpPr/>
            <p:nvPr/>
          </p:nvSpPr>
          <p:spPr>
            <a:xfrm>
              <a:off x="1835248" y="551180"/>
              <a:ext cx="1223238" cy="300736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063204" y="3579614"/>
              <a:ext cx="7673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Target</a:t>
              </a:r>
              <a:endParaRPr lang="en-US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979334" y="638964"/>
            <a:ext cx="2127152" cy="3306898"/>
            <a:chOff x="3979334" y="533400"/>
            <a:chExt cx="2127152" cy="341246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E0FBDE-9627-473B-8E59-EC4F762F5C8A}"/>
                </a:ext>
              </a:extLst>
            </p:cNvPr>
            <p:cNvSpPr/>
            <p:nvPr/>
          </p:nvSpPr>
          <p:spPr>
            <a:xfrm>
              <a:off x="3979334" y="533400"/>
              <a:ext cx="2127152" cy="30073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550833" y="3576530"/>
              <a:ext cx="8258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Source</a:t>
              </a:r>
              <a:endParaRPr lang="en-US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687" y="3606052"/>
            <a:ext cx="1591988" cy="4762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00400" y="642824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133600" y="4194490"/>
            <a:ext cx="0" cy="243491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1721184" y="4149984"/>
            <a:ext cx="6387082" cy="485668"/>
            <a:chOff x="1721184" y="4149984"/>
            <a:chExt cx="6387082" cy="485668"/>
          </a:xfrm>
        </p:grpSpPr>
        <p:grpSp>
          <p:nvGrpSpPr>
            <p:cNvPr id="16" name="Group 15"/>
            <p:cNvGrpSpPr/>
            <p:nvPr/>
          </p:nvGrpSpPr>
          <p:grpSpPr>
            <a:xfrm>
              <a:off x="2537241" y="4149984"/>
              <a:ext cx="5571025" cy="485668"/>
              <a:chOff x="2537241" y="4149984"/>
              <a:chExt cx="5571025" cy="485668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058486" y="4194490"/>
                <a:ext cx="5049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Job</a:t>
                </a:r>
                <a:r>
                  <a:rPr lang="en-US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:  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Cal (f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= R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4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))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, Cal (f</a:t>
                </a:r>
                <a:r>
                  <a:rPr lang="en-US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7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 = R</a:t>
                </a:r>
                <a:r>
                  <a:rPr lang="en-US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(f</a:t>
                </a:r>
                <a:r>
                  <a:rPr lang="en-US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12,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 f</a:t>
                </a:r>
                <a:r>
                  <a:rPr lang="en-US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16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, f</a:t>
                </a:r>
                <a:r>
                  <a:rPr lang="en-US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4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), </a:t>
                </a:r>
                <a:r>
                  <a:rPr lang="mr-IN" dirty="0">
                    <a:latin typeface="Times New Roman" charset="0"/>
                    <a:ea typeface="Times New Roman" charset="0"/>
                    <a:cs typeface="Times New Roman" charset="0"/>
                  </a:rPr>
                  <a:t>…</a:t>
                </a:r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4843"/>
              <a:stretch/>
            </p:blipFill>
            <p:spPr>
              <a:xfrm>
                <a:off x="2537241" y="4149984"/>
                <a:ext cx="434559" cy="48566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1721184" y="419449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baseline="-25000" dirty="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2096729" y="4379156"/>
              <a:ext cx="65714" cy="595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725198" y="4776841"/>
            <a:ext cx="5958272" cy="521064"/>
            <a:chOff x="1725198" y="4776841"/>
            <a:chExt cx="5958272" cy="521064"/>
          </a:xfrm>
        </p:grpSpPr>
        <p:grpSp>
          <p:nvGrpSpPr>
            <p:cNvPr id="21" name="Group 20"/>
            <p:cNvGrpSpPr/>
            <p:nvPr/>
          </p:nvGrpSpPr>
          <p:grpSpPr>
            <a:xfrm>
              <a:off x="2521048" y="4776841"/>
              <a:ext cx="5162422" cy="521064"/>
              <a:chOff x="2521048" y="4776841"/>
              <a:chExt cx="5162422" cy="521064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3058486" y="4801002"/>
                <a:ext cx="46249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Job</a:t>
                </a:r>
                <a:r>
                  <a:rPr lang="en-US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:  Cal (f</a:t>
                </a:r>
                <a:r>
                  <a:rPr lang="en-US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 = R</a:t>
                </a:r>
                <a:r>
                  <a:rPr lang="en-US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(f</a:t>
                </a:r>
                <a:r>
                  <a:rPr lang="en-US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, f</a:t>
                </a:r>
                <a:r>
                  <a:rPr lang="en-US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4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)), 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Cal (f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= R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4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))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lang="mr-IN" dirty="0">
                    <a:latin typeface="Times New Roman" charset="0"/>
                    <a:ea typeface="Times New Roman" charset="0"/>
                    <a:cs typeface="Times New Roman" charset="0"/>
                  </a:rPr>
                  <a:t>…</a:t>
                </a:r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93" t="-99" r="54297" b="99"/>
              <a:stretch/>
            </p:blipFill>
            <p:spPr>
              <a:xfrm>
                <a:off x="2521048" y="4776841"/>
                <a:ext cx="374552" cy="521064"/>
              </a:xfrm>
              <a:prstGeom prst="rect">
                <a:avLst/>
              </a:prstGeom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1725198" y="4822361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baseline="-25000" dirty="0"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2100743" y="5007027"/>
              <a:ext cx="65714" cy="595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725198" y="5429142"/>
            <a:ext cx="6807197" cy="666858"/>
            <a:chOff x="1725198" y="5429142"/>
            <a:chExt cx="6807197" cy="666858"/>
          </a:xfrm>
        </p:grpSpPr>
        <p:grpSp>
          <p:nvGrpSpPr>
            <p:cNvPr id="22" name="Group 21"/>
            <p:cNvGrpSpPr/>
            <p:nvPr/>
          </p:nvGrpSpPr>
          <p:grpSpPr>
            <a:xfrm>
              <a:off x="2507595" y="5429142"/>
              <a:ext cx="6024800" cy="666858"/>
              <a:chOff x="2507595" y="5429142"/>
              <a:chExt cx="6024800" cy="666858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3048000" y="5449669"/>
                <a:ext cx="548439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Job</a:t>
                </a:r>
                <a:r>
                  <a:rPr lang="en-US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:  Cal (f</a:t>
                </a:r>
                <a:r>
                  <a:rPr lang="en-US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5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 = R(f</a:t>
                </a:r>
                <a:r>
                  <a:rPr lang="en-US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, f</a:t>
                </a:r>
                <a:r>
                  <a:rPr lang="en-US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4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)), 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Cal (f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= R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4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))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lang="mr-IN" dirty="0">
                    <a:latin typeface="Times New Roman" charset="0"/>
                    <a:ea typeface="Times New Roman" charset="0"/>
                    <a:cs typeface="Times New Roman" charset="0"/>
                  </a:rPr>
                  <a:t>…</a:t>
                </a:r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946" r="32432"/>
              <a:stretch/>
            </p:blipFill>
            <p:spPr>
              <a:xfrm>
                <a:off x="2507595" y="5429142"/>
                <a:ext cx="388006" cy="504536"/>
              </a:xfrm>
              <a:prstGeom prst="rect">
                <a:avLst/>
              </a:prstGeom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1725198" y="5441666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baseline="-25000" dirty="0">
                  <a:latin typeface="Times New Roman" charset="0"/>
                  <a:ea typeface="Times New Roman" charset="0"/>
                  <a:cs typeface="Times New Roman" charset="0"/>
                </a:rPr>
                <a:t>3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2100743" y="5626332"/>
              <a:ext cx="65714" cy="595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725198" y="6105084"/>
            <a:ext cx="6439583" cy="646331"/>
            <a:chOff x="1725198" y="6105084"/>
            <a:chExt cx="6439583" cy="646331"/>
          </a:xfrm>
        </p:grpSpPr>
        <p:grpSp>
          <p:nvGrpSpPr>
            <p:cNvPr id="23" name="Group 22"/>
            <p:cNvGrpSpPr/>
            <p:nvPr/>
          </p:nvGrpSpPr>
          <p:grpSpPr>
            <a:xfrm>
              <a:off x="2527263" y="6105084"/>
              <a:ext cx="5637518" cy="646331"/>
              <a:chOff x="2527263" y="6105084"/>
              <a:chExt cx="5637518" cy="646331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3095765" y="6105084"/>
                <a:ext cx="506901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Job</a:t>
                </a:r>
                <a:r>
                  <a:rPr lang="en-US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4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: 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Cal (f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= R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f</a:t>
                </a:r>
                <a:r>
                  <a:rPr lang="en-US" b="1" baseline="-250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4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))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, Cal (f</a:t>
                </a:r>
                <a:r>
                  <a:rPr lang="en-US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6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 = R</a:t>
                </a:r>
                <a:r>
                  <a:rPr lang="en-US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(f</a:t>
                </a:r>
                <a:r>
                  <a:rPr lang="en-US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 , f</a:t>
                </a:r>
                <a:r>
                  <a:rPr lang="en-US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5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 , f</a:t>
                </a:r>
                <a:r>
                  <a:rPr lang="en-US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21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)), </a:t>
                </a:r>
                <a:r>
                  <a:rPr lang="mr-IN" dirty="0">
                    <a:latin typeface="Times New Roman" charset="0"/>
                    <a:ea typeface="Times New Roman" charset="0"/>
                    <a:cs typeface="Times New Roman" charset="0"/>
                  </a:rPr>
                  <a:t>…</a:t>
                </a:r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691"/>
              <a:stretch/>
            </p:blipFill>
            <p:spPr>
              <a:xfrm>
                <a:off x="2527263" y="6143497"/>
                <a:ext cx="444537" cy="386843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1725198" y="6141923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baseline="-25000" dirty="0">
                  <a:latin typeface="Times New Roman" charset="0"/>
                  <a:ea typeface="Times New Roman" charset="0"/>
                  <a:cs typeface="Times New Roman" charset="0"/>
                </a:rPr>
                <a:t>4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2100743" y="6326589"/>
              <a:ext cx="65714" cy="595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82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21"/>
          <a:stretch/>
        </p:blipFill>
        <p:spPr>
          <a:xfrm>
            <a:off x="4580467" y="1278042"/>
            <a:ext cx="4322618" cy="35373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11"/>
          <a:stretch/>
        </p:blipFill>
        <p:spPr>
          <a:xfrm>
            <a:off x="457200" y="1447800"/>
            <a:ext cx="4322618" cy="3352800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3" name="Rectangle 2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Hit Ratio &amp; Makespan Results</a:t>
              </a:r>
            </a:p>
          </p:txBody>
        </p:sp>
        <p:pic>
          <p:nvPicPr>
            <p:cNvPr id="11" name="Picture 3" descr="C:\Users\yang.zhe\Desktop\AltLogo_S_koK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8F3A1-0BCF-43C8-8FDE-E80C0242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70</a:t>
            </a:fld>
            <a:endParaRPr lang="en-US"/>
          </a:p>
        </p:txBody>
      </p:sp>
      <p:sp>
        <p:nvSpPr>
          <p:cNvPr id="16" name="Explosion 2 29">
            <a:extLst>
              <a:ext uri="{FF2B5EF4-FFF2-40B4-BE49-F238E27FC236}">
                <a16:creationId xmlns:a16="http://schemas.microsoft.com/office/drawing/2014/main" id="{20E0436C-9CA5-48F2-AF51-689BF84C3EDE}"/>
              </a:ext>
            </a:extLst>
          </p:cNvPr>
          <p:cNvSpPr/>
          <p:nvPr/>
        </p:nvSpPr>
        <p:spPr>
          <a:xfrm>
            <a:off x="2311007" y="3937346"/>
            <a:ext cx="2375986" cy="1676401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Times New Roman" charset="0"/>
                <a:cs typeface="Times New Roman" charset="0"/>
              </a:rPr>
              <a:t>Higher hit ratio</a:t>
            </a:r>
            <a:endParaRPr lang="en-US" sz="1500" b="1" dirty="0"/>
          </a:p>
        </p:txBody>
      </p:sp>
      <p:sp>
        <p:nvSpPr>
          <p:cNvPr id="17" name="Explosion 2 29">
            <a:extLst>
              <a:ext uri="{FF2B5EF4-FFF2-40B4-BE49-F238E27FC236}">
                <a16:creationId xmlns:a16="http://schemas.microsoft.com/office/drawing/2014/main" id="{20E0436C-9CA5-48F2-AF51-689BF84C3EDE}"/>
              </a:ext>
            </a:extLst>
          </p:cNvPr>
          <p:cNvSpPr/>
          <p:nvPr/>
        </p:nvSpPr>
        <p:spPr>
          <a:xfrm>
            <a:off x="6425849" y="3962399"/>
            <a:ext cx="2375986" cy="1676401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Times New Roman" charset="0"/>
                <a:cs typeface="Times New Roman" charset="0"/>
              </a:rPr>
              <a:t>Less</a:t>
            </a:r>
          </a:p>
          <a:p>
            <a:pPr algn="ctr"/>
            <a:r>
              <a:rPr lang="en-US" sz="1500" b="1" dirty="0" err="1">
                <a:latin typeface="Times New Roman" charset="0"/>
                <a:cs typeface="Times New Roman" charset="0"/>
              </a:rPr>
              <a:t>makespan</a:t>
            </a:r>
            <a:endParaRPr lang="en-US" sz="15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997C67-59CE-4301-9027-41A1BB25E260}"/>
              </a:ext>
            </a:extLst>
          </p:cNvPr>
          <p:cNvGrpSpPr/>
          <p:nvPr/>
        </p:nvGrpSpPr>
        <p:grpSpPr>
          <a:xfrm>
            <a:off x="4038600" y="1619573"/>
            <a:ext cx="699547" cy="1854037"/>
            <a:chOff x="4038600" y="1619573"/>
            <a:chExt cx="699547" cy="1854037"/>
          </a:xfrm>
        </p:grpSpPr>
        <p:grpSp>
          <p:nvGrpSpPr>
            <p:cNvPr id="13" name="Group 12"/>
            <p:cNvGrpSpPr/>
            <p:nvPr/>
          </p:nvGrpSpPr>
          <p:grpSpPr>
            <a:xfrm>
              <a:off x="4038600" y="2221259"/>
              <a:ext cx="685800" cy="1252351"/>
              <a:chOff x="4043218" y="2237672"/>
              <a:chExt cx="685800" cy="1252351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2E42E23-6000-49F8-A748-81FBD6FC8DEA}"/>
                  </a:ext>
                </a:extLst>
              </p:cNvPr>
              <p:cNvSpPr/>
              <p:nvPr/>
            </p:nvSpPr>
            <p:spPr>
              <a:xfrm>
                <a:off x="4043218" y="3250091"/>
                <a:ext cx="685800" cy="239932"/>
              </a:xfrm>
              <a:prstGeom prst="rect">
                <a:avLst/>
              </a:prstGeom>
              <a:solidFill>
                <a:srgbClr val="7030A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Up-Down Arrow 11"/>
              <p:cNvSpPr/>
              <p:nvPr/>
            </p:nvSpPr>
            <p:spPr>
              <a:xfrm>
                <a:off x="4267200" y="2237672"/>
                <a:ext cx="304800" cy="809024"/>
              </a:xfrm>
              <a:prstGeom prst="upDown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91B1F5B-EC45-4B35-8A62-5EF08944E18D}"/>
                </a:ext>
              </a:extLst>
            </p:cNvPr>
            <p:cNvSpPr/>
            <p:nvPr/>
          </p:nvSpPr>
          <p:spPr>
            <a:xfrm>
              <a:off x="4091816" y="1619573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12%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74E252C-A0AA-4C2E-8790-57E8011540A4}"/>
              </a:ext>
            </a:extLst>
          </p:cNvPr>
          <p:cNvGrpSpPr/>
          <p:nvPr/>
        </p:nvGrpSpPr>
        <p:grpSpPr>
          <a:xfrm>
            <a:off x="4998519" y="2754868"/>
            <a:ext cx="1478481" cy="1828464"/>
            <a:chOff x="4998519" y="2754868"/>
            <a:chExt cx="1478481" cy="1828464"/>
          </a:xfrm>
        </p:grpSpPr>
        <p:grpSp>
          <p:nvGrpSpPr>
            <p:cNvPr id="15" name="Group 14"/>
            <p:cNvGrpSpPr/>
            <p:nvPr/>
          </p:nvGrpSpPr>
          <p:grpSpPr>
            <a:xfrm>
              <a:off x="5638800" y="2859078"/>
              <a:ext cx="838200" cy="1724254"/>
              <a:chOff x="5638800" y="2859078"/>
              <a:chExt cx="838200" cy="1724254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2E42E23-6000-49F8-A748-81FBD6FC8DEA}"/>
                  </a:ext>
                </a:extLst>
              </p:cNvPr>
              <p:cNvSpPr/>
              <p:nvPr/>
            </p:nvSpPr>
            <p:spPr>
              <a:xfrm>
                <a:off x="5638800" y="4343400"/>
                <a:ext cx="685800" cy="239932"/>
              </a:xfrm>
              <a:prstGeom prst="rect">
                <a:avLst/>
              </a:prstGeom>
              <a:solidFill>
                <a:srgbClr val="7030A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Up-Down Arrow 3"/>
              <p:cNvSpPr/>
              <p:nvPr/>
            </p:nvSpPr>
            <p:spPr>
              <a:xfrm>
                <a:off x="6172200" y="2859078"/>
                <a:ext cx="304800" cy="1045243"/>
              </a:xfrm>
              <a:prstGeom prst="upDown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BD6665C-F511-4643-A820-30CE670F58C0}"/>
                </a:ext>
              </a:extLst>
            </p:cNvPr>
            <p:cNvSpPr/>
            <p:nvPr/>
          </p:nvSpPr>
          <p:spPr>
            <a:xfrm>
              <a:off x="4998519" y="2754868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13%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46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820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1. Background and Motivation</a:t>
            </a:r>
          </a:p>
          <a:p>
            <a:pPr marL="0" indent="0">
              <a:buNone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2. Review of Preliminary Work</a:t>
            </a:r>
          </a:p>
          <a:p>
            <a:pPr marL="0" indent="0">
              <a:buNone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3. I/O Stack Optimization: Hybrid Framework of NVMe SSDs</a:t>
            </a:r>
          </a:p>
          <a:p>
            <a:pPr marL="0" indent="0">
              <a:buNone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4. Store vs. Compute: Intermediate Data Caching Optimization </a:t>
            </a:r>
          </a:p>
          <a:p>
            <a:pPr marL="0" indent="0">
              <a:buNone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558ED5"/>
                </a:solidFill>
                <a:latin typeface="Times New Roman" charset="0"/>
                <a:ea typeface="Times New Roman" charset="0"/>
                <a:cs typeface="Times New Roman" charset="0"/>
              </a:rPr>
              <a:t>5. Conclusion and Future Work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71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Outline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78801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72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8650" y="1066800"/>
            <a:ext cx="78867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charset="0"/>
                <a:ea typeface="Times New Roman" charset="0"/>
                <a:cs typeface="Times New Roman" charset="0"/>
              </a:rPr>
              <a:t>Investigate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SSD-HDD hybrid and all-flash storage systems, I/O patterns and I/O stack bottlenecks, cost model of write amplification, and cache/tier algorithms.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charset="0"/>
                <a:ea typeface="Times New Roman" charset="0"/>
                <a:cs typeface="Times New Roman" charset="0"/>
              </a:rPr>
              <a:t>Derive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new efficient resource allocation schemes for data processing platforms to improve performance and reliability, with the consideration of replication, endurance and owning cost.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charset="0"/>
                <a:ea typeface="Times New Roman" charset="0"/>
                <a:cs typeface="Times New Roman" charset="0"/>
              </a:rPr>
              <a:t>Implement and evaluate 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all the proposed algorithms in real big data and cloud computing platforms.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16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charset="0"/>
                <a:ea typeface="Times New Roman" charset="0"/>
                <a:cs typeface="Times New Roman" charset="0"/>
              </a:rPr>
              <a:t>Integrate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our </a:t>
            </a:r>
            <a:r>
              <a:rPr lang="en-US" sz="1600" i="1" dirty="0" err="1">
                <a:latin typeface="Times New Roman" charset="0"/>
                <a:ea typeface="Times New Roman" charset="0"/>
                <a:cs typeface="Times New Roman" charset="0"/>
              </a:rPr>
              <a:t>minTCO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dispatch algorithm to our </a:t>
            </a:r>
            <a:r>
              <a:rPr lang="en-US" sz="1600" i="1" dirty="0">
                <a:latin typeface="Times New Roman" charset="0"/>
                <a:ea typeface="Times New Roman" charset="0"/>
                <a:cs typeface="Times New Roman" charset="0"/>
              </a:rPr>
              <a:t>AutoTiering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manager for all-flash datacenter storage systems as an unified solution to improve performance, balance endurance, and reduce TCO.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16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charset="0"/>
                <a:ea typeface="Times New Roman" charset="0"/>
                <a:cs typeface="Times New Roman" charset="0"/>
              </a:rPr>
              <a:t>Investigate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new storage devices (such as 3D </a:t>
            </a:r>
            <a:r>
              <a:rPr lang="en-US" sz="1600" dirty="0" err="1">
                <a:latin typeface="Times New Roman" charset="0"/>
                <a:ea typeface="Times New Roman" charset="0"/>
                <a:cs typeface="Times New Roman" charset="0"/>
              </a:rPr>
              <a:t>XPoint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memory), and further accelerate I/O speed.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altLang="zh-CN" sz="16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Times New Roman" charset="0"/>
                <a:ea typeface="Times New Roman" charset="0"/>
                <a:cs typeface="Times New Roman" charset="0"/>
              </a:rPr>
              <a:t>Study</a:t>
            </a:r>
            <a:r>
              <a:rPr lang="en-US" altLang="zh-CN" sz="1600" dirty="0">
                <a:latin typeface="Times New Roman" charset="0"/>
                <a:ea typeface="Times New Roman" charset="0"/>
                <a:cs typeface="Times New Roman" charset="0"/>
              </a:rPr>
              <a:t> new “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never-delete-file</a:t>
            </a:r>
            <a:r>
              <a:rPr lang="en-US" altLang="zh-CN" sz="1600" dirty="0">
                <a:latin typeface="Times New Roman" charset="0"/>
                <a:ea typeface="Times New Roman" charset="0"/>
                <a:cs typeface="Times New Roman" charset="0"/>
              </a:rPr>
              <a:t>” I/O patterns and new techniques to support the related I/O requirements, such as 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ecentralized blockchain storage.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DejaVu Sans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1600" u="sng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8" name="Rectangle 7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Conclusion and Future Work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9479E5E-CDDE-1641-83BE-45669A7DB4DE}"/>
              </a:ext>
            </a:extLst>
          </p:cNvPr>
          <p:cNvSpPr/>
          <p:nvPr/>
        </p:nvSpPr>
        <p:spPr>
          <a:xfrm>
            <a:off x="3867320" y="601420"/>
            <a:ext cx="14093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>
                <a:latin typeface="Times New Roman" charset="0"/>
                <a:ea typeface="Times New Roman" charset="0"/>
                <a:cs typeface="Times New Roman" charset="0"/>
              </a:rPr>
              <a:t>Conclusion</a:t>
            </a:r>
            <a:endParaRPr lang="en-US" sz="2000" u="sng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5B5FF5-2BF7-C54C-9CA8-3A6FDE8C997E}"/>
              </a:ext>
            </a:extLst>
          </p:cNvPr>
          <p:cNvSpPr/>
          <p:nvPr/>
        </p:nvSpPr>
        <p:spPr>
          <a:xfrm>
            <a:off x="3867320" y="3486090"/>
            <a:ext cx="16215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>
                <a:latin typeface="Times New Roman" charset="0"/>
                <a:ea typeface="Times New Roman" charset="0"/>
                <a:cs typeface="Times New Roman" charset="0"/>
              </a:rPr>
              <a:t>Future Work</a:t>
            </a: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19095434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73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Ph.D. Publications (Papers)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71897" y="795309"/>
            <a:ext cx="8600206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Improving Virtual Machine Migration via Deduplication, 11th IEEE International Conference on Mobile Ad Hoc and Sensor Systems, 2014.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Improving Flash Resource Utilization at Minimal Management Cost in Virtualized Flash-based Storage Systems, IEEE Transactions on Cloud Computing, vol. 5, no. 3, pp. 537-549, July-Sept. 1 2017.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A Fresh Perspective on Total Cost of Ownership Models for Flash Storage in Datacenters, 8th IEEE International Conference on Cloud Computing Technology and Science. 2016.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GREM: Dynamic SSD Resource Allocation in Virtualized Storage Systems with Heterogeneous IO Workloads, 35th IEEE International Performance Computing and Communications Conference, 2016.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900" dirty="0" err="1">
                <a:latin typeface="Times New Roman" charset="0"/>
                <a:ea typeface="Times New Roman" charset="0"/>
                <a:cs typeface="Times New Roman" charset="0"/>
              </a:rPr>
              <a:t>eSplash</a:t>
            </a: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: Efficient Speculation in Large Scale Heterogeneous Computing Systems, 35th IEEE International Performance Computing and Communications Conference, 2016.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Understanding Performance of I/O Intensive Containerized Applications for NVMe SSDs, 35th IEEE International Performance Computing and Communications Conference, 2016.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AutoReplica: Automatic Data Replica Manager in Distributed Caching and Data Processing Systems, 1st IEEE International Workshop on Communication, Computing, and Networking in Cyber Physical Systems, 2016.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SEINA: A Stealthy and Effective Internal Attack in Hadoop Systems, International Conference on Computing, Networking and Communications, 2017.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900" dirty="0" err="1">
                <a:latin typeface="Times New Roman" charset="0"/>
                <a:ea typeface="Times New Roman" charset="0"/>
                <a:cs typeface="Times New Roman" charset="0"/>
              </a:rPr>
              <a:t>AutoPath</a:t>
            </a: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: Harnessing Parallel Execution Paths for Efficient Resource Allocation in Multi-Stage Big Data Frameworks, 26th International Conference on Computer Communications and Networks, 2017.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EA2S2: An Efficient Application-Aware Storage System for Big Data Processing in Heterogeneous Clusters, 26th International Conference on Computer Communications and Networks, 2017.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900" dirty="0" err="1">
                <a:latin typeface="Times New Roman" charset="0"/>
                <a:ea typeface="Times New Roman" charset="0"/>
                <a:cs typeface="Times New Roman" charset="0"/>
              </a:rPr>
              <a:t>FiM</a:t>
            </a: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: Performance Prediction Model for Parallel Computation in Iterative Data Processing Applications, 10th IEEE International Conference on Cloud Computing, 2017.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Accelerating Big Data Applications Using Lightweight Virtualization Framework on Enterprise Cloud, 21st IEEE High Performance Extreme Computing Conference, 2017.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AutoTiering: Automatic Data Placement Manager in Multi-Tier All-Flash Datacenter, 36th IEEE International Performance Computing and Communications Conference, 2017.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H-NVMe: A Hybrid Framework of NVMe-based Storage System in Cloud Computing Environment, 36th IEEE International Performance Computing and Communications Conference, 2017. </a:t>
            </a:r>
            <a:r>
              <a:rPr lang="en-US" sz="9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Best Paper Award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Cyber-Physical System Enabled Nearby Traffic Flow Modelling for Autonomous Vehicles, 36th IEEE International Performance Computing and Communications Conference, Special Session on Cyber Physical Systems: Security, Computing, and Performance, 2017.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Enhancing SSDs with Multi-Stream: What? Why? How?, 36th IEEE International Performance Computing and Communications Conference, Poster, 2017.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Automatic and Scalable Data Replication Manager in Distributed Computation and Storage Infrastructure of Cyber-Physical Systems, Scalable Computing: Practice and Experience, Special Issue on Communication, Computing, and Networking in Cyber-Physical Systems, Vol. 18, No. 4, pp. 291–311.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Docker Container Scheduler for I/O Intensive Applications running on NVMe SSDs, IEEE Transactions on Multi-Scale Computing Systems, DOI: 10.1109/TMSCS.2018.2801281.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EAD: Elasticity Aware Deduplication Manager for Datacenters with Multi-tier Storage Systems, Cluster Computing, DOI: 10.1007/s10586-018-2141-z, 2018.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900" dirty="0" err="1">
                <a:latin typeface="Times New Roman" charset="0"/>
                <a:ea typeface="Times New Roman" charset="0"/>
                <a:cs typeface="Times New Roman" charset="0"/>
              </a:rPr>
              <a:t>AutoAdmin</a:t>
            </a: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: Admission Control in YARN Clusters Based on Dynamic Resource Reservation, Scalable Computing: Practice and Experience, Special Issue on Advances in Emerging Wireless Communications and Networking, Volume 19, Issue 1, Pages 53-67, 2018.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Intermediate Data Caching Optimization for Multi-Stage and Parallel Big Data Frameworks, 2018 IEEE International Conference on Cloud Computing, 2018.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FIOS: Feature Based I/O Stream Identification for Improving Endurance of Multi-Stream SSDs, IEEE International Conference on Cloud Computing, 2018. </a:t>
            </a:r>
            <a:r>
              <a:rPr lang="en-US" sz="9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Best Paper Award</a:t>
            </a:r>
          </a:p>
          <a:p>
            <a:pPr algn="just"/>
            <a:endParaRPr lang="en-US" sz="9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" name="Picture 2" descr="https://blogs-images.forbes.com/jimhandy/files/2013/03/Samsung-Logo.jpg">
            <a:extLst>
              <a:ext uri="{FF2B5EF4-FFF2-40B4-BE49-F238E27FC236}">
                <a16:creationId xmlns:a16="http://schemas.microsoft.com/office/drawing/2014/main" id="{93BF29F6-EEA4-45D5-B52F-7A2AC2C64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8" y="5925899"/>
            <a:ext cx="1295400" cy="43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627778-841C-418C-A539-9BED416885F0}"/>
              </a:ext>
            </a:extLst>
          </p:cNvPr>
          <p:cNvSpPr/>
          <p:nvPr/>
        </p:nvSpPr>
        <p:spPr>
          <a:xfrm>
            <a:off x="1115468" y="5956458"/>
            <a:ext cx="1413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Sponsored by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57DD06-906C-4B3C-AA2A-00D5FB6C98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140" y="5683294"/>
            <a:ext cx="972728" cy="977812"/>
          </a:xfrm>
          <a:prstGeom prst="rect">
            <a:avLst/>
          </a:prstGeom>
        </p:spPr>
      </p:pic>
      <p:pic>
        <p:nvPicPr>
          <p:cNvPr id="3074" name="Picture 2" descr="http://www.northeastern.edu/cvl/wp-content/uploads/2015/03/afosr-logo-1.jpg">
            <a:extLst>
              <a:ext uri="{FF2B5EF4-FFF2-40B4-BE49-F238E27FC236}">
                <a16:creationId xmlns:a16="http://schemas.microsoft.com/office/drawing/2014/main" id="{D19ACA44-7143-4922-916D-2CC958433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742" y="5835530"/>
            <a:ext cx="1518112" cy="61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2517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74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Ph.D. Publications (US Patents)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404949" y="1134664"/>
            <a:ext cx="838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Online Flash Resource Allocation Manager Based on TCO Model", US15/092156, US20170046089A1, 2016.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Online Flash Resource Migration, Allocation, Retire and Replacement Manager Based on a Cost of Ownership Model", US15/094971, US20170046098A1, 2016.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Memory Device Having a Translation Layer with Multiple Associative Sectors", US15/093682, US2017/0242583A1, 2016.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I/O Workload Scheduling Manager for RAID/non-RAID Flash Based Storage Systems for TCO and WAF Optimizations", US15/396186, 2017.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Adaptive Caching Replacement Manager with Dynamic Updating Granularities and Partitions for Shared Flash-Based Storage System", US15/400835, US20180067961A1, 2017.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Duplicate In-memory Shared-intermediate Data Detection and Reuse Module in Spark Framework", US15/404100, US20180067861A1, 2017.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In-memory Shared Data Reuse Replacement and Caching", US15/404121, US20180067869A1, 2017.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Automatic Data Replica Manager in Distributed Caching and Data Processing Systems", US15/408328, US20180069944A1, 2017.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Efficient Data Caching Management in Scalable Multi-stage Data Processing Systems", US15/423384, US20180067857A1, 2017.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DCPM: Dynamic Cache Partition Manager in Heterogeneous Virtualization Cloud Cache Environment", Patent Pending, 2017.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Automatic Data Placement Manager in Multi-Tier All-Flash Datacenter", US62/534647, 2017.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A Hybrid Framework Design of NVMe-based Storage System in Cloud Computing Storage System", US62/540555, 2017.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ACLB: Adaptive Cache Load Balancer for SSD-based Cloud Computing Storage System", Patent Pending, 2017.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dirty="0">
                <a:latin typeface="Times New Roman" charset="0"/>
                <a:ea typeface="Times New Roman" charset="0"/>
                <a:cs typeface="Times New Roman" charset="0"/>
              </a:rPr>
              <a:t>Datacenter Storage Evaluation Framework based on Simulation", Patent Pending, 2017.</a:t>
            </a:r>
          </a:p>
        </p:txBody>
      </p:sp>
      <p:pic>
        <p:nvPicPr>
          <p:cNvPr id="1026" name="Picture 2" descr="https://blogs-images.forbes.com/jimhandy/files/2013/03/Samsung-Logo.jpg">
            <a:extLst>
              <a:ext uri="{FF2B5EF4-FFF2-40B4-BE49-F238E27FC236}">
                <a16:creationId xmlns:a16="http://schemas.microsoft.com/office/drawing/2014/main" id="{031000FE-8ACC-4951-A70F-1D61DBC3D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229006"/>
            <a:ext cx="1295400" cy="43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33C291-AFF6-41C3-870B-6C9DC9E87863}"/>
              </a:ext>
            </a:extLst>
          </p:cNvPr>
          <p:cNvSpPr/>
          <p:nvPr/>
        </p:nvSpPr>
        <p:spPr>
          <a:xfrm>
            <a:off x="1142745" y="5290125"/>
            <a:ext cx="5410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All of them are done during my three summer interns in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0899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75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8625" y="579837"/>
            <a:ext cx="82867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i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2800" b="1" i="1" dirty="0">
                <a:latin typeface="Times New Roman" charset="0"/>
                <a:ea typeface="Times New Roman" charset="0"/>
                <a:cs typeface="Times New Roman" charset="0"/>
              </a:rPr>
              <a:t>Many thanks to my:</a:t>
            </a:r>
          </a:p>
          <a:p>
            <a:pPr algn="ctr"/>
            <a:r>
              <a:rPr lang="en-US" sz="2800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algn="ctr"/>
            <a:r>
              <a:rPr lang="en-US" sz="2800" i="1" dirty="0">
                <a:latin typeface="Times New Roman" charset="0"/>
                <a:ea typeface="Times New Roman" charset="0"/>
                <a:cs typeface="Times New Roman" charset="0"/>
              </a:rPr>
              <a:t>PhD Advisor,</a:t>
            </a:r>
          </a:p>
          <a:p>
            <a:pPr algn="ctr"/>
            <a:endParaRPr lang="en-US" sz="2800" i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2800" i="1" dirty="0">
                <a:latin typeface="Times New Roman" charset="0"/>
                <a:ea typeface="Times New Roman" charset="0"/>
                <a:cs typeface="Times New Roman" charset="0"/>
              </a:rPr>
              <a:t>Committee Members,</a:t>
            </a:r>
          </a:p>
          <a:p>
            <a:pPr algn="ctr"/>
            <a:endParaRPr lang="en-US" sz="2800" i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2800" i="1" dirty="0" err="1">
                <a:latin typeface="Times New Roman" charset="0"/>
                <a:ea typeface="Times New Roman" charset="0"/>
                <a:cs typeface="Times New Roman" charset="0"/>
              </a:rPr>
              <a:t>Labmates</a:t>
            </a:r>
            <a:r>
              <a:rPr lang="en-US" sz="2800" i="1" dirty="0">
                <a:latin typeface="Times New Roman" charset="0"/>
                <a:ea typeface="Times New Roman" charset="0"/>
                <a:cs typeface="Times New Roman" charset="0"/>
              </a:rPr>
              <a:t> in NUCSRL Lab,</a:t>
            </a:r>
          </a:p>
          <a:p>
            <a:pPr algn="ctr"/>
            <a:endParaRPr lang="en-US" sz="2800" i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2800" i="1" dirty="0">
                <a:latin typeface="Times New Roman" charset="0"/>
                <a:ea typeface="Times New Roman" charset="0"/>
                <a:cs typeface="Times New Roman" charset="0"/>
              </a:rPr>
              <a:t>Colleges in Samsung Semiconductor Lab,</a:t>
            </a:r>
          </a:p>
          <a:p>
            <a:pPr algn="ctr"/>
            <a:endParaRPr lang="en-US" sz="2800" i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2800" i="1" dirty="0">
                <a:latin typeface="Times New Roman" charset="0"/>
                <a:ea typeface="Times New Roman" charset="0"/>
                <a:cs typeface="Times New Roman" charset="0"/>
              </a:rPr>
              <a:t>Family Members.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8" name="Rectangle 7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imes New Roman" charset="0"/>
                  <a:cs typeface="Times New Roman" charset="0"/>
                </a:rPr>
                <a:t>Acknowledgment</a:t>
              </a:r>
              <a:endParaRPr lang="en-US" sz="28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78667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76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8" name="Rectangle 7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imes New Roman" charset="0"/>
                  <a:cs typeface="Times New Roman" charset="0"/>
                </a:rPr>
                <a:t>NUCSRL Lab</a:t>
              </a:r>
              <a:endParaRPr lang="en-US" sz="28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http://nucsrl.coe.neu.edu/sites/nucsrl.coe.neu.edu/files/Media/me_Fotor.jpg">
            <a:extLst>
              <a:ext uri="{FF2B5EF4-FFF2-40B4-BE49-F238E27FC236}">
                <a16:creationId xmlns:a16="http://schemas.microsoft.com/office/drawing/2014/main" id="{09ADC185-EF2F-42EA-B341-40FA30B22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55" y="7486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B68BF1-5ADF-40E7-8309-6C7AC0F617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66" y="5350550"/>
            <a:ext cx="1276350" cy="1276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6DB515-262F-4C8B-A094-07234F8341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091" y="3878664"/>
            <a:ext cx="1360374" cy="1360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F6A35-489D-4E73-BB03-1E4DF50D3A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542" y="2290695"/>
            <a:ext cx="1280160" cy="1280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D64287-2B0D-4D57-8335-BBBDD6B9B6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563" y="2269442"/>
            <a:ext cx="1286709" cy="12867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3F7D8-55EE-4CD9-82F3-028A900E97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243" y="819765"/>
            <a:ext cx="1280160" cy="12801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D15526-49BD-4210-A731-6E4E5260B8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01" y="2320574"/>
            <a:ext cx="1260826" cy="1260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C825B86-DB9B-46EE-99A8-110A5842AF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522" y="2289952"/>
            <a:ext cx="1280160" cy="12801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494847-2C00-439B-B1F7-3CA240A43F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091" y="2283855"/>
            <a:ext cx="1360375" cy="13603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75693C-52F7-430E-9C52-A473C52FF8C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66839"/>
            <a:ext cx="1280160" cy="1280160"/>
          </a:xfrm>
          <a:prstGeom prst="rect">
            <a:avLst/>
          </a:prstGeom>
        </p:spPr>
      </p:pic>
      <p:pic>
        <p:nvPicPr>
          <p:cNvPr id="2051" name="Picture 2050">
            <a:extLst>
              <a:ext uri="{FF2B5EF4-FFF2-40B4-BE49-F238E27FC236}">
                <a16:creationId xmlns:a16="http://schemas.microsoft.com/office/drawing/2014/main" id="{005104AD-6873-4981-A991-B5B66B9764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583" y="3848128"/>
            <a:ext cx="1371601" cy="1371601"/>
          </a:xfrm>
          <a:prstGeom prst="rect">
            <a:avLst/>
          </a:prstGeom>
        </p:spPr>
      </p:pic>
      <p:pic>
        <p:nvPicPr>
          <p:cNvPr id="2054" name="Picture 2053">
            <a:extLst>
              <a:ext uri="{FF2B5EF4-FFF2-40B4-BE49-F238E27FC236}">
                <a16:creationId xmlns:a16="http://schemas.microsoft.com/office/drawing/2014/main" id="{7F2CC421-F2AB-44F8-A45A-D5D6180907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154" y="3883924"/>
            <a:ext cx="1280160" cy="1280160"/>
          </a:xfrm>
          <a:prstGeom prst="rect">
            <a:avLst/>
          </a:prstGeom>
        </p:spPr>
      </p:pic>
      <p:pic>
        <p:nvPicPr>
          <p:cNvPr id="2056" name="Picture 2055">
            <a:extLst>
              <a:ext uri="{FF2B5EF4-FFF2-40B4-BE49-F238E27FC236}">
                <a16:creationId xmlns:a16="http://schemas.microsoft.com/office/drawing/2014/main" id="{150A1795-4E94-4E36-A6F2-B4D52E34B6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43" y="5339834"/>
            <a:ext cx="1280160" cy="1280160"/>
          </a:xfrm>
          <a:prstGeom prst="rect">
            <a:avLst/>
          </a:prstGeom>
        </p:spPr>
      </p:pic>
      <p:pic>
        <p:nvPicPr>
          <p:cNvPr id="2058" name="Picture 2057">
            <a:extLst>
              <a:ext uri="{FF2B5EF4-FFF2-40B4-BE49-F238E27FC236}">
                <a16:creationId xmlns:a16="http://schemas.microsoft.com/office/drawing/2014/main" id="{7AF34673-D75C-42FC-91E3-240385A311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110" y="3870989"/>
            <a:ext cx="1325880" cy="1325880"/>
          </a:xfrm>
          <a:prstGeom prst="rect">
            <a:avLst/>
          </a:prstGeom>
        </p:spPr>
      </p:pic>
      <p:pic>
        <p:nvPicPr>
          <p:cNvPr id="2060" name="Picture 2059">
            <a:extLst>
              <a:ext uri="{FF2B5EF4-FFF2-40B4-BE49-F238E27FC236}">
                <a16:creationId xmlns:a16="http://schemas.microsoft.com/office/drawing/2014/main" id="{24D4B0CB-1C1F-4473-95E2-33DD4BAFE7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52" y="5339834"/>
            <a:ext cx="1371601" cy="1371601"/>
          </a:xfrm>
          <a:prstGeom prst="rect">
            <a:avLst/>
          </a:prstGeom>
        </p:spPr>
      </p:pic>
      <p:pic>
        <p:nvPicPr>
          <p:cNvPr id="2063" name="Picture 2062">
            <a:extLst>
              <a:ext uri="{FF2B5EF4-FFF2-40B4-BE49-F238E27FC236}">
                <a16:creationId xmlns:a16="http://schemas.microsoft.com/office/drawing/2014/main" id="{6815EFF1-3719-4CB6-B3DB-728754AB4F8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t="3968" r="16866" b="50000"/>
          <a:stretch/>
        </p:blipFill>
        <p:spPr>
          <a:xfrm>
            <a:off x="4080542" y="835625"/>
            <a:ext cx="1390228" cy="1278001"/>
          </a:xfrm>
          <a:prstGeom prst="rect">
            <a:avLst/>
          </a:prstGeom>
        </p:spPr>
      </p:pic>
      <p:pic>
        <p:nvPicPr>
          <p:cNvPr id="2065" name="Picture 2064">
            <a:extLst>
              <a:ext uri="{FF2B5EF4-FFF2-40B4-BE49-F238E27FC236}">
                <a16:creationId xmlns:a16="http://schemas.microsoft.com/office/drawing/2014/main" id="{3F92F350-5806-48C2-9BC3-1665286370D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9" t="2924" r="12947" b="24845"/>
          <a:stretch/>
        </p:blipFill>
        <p:spPr>
          <a:xfrm>
            <a:off x="2519614" y="835625"/>
            <a:ext cx="1371600" cy="1286710"/>
          </a:xfrm>
          <a:prstGeom prst="rect">
            <a:avLst/>
          </a:prstGeom>
        </p:spPr>
      </p:pic>
      <p:pic>
        <p:nvPicPr>
          <p:cNvPr id="2066" name="Picture 8" descr="http://nucsrl.coe.neu.edu/sites/nucsrl.coe.neu.edu/files/Media/jiahui_Fotor.jpg">
            <a:extLst>
              <a:ext uri="{FF2B5EF4-FFF2-40B4-BE49-F238E27FC236}">
                <a16:creationId xmlns:a16="http://schemas.microsoft.com/office/drawing/2014/main" id="{4EB9724E-7FF1-4CF3-A6AB-2B8C6B31B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329324"/>
            <a:ext cx="1371601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069">
            <a:extLst>
              <a:ext uri="{FF2B5EF4-FFF2-40B4-BE49-F238E27FC236}">
                <a16:creationId xmlns:a16="http://schemas.microsoft.com/office/drawing/2014/main" id="{A73EC305-1C4B-47EF-B60D-93A0A3729DB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295" y="835625"/>
            <a:ext cx="1221968" cy="12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980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 descr="Image result for endurance flash">
            <a:extLst>
              <a:ext uri="{FF2B5EF4-FFF2-40B4-BE49-F238E27FC236}">
                <a16:creationId xmlns:a16="http://schemas.microsoft.com/office/drawing/2014/main" id="{4866C38A-FE19-4DA0-8E55-2465C5102E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21488" y="1336875"/>
            <a:ext cx="59150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204F85-2150-4B99-A13C-B4B6E5C43C20}"/>
              </a:ext>
            </a:extLst>
          </p:cNvPr>
          <p:cNvSpPr txBox="1">
            <a:spLocks/>
          </p:cNvSpPr>
          <p:nvPr/>
        </p:nvSpPr>
        <p:spPr>
          <a:xfrm>
            <a:off x="-419100" y="3581400"/>
            <a:ext cx="9753600" cy="1493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>
                <a:latin typeface="Cambria" panose="02040503050406030204" pitchFamily="18" charset="0"/>
              </a:rPr>
              <a:t>Thank you for listening!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0DE4F74-968C-484A-B9AA-C9E5BF5A90BE}"/>
              </a:ext>
            </a:extLst>
          </p:cNvPr>
          <p:cNvSpPr txBox="1">
            <a:spLocks/>
          </p:cNvSpPr>
          <p:nvPr/>
        </p:nvSpPr>
        <p:spPr>
          <a:xfrm>
            <a:off x="1118068" y="4876800"/>
            <a:ext cx="6679263" cy="37529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>
                <a:latin typeface="Cambria" panose="02040503050406030204" pitchFamily="18" charset="0"/>
              </a:rPr>
              <a:t>Zhengyu Yang</a:t>
            </a:r>
          </a:p>
          <a:p>
            <a:pPr marL="0" indent="0" algn="ctr">
              <a:buNone/>
            </a:pPr>
            <a:r>
              <a:rPr lang="en-US" sz="1700" b="1">
                <a:latin typeface="Cambria" panose="02040503050406030204" pitchFamily="18" charset="0"/>
              </a:rPr>
              <a:t>July 31, </a:t>
            </a:r>
            <a:r>
              <a:rPr lang="en-US" sz="1700" b="1" dirty="0">
                <a:latin typeface="Cambria" panose="02040503050406030204" pitchFamily="18" charset="0"/>
              </a:rPr>
              <a:t>2018</a:t>
            </a:r>
          </a:p>
          <a:p>
            <a:pPr algn="ctr"/>
            <a:endParaRPr lang="en-US" sz="1600" b="1" i="1" baseline="30000" dirty="0">
              <a:latin typeface="Cambria" panose="02040503050406030204" pitchFamily="18" charset="0"/>
            </a:endParaRPr>
          </a:p>
          <a:p>
            <a:pPr algn="ctr"/>
            <a:endParaRPr lang="en-US" sz="1700" b="1" baseline="30000" dirty="0">
              <a:latin typeface="Cambria" panose="02040503050406030204" pitchFamily="18" charset="0"/>
            </a:endParaRPr>
          </a:p>
          <a:p>
            <a:pPr algn="ctr"/>
            <a:endParaRPr lang="en-US" sz="1700" b="1" baseline="30000" dirty="0"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FE7F94-7008-499A-A6A9-5C0328E27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599" y="5791200"/>
            <a:ext cx="838200" cy="8382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D6A29BB-3DF1-4AD0-8C6F-98D7576FAC1A}"/>
              </a:ext>
            </a:extLst>
          </p:cNvPr>
          <p:cNvGrpSpPr/>
          <p:nvPr/>
        </p:nvGrpSpPr>
        <p:grpSpPr>
          <a:xfrm>
            <a:off x="0" y="-152400"/>
            <a:ext cx="9144000" cy="3905966"/>
            <a:chOff x="0" y="0"/>
            <a:chExt cx="9144000" cy="390596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FF7B0B5-0F8F-4E86-B5C6-0F18223BB2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079" r="7969"/>
            <a:stretch/>
          </p:blipFill>
          <p:spPr>
            <a:xfrm flipH="1">
              <a:off x="0" y="0"/>
              <a:ext cx="4578458" cy="390596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E447EB-6BD6-44DC-85BE-2C96A72A54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079" r="8086"/>
            <a:stretch/>
          </p:blipFill>
          <p:spPr>
            <a:xfrm>
              <a:off x="4573658" y="0"/>
              <a:ext cx="4570342" cy="3905966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C9E66F-56BF-46FE-A0E8-94C696AC4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535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820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558ED5"/>
                </a:solidFill>
                <a:latin typeface="Times New Roman" charset="0"/>
                <a:ea typeface="Times New Roman" charset="0"/>
                <a:cs typeface="Times New Roman" charset="0"/>
              </a:rPr>
              <a:t>1. Background and Motivation</a:t>
            </a:r>
          </a:p>
          <a:p>
            <a:pPr marL="0" indent="0">
              <a:buNone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2. Review of Preliminary Work</a:t>
            </a:r>
          </a:p>
          <a:p>
            <a:pPr marL="0" indent="0">
              <a:buNone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3. I/O Stack Optimization: Hybrid Framework of NVMe SSDs</a:t>
            </a:r>
          </a:p>
          <a:p>
            <a:pPr marL="0" indent="0">
              <a:buNone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4. Store vs. Compute: Intermediate Data Caching Optimization </a:t>
            </a:r>
          </a:p>
          <a:p>
            <a:pPr marL="0" indent="0">
              <a:buNone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5. Conclusion and Future Work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Outline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6687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550C9-1111-4929-BA4E-43DE3D57F3AE}" type="slidenum">
              <a:rPr lang="en-US" smtClean="0"/>
              <a:t>8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-35625"/>
            <a:ext cx="9144000" cy="609600"/>
            <a:chOff x="0" y="-35625"/>
            <a:chExt cx="9144000" cy="609600"/>
          </a:xfrm>
        </p:grpSpPr>
        <p:sp>
          <p:nvSpPr>
            <p:cNvPr id="7" name="Rectangle 6"/>
            <p:cNvSpPr/>
            <p:nvPr/>
          </p:nvSpPr>
          <p:spPr>
            <a:xfrm>
              <a:off x="0" y="-35625"/>
              <a:ext cx="9144000" cy="609600"/>
            </a:xfrm>
            <a:prstGeom prst="rect">
              <a:avLst/>
            </a:prstGeom>
            <a:solidFill>
              <a:srgbClr val="CD202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charset="0"/>
                  <a:ea typeface="Times New Roman" charset="0"/>
                  <a:cs typeface="Times New Roman" charset="0"/>
                </a:rPr>
                <a:t>Background of Flash-based SSD</a:t>
              </a:r>
              <a:endParaRPr lang="en-US" sz="2400" b="1" dirty="0"/>
            </a:p>
          </p:txBody>
        </p:sp>
        <p:pic>
          <p:nvPicPr>
            <p:cNvPr id="9" name="Picture 8" descr="C:\Users\yang.zhe\Desktop\AltLogo_S_koK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0575"/>
              <a:ext cx="180782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EF23031D-E693-4A17-91A3-95F121F8C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759342"/>
            <a:ext cx="4267200" cy="185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lvl="1" algn="l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zh-C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Benefits</a:t>
            </a:r>
          </a:p>
          <a:p>
            <a:pPr marL="800100" lvl="1" indent="-3429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moving part</a:t>
            </a:r>
          </a:p>
          <a:p>
            <a:pPr marL="800100" lvl="1" indent="-3429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zh-CN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latency</a:t>
            </a:r>
          </a:p>
          <a:p>
            <a:pPr marL="800100" lvl="1" indent="-3429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zh-CN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IOPS</a:t>
            </a:r>
            <a:r>
              <a:rPr lang="zh-CN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I/O</a:t>
            </a:r>
            <a:r>
              <a:rPr lang="zh-CN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concurrency</a:t>
            </a:r>
          </a:p>
          <a:p>
            <a:pPr marL="800100" lvl="1" indent="-3429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zh-CN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zh-CN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consumption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www.backblaze.com/blog/wp-content/uploads/2018/03/hdd_vs_ssd_bz.png">
            <a:extLst>
              <a:ext uri="{FF2B5EF4-FFF2-40B4-BE49-F238E27FC236}">
                <a16:creationId xmlns:a16="http://schemas.microsoft.com/office/drawing/2014/main" id="{6F95D3DA-2031-48FF-98D6-1DDF0CFB8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99" y="881641"/>
            <a:ext cx="4065183" cy="261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60886C6-C1A6-4D48-906D-4C73B9E1353E}"/>
              </a:ext>
            </a:extLst>
          </p:cNvPr>
          <p:cNvSpPr/>
          <p:nvPr/>
        </p:nvSpPr>
        <p:spPr>
          <a:xfrm>
            <a:off x="0" y="610953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Picture: https://www.backblaze.com/blog/ssd-vs-hdd-future-of-storage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https://arstechnica.com/information-technology/2012/06/inside-the-ssd-revolution-how-solid-state-disks-really-work/3/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F34C0F-CC1E-45ED-A0CB-75DDB258F43D}"/>
              </a:ext>
            </a:extLst>
          </p:cNvPr>
          <p:cNvSpPr/>
          <p:nvPr/>
        </p:nvSpPr>
        <p:spPr>
          <a:xfrm>
            <a:off x="4570443" y="3771784"/>
            <a:ext cx="4572000" cy="14968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lnSpc>
                <a:spcPct val="130000"/>
              </a:lnSpc>
              <a:spcBef>
                <a:spcPts val="1200"/>
              </a:spcBef>
            </a:pP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Limitations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Erase before re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</a:t>
            </a:r>
            <a:b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(block granularity, ~3.5ms)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Wingdings"/>
            </a:endParaRP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Lifetime (~10,000 erase cycles)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7F1DF5-D4A9-4A2A-BB37-C1D016C83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606" y="1241739"/>
            <a:ext cx="2427594" cy="2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87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55652</TotalTime>
  <Words>8129</Words>
  <Application>Microsoft Office PowerPoint</Application>
  <PresentationFormat>On-screen Show (4:3)</PresentationFormat>
  <Paragraphs>2169</Paragraphs>
  <Slides>78</Slides>
  <Notes>78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91" baseType="lpstr">
      <vt:lpstr>Courier</vt:lpstr>
      <vt:lpstr>DejaVu Sans</vt:lpstr>
      <vt:lpstr>宋体</vt:lpstr>
      <vt:lpstr>Arial</vt:lpstr>
      <vt:lpstr>Calibri</vt:lpstr>
      <vt:lpstr>Cambria</vt:lpstr>
      <vt:lpstr>Cambria Math</vt:lpstr>
      <vt:lpstr>Franklin Gothic Heavy</vt:lpstr>
      <vt:lpstr>Mangal</vt:lpstr>
      <vt:lpstr>Times</vt:lpstr>
      <vt:lpstr>Times New Roman</vt:lpstr>
      <vt:lpstr>Wingdings</vt:lpstr>
      <vt:lpstr>Office Theme</vt:lpstr>
      <vt:lpstr>Flash-based Storage Management in  Cloud Computing Datacenter Infrastructures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Zhengyu Yang-SSI</dc:creator>
  <cp:lastModifiedBy>Yang Zhengyu</cp:lastModifiedBy>
  <cp:revision>1546</cp:revision>
  <dcterms:created xsi:type="dcterms:W3CDTF">2015-06-15T17:13:22Z</dcterms:created>
  <dcterms:modified xsi:type="dcterms:W3CDTF">2018-07-31T13:30:34Z</dcterms:modified>
</cp:coreProperties>
</file>