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48" r:id="rId1"/>
  </p:sldMasterIdLst>
  <p:notesMasterIdLst>
    <p:notesMasterId r:id="rId31"/>
  </p:notesMasterIdLst>
  <p:sldIdLst>
    <p:sldId id="256" r:id="rId2"/>
    <p:sldId id="556" r:id="rId3"/>
    <p:sldId id="557" r:id="rId4"/>
    <p:sldId id="546" r:id="rId5"/>
    <p:sldId id="570" r:id="rId6"/>
    <p:sldId id="590" r:id="rId7"/>
    <p:sldId id="558" r:id="rId8"/>
    <p:sldId id="511" r:id="rId9"/>
    <p:sldId id="526" r:id="rId10"/>
    <p:sldId id="586" r:id="rId11"/>
    <p:sldId id="599" r:id="rId12"/>
    <p:sldId id="540" r:id="rId13"/>
    <p:sldId id="555" r:id="rId14"/>
    <p:sldId id="512" r:id="rId15"/>
    <p:sldId id="561" r:id="rId16"/>
    <p:sldId id="527" r:id="rId17"/>
    <p:sldId id="600" r:id="rId18"/>
    <p:sldId id="568" r:id="rId19"/>
    <p:sldId id="603" r:id="rId20"/>
    <p:sldId id="582" r:id="rId21"/>
    <p:sldId id="541" r:id="rId22"/>
    <p:sldId id="560" r:id="rId23"/>
    <p:sldId id="542" r:id="rId24"/>
    <p:sldId id="518" r:id="rId25"/>
    <p:sldId id="520" r:id="rId26"/>
    <p:sldId id="521" r:id="rId27"/>
    <p:sldId id="559" r:id="rId28"/>
    <p:sldId id="432" r:id="rId29"/>
    <p:sldId id="505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nu Awasthi-SSI" initials="MA" lastIdx="1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9D9"/>
    <a:srgbClr val="5CB4DB"/>
    <a:srgbClr val="1429A0"/>
    <a:srgbClr val="FFD85E"/>
    <a:srgbClr val="F0F8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77" autoAdjust="0"/>
    <p:restoredTop sz="82618" autoAdjust="0"/>
  </p:normalViewPr>
  <p:slideViewPr>
    <p:cSldViewPr>
      <p:cViewPr varScale="1">
        <p:scale>
          <a:sx n="83" d="100"/>
          <a:sy n="83" d="100"/>
        </p:scale>
        <p:origin x="174" y="3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89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1B4ABF3-2268-F44A-AA0F-90DAC0E4F121}" type="doc">
      <dgm:prSet loTypeId="urn:microsoft.com/office/officeart/2005/8/layout/hChevron3" loCatId="" qsTypeId="urn:microsoft.com/office/officeart/2005/8/quickstyle/simple4" qsCatId="simple" csTypeId="urn:microsoft.com/office/officeart/2005/8/colors/colorful1" csCatId="colorful" phldr="1"/>
      <dgm:spPr/>
    </dgm:pt>
    <dgm:pt modelId="{C54438FF-F490-5642-8D02-AC990A065282}" type="pres">
      <dgm:prSet presAssocID="{41B4ABF3-2268-F44A-AA0F-90DAC0E4F121}" presName="Name0" presStyleCnt="0">
        <dgm:presLayoutVars>
          <dgm:dir/>
          <dgm:resizeHandles val="exact"/>
        </dgm:presLayoutVars>
      </dgm:prSet>
      <dgm:spPr/>
    </dgm:pt>
  </dgm:ptLst>
  <dgm:cxnLst>
    <dgm:cxn modelId="{F8B7F348-2C3A-904A-8B90-82DE66A09333}" type="presOf" srcId="{41B4ABF3-2268-F44A-AA0F-90DAC0E4F121}" destId="{C54438FF-F490-5642-8D02-AC990A065282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1B4ABF3-2268-F44A-AA0F-90DAC0E4F121}" type="doc">
      <dgm:prSet loTypeId="urn:microsoft.com/office/officeart/2005/8/layout/hChevron3" loCatId="" qsTypeId="urn:microsoft.com/office/officeart/2005/8/quickstyle/simple4" qsCatId="simple" csTypeId="urn:microsoft.com/office/officeart/2005/8/colors/colorful1" csCatId="colorful" phldr="1"/>
      <dgm:spPr/>
    </dgm:pt>
    <dgm:pt modelId="{C54438FF-F490-5642-8D02-AC990A065282}" type="pres">
      <dgm:prSet presAssocID="{41B4ABF3-2268-F44A-AA0F-90DAC0E4F121}" presName="Name0" presStyleCnt="0">
        <dgm:presLayoutVars>
          <dgm:dir/>
          <dgm:resizeHandles val="exact"/>
        </dgm:presLayoutVars>
      </dgm:prSet>
      <dgm:spPr/>
    </dgm:pt>
  </dgm:ptLst>
  <dgm:cxnLst>
    <dgm:cxn modelId="{A5DF7D10-35E1-1B4D-971C-2B82F79A7595}" type="presOf" srcId="{41B4ABF3-2268-F44A-AA0F-90DAC0E4F121}" destId="{C54438FF-F490-5642-8D02-AC990A065282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1B4ABF3-2268-F44A-AA0F-90DAC0E4F121}" type="doc">
      <dgm:prSet loTypeId="urn:microsoft.com/office/officeart/2005/8/layout/hChevron3" loCatId="" qsTypeId="urn:microsoft.com/office/officeart/2005/8/quickstyle/simple4" qsCatId="simple" csTypeId="urn:microsoft.com/office/officeart/2005/8/colors/colorful1" csCatId="colorful" phldr="1"/>
      <dgm:spPr/>
    </dgm:pt>
    <dgm:pt modelId="{C54438FF-F490-5642-8D02-AC990A065282}" type="pres">
      <dgm:prSet presAssocID="{41B4ABF3-2268-F44A-AA0F-90DAC0E4F121}" presName="Name0" presStyleCnt="0">
        <dgm:presLayoutVars>
          <dgm:dir/>
          <dgm:resizeHandles val="exact"/>
        </dgm:presLayoutVars>
      </dgm:prSet>
      <dgm:spPr/>
    </dgm:pt>
  </dgm:ptLst>
  <dgm:cxnLst>
    <dgm:cxn modelId="{88EBAF7E-2FA6-6944-BC1B-4FAB6E99E73D}" type="presOf" srcId="{41B4ABF3-2268-F44A-AA0F-90DAC0E4F121}" destId="{C54438FF-F490-5642-8D02-AC990A065282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1B4ABF3-2268-F44A-AA0F-90DAC0E4F121}" type="doc">
      <dgm:prSet loTypeId="urn:microsoft.com/office/officeart/2005/8/layout/hChevron3" loCatId="" qsTypeId="urn:microsoft.com/office/officeart/2005/8/quickstyle/simple4" qsCatId="simple" csTypeId="urn:microsoft.com/office/officeart/2005/8/colors/colorful1" csCatId="colorful" phldr="1"/>
      <dgm:spPr/>
    </dgm:pt>
    <dgm:pt modelId="{C54438FF-F490-5642-8D02-AC990A065282}" type="pres">
      <dgm:prSet presAssocID="{41B4ABF3-2268-F44A-AA0F-90DAC0E4F121}" presName="Name0" presStyleCnt="0">
        <dgm:presLayoutVars>
          <dgm:dir/>
          <dgm:resizeHandles val="exact"/>
        </dgm:presLayoutVars>
      </dgm:prSet>
      <dgm:spPr/>
    </dgm:pt>
  </dgm:ptLst>
  <dgm:cxnLst>
    <dgm:cxn modelId="{C3C5F832-B7D6-8446-AF25-751719043446}" type="presOf" srcId="{41B4ABF3-2268-F44A-AA0F-90DAC0E4F121}" destId="{C54438FF-F490-5642-8D02-AC990A065282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1B4ABF3-2268-F44A-AA0F-90DAC0E4F121}" type="doc">
      <dgm:prSet loTypeId="urn:microsoft.com/office/officeart/2005/8/layout/hChevron3" loCatId="" qsTypeId="urn:microsoft.com/office/officeart/2005/8/quickstyle/simple4" qsCatId="simple" csTypeId="urn:microsoft.com/office/officeart/2005/8/colors/colorful1" csCatId="colorful" phldr="1"/>
      <dgm:spPr/>
    </dgm:pt>
    <dgm:pt modelId="{C54438FF-F490-5642-8D02-AC990A065282}" type="pres">
      <dgm:prSet presAssocID="{41B4ABF3-2268-F44A-AA0F-90DAC0E4F121}" presName="Name0" presStyleCnt="0">
        <dgm:presLayoutVars>
          <dgm:dir/>
          <dgm:resizeHandles val="exact"/>
        </dgm:presLayoutVars>
      </dgm:prSet>
      <dgm:spPr/>
    </dgm:pt>
  </dgm:ptLst>
  <dgm:cxnLst>
    <dgm:cxn modelId="{521CD1CA-8833-2E4D-BF08-8E3E49C60E40}" type="presOf" srcId="{41B4ABF3-2268-F44A-AA0F-90DAC0E4F121}" destId="{C54438FF-F490-5642-8D02-AC990A065282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1B4ABF3-2268-F44A-AA0F-90DAC0E4F121}" type="doc">
      <dgm:prSet loTypeId="urn:microsoft.com/office/officeart/2005/8/layout/hChevron3" loCatId="" qsTypeId="urn:microsoft.com/office/officeart/2005/8/quickstyle/simple4" qsCatId="simple" csTypeId="urn:microsoft.com/office/officeart/2005/8/colors/colorful1" csCatId="colorful" phldr="1"/>
      <dgm:spPr/>
    </dgm:pt>
    <dgm:pt modelId="{C54438FF-F490-5642-8D02-AC990A065282}" type="pres">
      <dgm:prSet presAssocID="{41B4ABF3-2268-F44A-AA0F-90DAC0E4F121}" presName="Name0" presStyleCnt="0">
        <dgm:presLayoutVars>
          <dgm:dir/>
          <dgm:resizeHandles val="exact"/>
        </dgm:presLayoutVars>
      </dgm:prSet>
      <dgm:spPr/>
    </dgm:pt>
  </dgm:ptLst>
  <dgm:cxnLst>
    <dgm:cxn modelId="{B8C8626B-574B-F349-BEE8-CF71BF41CFB0}" type="presOf" srcId="{41B4ABF3-2268-F44A-AA0F-90DAC0E4F121}" destId="{C54438FF-F490-5642-8D02-AC990A065282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1B4ABF3-2268-F44A-AA0F-90DAC0E4F121}" type="doc">
      <dgm:prSet loTypeId="urn:microsoft.com/office/officeart/2005/8/layout/hChevron3" loCatId="" qsTypeId="urn:microsoft.com/office/officeart/2005/8/quickstyle/simple4" qsCatId="simple" csTypeId="urn:microsoft.com/office/officeart/2005/8/colors/colorful1" csCatId="colorful" phldr="1"/>
      <dgm:spPr/>
    </dgm:pt>
    <dgm:pt modelId="{C54438FF-F490-5642-8D02-AC990A065282}" type="pres">
      <dgm:prSet presAssocID="{41B4ABF3-2268-F44A-AA0F-90DAC0E4F121}" presName="Name0" presStyleCnt="0">
        <dgm:presLayoutVars>
          <dgm:dir/>
          <dgm:resizeHandles val="exact"/>
        </dgm:presLayoutVars>
      </dgm:prSet>
      <dgm:spPr/>
    </dgm:pt>
  </dgm:ptLst>
  <dgm:cxnLst>
    <dgm:cxn modelId="{288BBC65-6138-CD4E-94BB-55EC85F6FB3A}" type="presOf" srcId="{41B4ABF3-2268-F44A-AA0F-90DAC0E4F121}" destId="{C54438FF-F490-5642-8D02-AC990A065282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1B4ABF3-2268-F44A-AA0F-90DAC0E4F121}" type="doc">
      <dgm:prSet loTypeId="urn:microsoft.com/office/officeart/2005/8/layout/hChevron3" loCatId="" qsTypeId="urn:microsoft.com/office/officeart/2005/8/quickstyle/simple4" qsCatId="simple" csTypeId="urn:microsoft.com/office/officeart/2005/8/colors/colorful1" csCatId="colorful" phldr="1"/>
      <dgm:spPr/>
    </dgm:pt>
    <dgm:pt modelId="{C54438FF-F490-5642-8D02-AC990A065282}" type="pres">
      <dgm:prSet presAssocID="{41B4ABF3-2268-F44A-AA0F-90DAC0E4F121}" presName="Name0" presStyleCnt="0">
        <dgm:presLayoutVars>
          <dgm:dir/>
          <dgm:resizeHandles val="exact"/>
        </dgm:presLayoutVars>
      </dgm:prSet>
      <dgm:spPr/>
    </dgm:pt>
  </dgm:ptLst>
  <dgm:cxnLst>
    <dgm:cxn modelId="{8D9E0524-472E-CB48-8517-BA4D81BA97E1}" type="presOf" srcId="{41B4ABF3-2268-F44A-AA0F-90DAC0E4F121}" destId="{C54438FF-F490-5642-8D02-AC990A065282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9A1405-8770-4A88-8672-E588A7AD658E}" type="datetimeFigureOut">
              <a:rPr lang="en-US" smtClean="0"/>
              <a:t>12/14/2017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D8D6B5-5B1B-4856-87D5-617C36C24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137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Hi</a:t>
            </a:r>
            <a:r>
              <a:rPr lang="en-US" baseline="0" dirty="0">
                <a:solidFill>
                  <a:srgbClr val="FF0000"/>
                </a:solidFill>
              </a:rPr>
              <a:t> everyone, my name is Zhengyu Yang. I’m a Ph.D. candidate from NEU. Today I’m going to talk about our recent work AT.</a:t>
            </a:r>
          </a:p>
          <a:p>
            <a:r>
              <a:rPr lang="en-US" baseline="0" dirty="0">
                <a:solidFill>
                  <a:srgbClr val="FF0000"/>
                </a:solidFill>
              </a:rPr>
              <a:t>This was done during my summer internship at SS, and it is a joint work with UCSD.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1121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But, what if we have multiple VMDKs?</a:t>
            </a:r>
          </a:p>
          <a:p>
            <a:pPr algn="just"/>
            <a:r>
              <a:rPr lang="en-US" altLang="zh-CN" sz="2200" b="0" baseline="0" dirty="0">
                <a:latin typeface="Times New Roman" charset="0"/>
                <a:ea typeface="Times New Roman" charset="0"/>
                <a:cs typeface="Times New Roman" charset="0"/>
              </a:rPr>
              <a:t>If we still </a:t>
            </a:r>
            <a:r>
              <a:rPr lang="en-US" altLang="zh-CN" sz="2200" b="0" baseline="0" dirty="0" err="1">
                <a:latin typeface="Times New Roman" charset="0"/>
                <a:ea typeface="Times New Roman" charset="0"/>
                <a:cs typeface="Times New Roman" charset="0"/>
              </a:rPr>
              <a:t>mig</a:t>
            </a:r>
            <a:r>
              <a:rPr lang="en-US" altLang="zh-CN" sz="2200" b="0" baseline="0" dirty="0">
                <a:latin typeface="Times New Roman" charset="0"/>
                <a:ea typeface="Times New Roman" charset="0"/>
                <a:cs typeface="Times New Roman" charset="0"/>
              </a:rPr>
              <a:t> each VM for better performance, then all VM shall be </a:t>
            </a:r>
            <a:r>
              <a:rPr lang="en-US" altLang="zh-CN" sz="2200" b="0" baseline="0" dirty="0" err="1">
                <a:latin typeface="Times New Roman" charset="0"/>
                <a:ea typeface="Times New Roman" charset="0"/>
                <a:cs typeface="Times New Roman" charset="0"/>
              </a:rPr>
              <a:t>mig</a:t>
            </a:r>
            <a:r>
              <a:rPr lang="en-US" altLang="zh-CN" sz="2200" b="0" baseline="0" dirty="0">
                <a:latin typeface="Times New Roman" charset="0"/>
                <a:ea typeface="Times New Roman" charset="0"/>
                <a:cs typeface="Times New Roman" charset="0"/>
              </a:rPr>
              <a:t> to 1</a:t>
            </a:r>
            <a:r>
              <a:rPr lang="en-US" altLang="zh-CN" sz="2200" b="0" baseline="30000" dirty="0">
                <a:latin typeface="Times New Roman" charset="0"/>
                <a:ea typeface="Times New Roman" charset="0"/>
                <a:cs typeface="Times New Roman" charset="0"/>
              </a:rPr>
              <a:t>st</a:t>
            </a:r>
            <a:r>
              <a:rPr lang="en-US" altLang="zh-CN" sz="2200" b="0" baseline="0" dirty="0">
                <a:latin typeface="Times New Roman" charset="0"/>
                <a:ea typeface="Times New Roman" charset="0"/>
                <a:cs typeface="Times New Roman" charset="0"/>
              </a:rPr>
              <a:t> tier not good because we are running out of space apparently.</a:t>
            </a:r>
          </a:p>
          <a:p>
            <a:pPr algn="just"/>
            <a:r>
              <a:rPr lang="en-US" altLang="zh-CN" sz="2200" b="0" baseline="0" dirty="0">
                <a:latin typeface="Times New Roman" charset="0"/>
                <a:ea typeface="Times New Roman" charset="0"/>
                <a:cs typeface="Times New Roman" charset="0"/>
              </a:rPr>
              <a:t>Thus, in this case, an optimal solution needs to consider capacity limitation, </a:t>
            </a:r>
          </a:p>
          <a:p>
            <a:pPr algn="just"/>
            <a:r>
              <a:rPr lang="en-US" altLang="zh-CN" sz="2200" b="0" baseline="0" dirty="0">
                <a:latin typeface="Times New Roman" charset="0"/>
                <a:ea typeface="Times New Roman" charset="0"/>
                <a:cs typeface="Times New Roman" charset="0"/>
              </a:rPr>
              <a:t>Also, diff VMs may have diff weight, SLA, so we need to find the weighted global perf gain.</a:t>
            </a:r>
          </a:p>
          <a:p>
            <a:pPr algn="just"/>
            <a:r>
              <a:rPr lang="en-US" altLang="zh-CN" sz="2200" b="0" baseline="0" dirty="0">
                <a:latin typeface="Times New Roman" charset="0"/>
                <a:ea typeface="Times New Roman" charset="0"/>
                <a:cs typeface="Times New Roman" charset="0"/>
              </a:rPr>
              <a:t>Lastly, we need to consider migration penalty since migration cost is expensive. </a:t>
            </a:r>
            <a:endParaRPr lang="en-US" altLang="zh-CN" sz="2200" b="0" baseline="0" dirty="0">
              <a:latin typeface="Times New Roman" charset="0"/>
              <a:cs typeface="Times New Roma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5334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altLang="zh-CN" sz="2200" b="0" baseline="0" dirty="0">
                <a:latin typeface="Times New Roman" charset="0"/>
                <a:cs typeface="Times New Roman" charset="0"/>
              </a:rPr>
              <a:t>But that's not the end, VM I/O patterns change during time, so the optimal solution should migrate VMDKs across time to optimize each time window.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4785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Based on these analysis,</a:t>
            </a:r>
            <a:r>
              <a:rPr lang="en-US" baseline="0" dirty="0">
                <a:latin typeface="Times New Roman" charset="0"/>
                <a:ea typeface="Times New Roman" charset="0"/>
                <a:cs typeface="Times New Roman" charset="0"/>
              </a:rPr>
              <a:t> we build an optimization framework to formulate the problem.</a:t>
            </a:r>
          </a:p>
          <a:p>
            <a:pPr algn="just"/>
            <a:r>
              <a:rPr lang="en-US" altLang="zh-CN" sz="2200" b="0" baseline="0" dirty="0">
                <a:latin typeface="Times New Roman" charset="0"/>
                <a:ea typeface="Times New Roman" charset="0"/>
                <a:cs typeface="Times New Roman" charset="0"/>
              </a:rPr>
              <a:t>Our goal is to max profit which is </a:t>
            </a:r>
            <a:r>
              <a:rPr lang="en-US" altLang="zh-CN" sz="2200" b="0" baseline="0" dirty="0" err="1">
                <a:latin typeface="Times New Roman" charset="0"/>
                <a:ea typeface="Times New Roman" charset="0"/>
                <a:cs typeface="Times New Roman" charset="0"/>
              </a:rPr>
              <a:t>cal</a:t>
            </a:r>
            <a:r>
              <a:rPr lang="en-US" altLang="zh-CN" sz="2200" b="0" baseline="0" dirty="0">
                <a:latin typeface="Times New Roman" charset="0"/>
                <a:ea typeface="Times New Roman" charset="0"/>
                <a:cs typeface="Times New Roman" charset="0"/>
              </a:rPr>
              <a:t> as perf gain </a:t>
            </a:r>
            <a:r>
              <a:rPr lang="mr-IN" altLang="zh-CN" sz="2200" b="0" baseline="0" dirty="0">
                <a:latin typeface="Times New Roman" charset="0"/>
                <a:ea typeface="Times New Roman" charset="0"/>
                <a:cs typeface="Times New Roman" charset="0"/>
              </a:rPr>
              <a:t>–</a:t>
            </a:r>
            <a:r>
              <a:rPr lang="en-US" altLang="zh-CN" sz="2200" b="0" baseline="0" dirty="0">
                <a:latin typeface="Times New Roman" charset="0"/>
                <a:ea typeface="Times New Roman" charset="0"/>
                <a:cs typeface="Times New Roman" charset="0"/>
              </a:rPr>
              <a:t> perf pen, for all tier, all </a:t>
            </a:r>
            <a:r>
              <a:rPr lang="en-US" altLang="zh-CN" sz="2200" b="0" baseline="0" dirty="0" err="1">
                <a:latin typeface="Times New Roman" charset="0"/>
                <a:ea typeface="Times New Roman" charset="0"/>
                <a:cs typeface="Times New Roman" charset="0"/>
              </a:rPr>
              <a:t>vm</a:t>
            </a:r>
            <a:r>
              <a:rPr lang="en-US" altLang="zh-CN" sz="2200" b="0" baseline="0" dirty="0">
                <a:latin typeface="Times New Roman" charset="0"/>
                <a:ea typeface="Times New Roman" charset="0"/>
                <a:cs typeface="Times New Roman" charset="0"/>
              </a:rPr>
              <a:t> and all time epochs</a:t>
            </a:r>
          </a:p>
          <a:p>
            <a:pPr algn="just"/>
            <a:r>
              <a:rPr lang="en-US" altLang="zh-CN" sz="2200" b="0" baseline="0" dirty="0">
                <a:latin typeface="Times New Roman" charset="0"/>
                <a:ea typeface="Times New Roman" charset="0"/>
                <a:cs typeface="Times New Roman" charset="0"/>
              </a:rPr>
              <a:t>Subject to some constraints such as xx.</a:t>
            </a:r>
          </a:p>
          <a:p>
            <a:pPr algn="just"/>
            <a:r>
              <a:rPr lang="en-US" altLang="zh-CN" sz="2200" b="0" baseline="0" dirty="0">
                <a:latin typeface="Times New Roman" charset="0"/>
                <a:ea typeface="Times New Roman" charset="0"/>
                <a:cs typeface="Times New Roman" charset="0"/>
              </a:rPr>
              <a:t>The problem is hard to solve in poly during runtime. Especially for all epochs optimization is hard.</a:t>
            </a:r>
            <a:endParaRPr lang="en-US" altLang="zh-CN" sz="2200" b="0" baseline="0" dirty="0">
              <a:latin typeface="Times New Roman" charset="0"/>
              <a:cs typeface="Times New Roma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1083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1847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sz="1200" dirty="0">
                <a:latin typeface="Times New Roman" charset="0"/>
                <a:ea typeface="Times New Roman" charset="0"/>
                <a:cs typeface="Times New Roman" charset="0"/>
              </a:rPr>
              <a:t>To obtain the result close to the optimal solution in a polynomial time, we have to </a:t>
            </a:r>
            <a:r>
              <a:rPr lang="en-US" sz="1200" b="0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relax xxx (</a:t>
            </a:r>
            <a:r>
              <a:rPr lang="en-US" sz="1200" b="0" dirty="0">
                <a:latin typeface="Times New Roman" charset="0"/>
                <a:ea typeface="Times New Roman" charset="0"/>
                <a:cs typeface="Times New Roman" charset="0"/>
              </a:rPr>
              <a:t>runtime greedy</a:t>
            </a:r>
            <a:r>
              <a:rPr lang="en-US" sz="1200" b="0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)</a:t>
            </a:r>
            <a:endParaRPr lang="en-US" sz="1200" b="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algn="just"/>
            <a:r>
              <a:rPr lang="en-US" sz="1200" dirty="0">
                <a:latin typeface="Times New Roman" charset="0"/>
                <a:ea typeface="Times New Roman" charset="0"/>
                <a:cs typeface="Times New Roman" charset="0"/>
              </a:rPr>
              <a:t>We</a:t>
            </a:r>
            <a:r>
              <a:rPr lang="en-US" sz="1200" baseline="0" dirty="0">
                <a:latin typeface="Times New Roman" charset="0"/>
                <a:ea typeface="Times New Roman" charset="0"/>
                <a:cs typeface="Times New Roman" charset="0"/>
              </a:rPr>
              <a:t> have three </a:t>
            </a:r>
            <a:r>
              <a:rPr lang="en-US" sz="1200" baseline="0" dirty="0" err="1">
                <a:latin typeface="Times New Roman" charset="0"/>
                <a:ea typeface="Times New Roman" charset="0"/>
                <a:cs typeface="Times New Roman" charset="0"/>
              </a:rPr>
              <a:t>subproblems</a:t>
            </a:r>
            <a:r>
              <a:rPr lang="en-US" sz="1200" baseline="0" dirty="0">
                <a:latin typeface="Times New Roman" charset="0"/>
                <a:ea typeface="Times New Roman" charset="0"/>
                <a:cs typeface="Times New Roman" charset="0"/>
              </a:rPr>
              <a:t>: xxx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4465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the first </a:t>
            </a:r>
            <a:r>
              <a:rPr lang="en-US" dirty="0" err="1"/>
              <a:t>subproblem</a:t>
            </a:r>
            <a:r>
              <a:rPr lang="en-US" dirty="0"/>
              <a:t>, let’s see an interesting</a:t>
            </a:r>
            <a:r>
              <a:rPr lang="en-US" baseline="0" dirty="0"/>
              <a:t> observation.</a:t>
            </a:r>
          </a:p>
          <a:p>
            <a:r>
              <a:rPr lang="en-US" baseline="0" dirty="0"/>
              <a:t>We use vSphere API </a:t>
            </a:r>
            <a:r>
              <a:rPr lang="en-US" baseline="0" dirty="0" err="1"/>
              <a:t>IOFilter</a:t>
            </a:r>
            <a:r>
              <a:rPr lang="en-US" baseline="0" dirty="0"/>
              <a:t> to manually inject latencies to slow down disks.</a:t>
            </a:r>
          </a:p>
          <a:p>
            <a:r>
              <a:rPr lang="en-US" baseline="0" dirty="0"/>
              <a:t>We see the correlation between SSD </a:t>
            </a:r>
            <a:r>
              <a:rPr lang="en-US" baseline="0" dirty="0" err="1"/>
              <a:t>spd</a:t>
            </a:r>
            <a:r>
              <a:rPr lang="en-US" baseline="0" dirty="0"/>
              <a:t> and WL perf.</a:t>
            </a:r>
          </a:p>
          <a:p>
            <a:r>
              <a:rPr lang="en-US" baseline="0" dirty="0" err="1"/>
              <a:t>Obsv</a:t>
            </a:r>
            <a:r>
              <a:rPr lang="en-US" baseline="0" dirty="0"/>
              <a:t> is xxx.</a:t>
            </a:r>
          </a:p>
          <a:p>
            <a:r>
              <a:rPr lang="en-US" baseline="0" dirty="0"/>
              <a:t>2 Hints.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9814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altLang="zh-CN" sz="2200" b="0" baseline="0" dirty="0">
                <a:latin typeface="Times New Roman" charset="0"/>
                <a:cs typeface="Times New Roman" charset="0"/>
              </a:rPr>
              <a:t>Based on this, we designed </a:t>
            </a:r>
            <a:r>
              <a:rPr lang="en-US" altLang="zh-CN" sz="2200" b="0" baseline="0" dirty="0" err="1">
                <a:latin typeface="Times New Roman" charset="0"/>
                <a:cs typeface="Times New Roman" charset="0"/>
              </a:rPr>
              <a:t>calib</a:t>
            </a:r>
            <a:r>
              <a:rPr lang="en-US" altLang="zh-CN" sz="2200" b="0" baseline="0" dirty="0">
                <a:latin typeface="Times New Roman" charset="0"/>
                <a:cs typeface="Times New Roman" charset="0"/>
              </a:rPr>
              <a:t> method to estimate perf change after </a:t>
            </a:r>
            <a:r>
              <a:rPr lang="en-US" altLang="zh-CN" sz="2200" b="0" baseline="0" dirty="0" err="1">
                <a:latin typeface="Times New Roman" charset="0"/>
                <a:cs typeface="Times New Roman" charset="0"/>
              </a:rPr>
              <a:t>mig</a:t>
            </a:r>
            <a:r>
              <a:rPr lang="en-US" altLang="zh-CN" sz="2200" b="0" baseline="0" dirty="0">
                <a:latin typeface="Times New Roman" charset="0"/>
                <a:cs typeface="Times New Roman" charset="0"/>
              </a:rPr>
              <a:t>.</a:t>
            </a:r>
          </a:p>
          <a:p>
            <a:pPr algn="just"/>
            <a:r>
              <a:rPr lang="en-US" altLang="zh-CN" sz="2200" b="0" baseline="0" dirty="0">
                <a:latin typeface="Times New Roman" charset="0"/>
                <a:cs typeface="Times New Roman" charset="0"/>
              </a:rPr>
              <a:t>3 VMs running on 3 tiers, and we know the </a:t>
            </a:r>
            <a:r>
              <a:rPr lang="en-US" altLang="zh-CN" sz="2200" b="0" baseline="0" dirty="0" err="1">
                <a:latin typeface="Times New Roman" charset="0"/>
                <a:cs typeface="Times New Roman" charset="0"/>
              </a:rPr>
              <a:t>spd</a:t>
            </a:r>
            <a:r>
              <a:rPr lang="en-US" altLang="zh-CN" sz="2200" b="0" baseline="0" dirty="0">
                <a:latin typeface="Times New Roman" charset="0"/>
                <a:cs typeface="Times New Roman" charset="0"/>
              </a:rPr>
              <a:t> gas btw tiers is 2000microsec.</a:t>
            </a:r>
          </a:p>
          <a:p>
            <a:pPr algn="just"/>
            <a:r>
              <a:rPr lang="en-US" altLang="zh-CN" sz="2200" b="0" baseline="0" dirty="0">
                <a:latin typeface="Times New Roman" charset="0"/>
                <a:cs typeface="Times New Roman" charset="0"/>
              </a:rPr>
              <a:t>Right hand side is a injected latency correlation figure.</a:t>
            </a:r>
          </a:p>
          <a:p>
            <a:pPr algn="just"/>
            <a:r>
              <a:rPr lang="en-US" altLang="zh-CN" sz="2200" b="0" baseline="0" dirty="0">
                <a:latin typeface="Times New Roman" charset="0"/>
                <a:cs typeface="Times New Roman" charset="0"/>
              </a:rPr>
              <a:t>We align the X-axis based on absolute latency.</a:t>
            </a:r>
          </a:p>
          <a:p>
            <a:pPr algn="just"/>
            <a:r>
              <a:rPr lang="en-US" altLang="zh-CN" sz="2200" b="0" baseline="0" dirty="0">
                <a:latin typeface="Times New Roman" charset="0"/>
                <a:cs typeface="Times New Roman" charset="0"/>
              </a:rPr>
              <a:t>Square, round, triangle dots are actual workload </a:t>
            </a:r>
            <a:r>
              <a:rPr lang="en-US" altLang="zh-CN" sz="2200" b="0" baseline="0" dirty="0" err="1">
                <a:latin typeface="Times New Roman" charset="0"/>
                <a:cs typeface="Times New Roman" charset="0"/>
              </a:rPr>
              <a:t>avg</a:t>
            </a:r>
            <a:r>
              <a:rPr lang="en-US" altLang="zh-CN" sz="2200" b="0" baseline="0" dirty="0">
                <a:latin typeface="Times New Roman" charset="0"/>
                <a:cs typeface="Times New Roman" charset="0"/>
              </a:rPr>
              <a:t> I/O lat.</a:t>
            </a:r>
          </a:p>
          <a:p>
            <a:pPr algn="just"/>
            <a:r>
              <a:rPr lang="en-US" altLang="zh-CN" sz="2200" b="0" baseline="0" dirty="0">
                <a:latin typeface="Times New Roman" charset="0"/>
                <a:cs typeface="Times New Roman" charset="0"/>
              </a:rPr>
              <a:t>We can use APIs in </a:t>
            </a:r>
            <a:r>
              <a:rPr lang="en-US" altLang="zh-CN" sz="2200" b="0" baseline="0" dirty="0" err="1">
                <a:latin typeface="Times New Roman" charset="0"/>
                <a:cs typeface="Times New Roman" charset="0"/>
              </a:rPr>
              <a:t>IOFilter</a:t>
            </a:r>
            <a:r>
              <a:rPr lang="en-US" altLang="zh-CN" sz="2200" b="0" baseline="0" dirty="0">
                <a:latin typeface="Times New Roman" charset="0"/>
                <a:cs typeface="Times New Roman" charset="0"/>
              </a:rPr>
              <a:t> to slow down disks to mimic VM’s perf on other tiers.</a:t>
            </a:r>
          </a:p>
          <a:p>
            <a:pPr algn="just"/>
            <a:r>
              <a:rPr lang="en-US" altLang="zh-CN" sz="2200" b="0" baseline="0" dirty="0">
                <a:latin typeface="Times New Roman" charset="0"/>
                <a:cs typeface="Times New Roman" charset="0"/>
              </a:rPr>
              <a:t>But, how upgrading to a higher tier? Apparently we can’t speed up a disk, so we have to regress from the curve.</a:t>
            </a:r>
          </a:p>
          <a:p>
            <a:pPr algn="just"/>
            <a:r>
              <a:rPr lang="en-US" altLang="zh-CN" sz="2200" b="0" baseline="0" dirty="0">
                <a:latin typeface="Times New Roman" charset="0"/>
                <a:cs typeface="Times New Roman" charset="0"/>
              </a:rPr>
              <a:t>So we can get these results.</a:t>
            </a:r>
          </a:p>
          <a:p>
            <a:pPr algn="just"/>
            <a:endParaRPr lang="en-US" altLang="zh-CN" sz="2200" b="0" baseline="0" dirty="0">
              <a:latin typeface="Times New Roman" charset="0"/>
              <a:cs typeface="Times New Roman" charset="0"/>
            </a:endParaRPr>
          </a:p>
          <a:p>
            <a:pPr algn="just"/>
            <a:r>
              <a:rPr lang="en-US" altLang="zh-CN" sz="2200" b="0" baseline="0" dirty="0">
                <a:latin typeface="Times New Roman" charset="0"/>
                <a:cs typeface="Times New Roman" charset="0"/>
              </a:rPr>
              <a:t>[confidence, multiple times…]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8480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Now we have a matrix of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avg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io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lat. Blue cells are actual data, red are regressed.</a:t>
            </a:r>
          </a:p>
          <a:p>
            <a:pPr algn="l"/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We next convert them to throughput and BW, and normalized by the disk capacity.</a:t>
            </a:r>
          </a:p>
          <a:p>
            <a:pPr algn="l"/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We call this capacity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matx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. For each tier we have a matrix like this, we can have more categories of resources, such as storage space, etc.</a:t>
            </a:r>
          </a:p>
          <a:p>
            <a:pPr algn="l"/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Now we have the perf estimation</a:t>
            </a:r>
            <a:r>
              <a:rPr lang="en-US" sz="2400" baseline="0" dirty="0">
                <a:latin typeface="Times New Roman" charset="0"/>
                <a:ea typeface="Times New Roman" charset="0"/>
                <a:cs typeface="Times New Roman" charset="0"/>
              </a:rPr>
              <a:t> results.</a:t>
            </a:r>
            <a:endParaRPr lang="en-US" sz="2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0302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>
                <a:latin typeface="Times New Roman" charset="0"/>
                <a:ea typeface="Times New Roman" charset="0"/>
                <a:cs typeface="Times New Roman" charset="0"/>
              </a:rPr>
              <a:t>Now we have the perf estimation. But how</a:t>
            </a:r>
            <a:r>
              <a:rPr lang="zh-CN" alt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zh-CN" dirty="0">
                <a:latin typeface="Times New Roman" charset="0"/>
                <a:ea typeface="Times New Roman" charset="0"/>
                <a:cs typeface="Times New Roman" charset="0"/>
              </a:rPr>
              <a:t>to “match”</a:t>
            </a:r>
            <a:r>
              <a:rPr lang="zh-CN" alt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zh-CN" dirty="0">
                <a:latin typeface="Times New Roman" charset="0"/>
                <a:ea typeface="Times New Roman" charset="0"/>
                <a:cs typeface="Times New Roman" charset="0"/>
              </a:rPr>
              <a:t>them with each disk tier’s specialty?</a:t>
            </a:r>
          </a:p>
          <a:p>
            <a:r>
              <a:rPr lang="en-US" altLang="zh-CN" dirty="0">
                <a:latin typeface="Times New Roman" charset="0"/>
                <a:ea typeface="Times New Roman" charset="0"/>
                <a:cs typeface="Times New Roman" charset="0"/>
              </a:rPr>
              <a:t>We build a so called tier specialty matrix. E.g. xxx. In fact, in real implementation, they do not necessarily to be integers.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645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Next, we multiplicate tier specialty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matx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with capacity matrix to get the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curr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perf score matrices.</a:t>
            </a:r>
          </a:p>
          <a:p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This is called orthogonal matching, like used in CDMA tech. </a:t>
            </a:r>
          </a:p>
          <a:p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The core idea is to let VMs who gets higher perf on a tier’s specialty to have higher score on that tier.</a:t>
            </a:r>
          </a:p>
          <a:p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This is</a:t>
            </a:r>
            <a:r>
              <a:rPr lang="en-US" baseline="0" dirty="0">
                <a:latin typeface="Times New Roman" charset="0"/>
                <a:ea typeface="Times New Roman" charset="0"/>
                <a:cs typeface="Times New Roman" charset="0"/>
              </a:rPr>
              <a:t> the way we </a:t>
            </a:r>
            <a:r>
              <a:rPr lang="en-US" baseline="0" dirty="0" err="1">
                <a:latin typeface="Times New Roman" charset="0"/>
                <a:ea typeface="Times New Roman" charset="0"/>
                <a:cs typeface="Times New Roman" charset="0"/>
              </a:rPr>
              <a:t>cal</a:t>
            </a:r>
            <a:r>
              <a:rPr lang="en-US" baseline="0" dirty="0">
                <a:latin typeface="Times New Roman" charset="0"/>
                <a:ea typeface="Times New Roman" charset="0"/>
                <a:cs typeface="Times New Roman" charset="0"/>
              </a:rPr>
              <a:t> the final score. it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considers history and also perf penalty, we call it comprehensive scoring. since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mig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is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exp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, so we need to reduce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mig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#. </a:t>
            </a:r>
          </a:p>
          <a:p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Speclly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migCost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is estimated by dividing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vmSize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by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migSpeed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which is bottlenecked by the min value of rem read and rem write rate on SSD out and in resp.</a:t>
            </a:r>
          </a:p>
          <a:p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Once we have the score, AT will periodically fulfill tiers by the order of ranking.</a:t>
            </a:r>
          </a:p>
          <a:p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7590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3108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1925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sz="2000" b="0" dirty="0">
                <a:latin typeface="Times New Roman" charset="0"/>
                <a:cs typeface="Times New Roman" charset="0"/>
              </a:rPr>
              <a:t>We conduct real implementation of AT on </a:t>
            </a:r>
            <a:r>
              <a:rPr lang="en-US" sz="2000" b="0" dirty="0" err="1">
                <a:latin typeface="Times New Roman" charset="0"/>
                <a:cs typeface="Times New Roman" charset="0"/>
              </a:rPr>
              <a:t>Vmware</a:t>
            </a:r>
            <a:r>
              <a:rPr lang="en-US" sz="2000" b="0" dirty="0">
                <a:latin typeface="Times New Roman" charset="0"/>
                <a:cs typeface="Times New Roman" charset="0"/>
              </a:rPr>
              <a:t> </a:t>
            </a:r>
            <a:r>
              <a:rPr lang="en-US" sz="2000" b="0" dirty="0" err="1">
                <a:latin typeface="Times New Roman" charset="0"/>
                <a:cs typeface="Times New Roman" charset="0"/>
              </a:rPr>
              <a:t>ESXi</a:t>
            </a:r>
            <a:r>
              <a:rPr lang="en-US" sz="2000" b="0" dirty="0">
                <a:latin typeface="Times New Roman" charset="0"/>
                <a:cs typeface="Times New Roman" charset="0"/>
              </a:rPr>
              <a:t> 600.</a:t>
            </a:r>
          </a:p>
          <a:p>
            <a:pPr marL="0" indent="0">
              <a:buFontTx/>
              <a:buNone/>
            </a:pPr>
            <a:r>
              <a:rPr lang="en-US" sz="2000" b="0" dirty="0">
                <a:latin typeface="Times New Roman" charset="0"/>
                <a:cs typeface="Times New Roman" charset="0"/>
              </a:rPr>
              <a:t>VMs are running Linux, and we use FIO and IOM to gen WL to </a:t>
            </a:r>
            <a:r>
              <a:rPr lang="en-US" sz="2000" b="0" dirty="0" err="1">
                <a:latin typeface="Times New Roman" charset="0"/>
                <a:cs typeface="Times New Roman" charset="0"/>
              </a:rPr>
              <a:t>eval</a:t>
            </a:r>
            <a:r>
              <a:rPr lang="en-US" sz="2000" b="0" dirty="0">
                <a:latin typeface="Times New Roman" charset="0"/>
                <a:cs typeface="Times New Roman" charset="0"/>
              </a:rPr>
              <a:t>.</a:t>
            </a:r>
          </a:p>
          <a:p>
            <a:pPr marL="0" indent="0">
              <a:buFontTx/>
              <a:buNone/>
            </a:pPr>
            <a:r>
              <a:rPr lang="en-US" sz="2000" b="0" dirty="0" err="1">
                <a:latin typeface="Times New Roman" charset="0"/>
                <a:cs typeface="Times New Roman" charset="0"/>
              </a:rPr>
              <a:t>IOFilter</a:t>
            </a:r>
            <a:r>
              <a:rPr lang="en-US" sz="2000" b="0" dirty="0">
                <a:latin typeface="Times New Roman" charset="0"/>
                <a:cs typeface="Times New Roman" charset="0"/>
              </a:rPr>
              <a:t>, Daemon and </a:t>
            </a:r>
            <a:r>
              <a:rPr lang="en-US" sz="2000" b="0" dirty="0" err="1">
                <a:latin typeface="Times New Roman" charset="0"/>
                <a:cs typeface="Times New Roman" charset="0"/>
              </a:rPr>
              <a:t>ctlr</a:t>
            </a:r>
            <a:r>
              <a:rPr lang="en-US" sz="2000" b="0" dirty="0">
                <a:latin typeface="Times New Roman" charset="0"/>
                <a:cs typeface="Times New Roman" charset="0"/>
              </a:rPr>
              <a:t> are three major components.</a:t>
            </a:r>
          </a:p>
          <a:p>
            <a:pPr marL="0" indent="0">
              <a:buFontTx/>
              <a:buNone/>
            </a:pPr>
            <a:r>
              <a:rPr lang="en-US" sz="2000" b="0" dirty="0">
                <a:latin typeface="Times New Roman" charset="0"/>
                <a:cs typeface="Times New Roman" charset="0"/>
              </a:rPr>
              <a:t>We use xx to record IO patterns.</a:t>
            </a:r>
          </a:p>
          <a:p>
            <a:pPr marL="0" indent="0">
              <a:buFontTx/>
              <a:buNone/>
            </a:pPr>
            <a:r>
              <a:rPr lang="en-US" sz="2000" b="0" dirty="0">
                <a:latin typeface="Times New Roman" charset="0"/>
                <a:cs typeface="Times New Roman" charset="0"/>
              </a:rPr>
              <a:t>We use three </a:t>
            </a:r>
            <a:r>
              <a:rPr lang="en-US" sz="2000" b="0" dirty="0" err="1">
                <a:latin typeface="Times New Roman" charset="0"/>
                <a:cs typeface="Times New Roman" charset="0"/>
              </a:rPr>
              <a:t>ssds</a:t>
            </a:r>
            <a:r>
              <a:rPr lang="en-US" sz="2000" b="0" dirty="0">
                <a:latin typeface="Times New Roman" charset="0"/>
                <a:cs typeface="Times New Roman" charset="0"/>
              </a:rPr>
              <a:t> xxx.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4021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5688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sz="2000" b="1" u="sng" dirty="0">
                <a:latin typeface="Times New Roman" charset="0"/>
                <a:cs typeface="Times New Roman" charset="0"/>
              </a:rPr>
              <a:t>Tested Algorithms</a:t>
            </a:r>
            <a:endParaRPr lang="en-US" sz="2000" dirty="0">
              <a:latin typeface="Times New Roman" charset="0"/>
              <a:cs typeface="Times New Roman" charset="0"/>
            </a:endParaRPr>
          </a:p>
          <a:p>
            <a:pPr lvl="2"/>
            <a:r>
              <a:rPr lang="en-US" sz="2000" dirty="0">
                <a:latin typeface="Times New Roman" charset="0"/>
                <a:cs typeface="Times New Roman" charset="0"/>
              </a:rPr>
              <a:t>1. IDT (IOPS Dynamic </a:t>
            </a:r>
            <a:r>
              <a:rPr lang="en-US" sz="2000" dirty="0" err="1">
                <a:latin typeface="Times New Roman" charset="0"/>
                <a:cs typeface="Times New Roman" charset="0"/>
              </a:rPr>
              <a:t>Tiering</a:t>
            </a:r>
            <a:r>
              <a:rPr lang="en-US" sz="2000" dirty="0">
                <a:latin typeface="Times New Roman" charset="0"/>
                <a:cs typeface="Times New Roman" charset="0"/>
              </a:rPr>
              <a:t>), implements dynamic conﬁguration and placement using a greedy IOPS-only criteria where higher IOPS extents move to higher IOPS tiers.</a:t>
            </a:r>
          </a:p>
          <a:p>
            <a:pPr lvl="2"/>
            <a:r>
              <a:rPr lang="en-US" sz="2000" dirty="0">
                <a:latin typeface="Times New Roman" charset="0"/>
                <a:cs typeface="Times New Roman" charset="0"/>
              </a:rPr>
              <a:t>2. EDT (Extent-based Dynamic </a:t>
            </a:r>
            <a:r>
              <a:rPr lang="en-US" sz="2000" dirty="0" err="1">
                <a:latin typeface="Times New Roman" charset="0"/>
                <a:cs typeface="Times New Roman" charset="0"/>
              </a:rPr>
              <a:t>Tiering</a:t>
            </a:r>
            <a:r>
              <a:rPr lang="en-US" sz="2000" dirty="0">
                <a:latin typeface="Times New Roman" charset="0"/>
                <a:cs typeface="Times New Roman" charset="0"/>
              </a:rPr>
              <a:t>), updates VM-tier assignment for every epoch, based on both VM capacity and IOPS requirements. </a:t>
            </a:r>
            <a:endParaRPr lang="en-US" sz="2000" b="1" u="sng" dirty="0">
              <a:latin typeface="Times New Roman" charset="0"/>
              <a:cs typeface="Times New Roman" charset="0"/>
            </a:endParaRPr>
          </a:p>
          <a:p>
            <a:pPr lvl="2"/>
            <a:endParaRPr lang="en-US" sz="2000" dirty="0">
              <a:latin typeface="Times New Roman" charset="0"/>
              <a:cs typeface="Times New Roman" charset="0"/>
            </a:endParaRPr>
          </a:p>
          <a:p>
            <a:pPr lvl="2"/>
            <a:r>
              <a:rPr lang="en-US" sz="2000" dirty="0">
                <a:latin typeface="Times New Roman" charset="0"/>
                <a:cs typeface="Times New Roman" charset="0"/>
              </a:rPr>
              <a:t>To fully utilize the high speed all-ﬂash datacenter, we slightly modiﬁed IDT and EDT to support per-VMDK-based operation.</a:t>
            </a:r>
            <a:endParaRPr lang="en-US" sz="2000" b="1" u="sng" dirty="0">
              <a:latin typeface="Times New Roman" charset="0"/>
              <a:cs typeface="Times New Roma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9856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AutoTiering achieves up to 45% and 39% higher IOPS than IDT and EDT. </a:t>
            </a:r>
          </a:p>
          <a:p>
            <a:r>
              <a:rPr lang="en-US" dirty="0"/>
              <a:t>Similar results can be obtained for bandwidth and latency as shown in Figs. 3(b) and (c).</a:t>
            </a:r>
          </a:p>
          <a:p>
            <a:endParaRPr lang="en-US" dirty="0"/>
          </a:p>
          <a:p>
            <a:r>
              <a:rPr lang="en-US" dirty="0"/>
              <a:t>B IDT better? IOPS-only, so migrate high IOPS to first 2 disks, but, spatial </a:t>
            </a:r>
            <a:r>
              <a:rPr lang="en-US" dirty="0" err="1"/>
              <a:t>util</a:t>
            </a:r>
            <a:r>
              <a:rPr lang="en-US" dirty="0"/>
              <a:t> not good, so latency bad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0962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Distribution of total TP and BW of all tiers for different algorithms. </a:t>
            </a:r>
          </a:p>
          <a:p>
            <a:endParaRPr lang="en-US" dirty="0"/>
          </a:p>
          <a:p>
            <a:r>
              <a:rPr lang="en-US" dirty="0"/>
              <a:t>Fig(a): AT (red), majority of I/</a:t>
            </a:r>
            <a:r>
              <a:rPr lang="en-US" dirty="0" err="1"/>
              <a:t>Os</a:t>
            </a:r>
            <a:r>
              <a:rPr lang="en-US" dirty="0"/>
              <a:t> has more than 100K IOPS, even half of them have more than 125K IOPS.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In contrast, 90% of I/</a:t>
            </a:r>
            <a:r>
              <a:rPr lang="en-US" dirty="0" err="1"/>
              <a:t>Os</a:t>
            </a:r>
            <a:r>
              <a:rPr lang="en-US" dirty="0"/>
              <a:t> are less than 100K IOPS (blue curve) under IDT, and almost all I/</a:t>
            </a:r>
            <a:r>
              <a:rPr lang="en-US" dirty="0" err="1"/>
              <a:t>Os</a:t>
            </a:r>
            <a:r>
              <a:rPr lang="en-US" dirty="0"/>
              <a:t> from IDT are less than 100K (green curve).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Fig(b), majority (around 90%) of IDT and EDT I/</a:t>
            </a:r>
            <a:r>
              <a:rPr lang="en-US" dirty="0" err="1"/>
              <a:t>Os</a:t>
            </a:r>
            <a:r>
              <a:rPr lang="en-US" dirty="0"/>
              <a:t> are less than 1,200 MBPS, while more than half of </a:t>
            </a:r>
            <a:r>
              <a:rPr lang="en-US" dirty="0" err="1"/>
              <a:t>AutoTiering’s</a:t>
            </a:r>
            <a:r>
              <a:rPr lang="en-US" dirty="0"/>
              <a:t> I/</a:t>
            </a:r>
            <a:r>
              <a:rPr lang="en-US" dirty="0" err="1"/>
              <a:t>Os</a:t>
            </a:r>
            <a:r>
              <a:rPr lang="en-US" dirty="0"/>
              <a:t> can achieve larger than 1,200 MBPS bandwidth.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9380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TP &amp; BW: AT achieves better throughput and bandwidth performance than IDT and EDT. </a:t>
            </a:r>
          </a:p>
          <a:p>
            <a:r>
              <a:rPr lang="en-US" dirty="0"/>
              <a:t>LT: TA </a:t>
            </a:r>
            <a:r>
              <a:rPr lang="en-US" dirty="0" err="1"/>
              <a:t>is“thicker</a:t>
            </a:r>
            <a:r>
              <a:rPr lang="en-US" dirty="0"/>
              <a:t>” than that in IDT and EDT (after </a:t>
            </a:r>
            <a:r>
              <a:rPr lang="en-US" dirty="0" err="1"/>
              <a:t>AutoTiering’s</a:t>
            </a:r>
            <a:r>
              <a:rPr lang="en-US" dirty="0"/>
              <a:t> warming up periods from 0-3 epochs). </a:t>
            </a:r>
          </a:p>
          <a:p>
            <a:r>
              <a:rPr lang="en-US" dirty="0"/>
              <a:t>Better utilize TP and BW resources of each tier by proper and less migrations. </a:t>
            </a:r>
          </a:p>
          <a:p>
            <a:endParaRPr lang="en-US" dirty="0"/>
          </a:p>
          <a:p>
            <a:r>
              <a:rPr lang="en-US" dirty="0"/>
              <a:t>In (</a:t>
            </a:r>
            <a:r>
              <a:rPr lang="en-US" dirty="0" err="1"/>
              <a:t>i</a:t>
            </a:r>
            <a:r>
              <a:rPr lang="en-US" dirty="0"/>
              <a:t>), we see that the majority of the latency of AutoTiering is located in tier 3 (the write latency “T3 Rd Lat”), which is because that tier 3 is regarded as the capacity tier to replace HDD. </a:t>
            </a:r>
          </a:p>
          <a:p>
            <a:r>
              <a:rPr lang="en-US" dirty="0"/>
              <a:t>As a result, AutoTiering migrates read-intensive VMs with large VMDKs to leverage tier 3, and leaves tiers 1 and 2 for other write-intensive workloads.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1066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81895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 algn="just">
              <a:buFont typeface="Arial" charset="0"/>
              <a:buChar char="•"/>
            </a:pP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7632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 algn="just">
              <a:buFont typeface="Arial" charset="0"/>
              <a:buChar char="•"/>
            </a:pP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Improve both performance and overhead:</a:t>
            </a:r>
          </a:p>
          <a:p>
            <a:pPr marL="800100" lvl="1" indent="-342900" algn="just">
              <a:buFont typeface="Arial" charset="0"/>
              <a:buChar char="•"/>
            </a:pP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maximize the I/O hit ratio.</a:t>
            </a:r>
          </a:p>
          <a:p>
            <a:pPr marL="800100" lvl="1" indent="-342900" algn="just">
              <a:buFont typeface="Arial" charset="0"/>
              <a:buChar char="•"/>
            </a:pP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minimize the I/O costs. </a:t>
            </a:r>
          </a:p>
          <a:p>
            <a:pPr algn="just"/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342900" indent="-342900" algn="just">
              <a:buFont typeface="Arial" charset="0"/>
              <a:buChar char="•"/>
            </a:pP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Splits the entire SSD space into two zones:</a:t>
            </a:r>
          </a:p>
          <a:p>
            <a:pPr marL="800100" lvl="1" indent="-342900" algn="just">
              <a:buFont typeface="Arial" charset="0"/>
              <a:buChar char="•"/>
            </a:pP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Long-term: </a:t>
            </a:r>
            <a:r>
              <a:rPr lang="en-US" sz="2000" b="1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performance isolation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, reserve space for each VM.</a:t>
            </a:r>
          </a:p>
          <a:p>
            <a:pPr marL="800100" lvl="1" indent="-342900" algn="just">
              <a:buFont typeface="Arial" charset="0"/>
              <a:buChar char="•"/>
            </a:pP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Short-term: </a:t>
            </a:r>
            <a:r>
              <a:rPr lang="en-US" sz="2000" b="1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fair compete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, absorb </a:t>
            </a:r>
            <a:r>
              <a:rPr lang="en-US" sz="2000" dirty="0" err="1">
                <a:latin typeface="Times New Roman" charset="0"/>
                <a:ea typeface="Times New Roman" charset="0"/>
                <a:cs typeface="Times New Roman" charset="0"/>
              </a:rPr>
              <a:t>bursties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algn="just"/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342900" lvl="1" indent="-342900" algn="just">
              <a:buFont typeface="Arial" charset="0"/>
              <a:buChar char="•"/>
            </a:pP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Methodology: </a:t>
            </a:r>
          </a:p>
          <a:p>
            <a:pPr marL="800100" lvl="2" indent="-342900" algn="just">
              <a:buFont typeface="Arial" charset="0"/>
              <a:buChar char="•"/>
            </a:pP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Leveraging the feedback of </a:t>
            </a:r>
            <a:r>
              <a:rPr lang="en-US" sz="2000" b="1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workload changes 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and </a:t>
            </a:r>
            <a:r>
              <a:rPr lang="en-US" sz="2000" b="1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allocation performance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, GREM can dynamically adjust the partitions:</a:t>
            </a:r>
          </a:p>
          <a:p>
            <a:pPr marL="800100" lvl="1" indent="-342900" algn="just">
              <a:buFont typeface="Arial" charset="0"/>
              <a:buChar char="•"/>
            </a:pP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Inside long-term zone (per VM)</a:t>
            </a:r>
          </a:p>
          <a:p>
            <a:pPr marL="800100" lvl="1" indent="-342900" algn="just">
              <a:buFont typeface="Arial" charset="0"/>
              <a:buChar char="•"/>
            </a:pP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Between long-term and short-term zones</a:t>
            </a:r>
          </a:p>
          <a:p>
            <a:pPr marL="342900" indent="-342900" algn="just">
              <a:buFont typeface="Arial" charset="0"/>
              <a:buChar char="•"/>
            </a:pP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342900" indent="-342900" algn="just">
              <a:buFont typeface="Arial" charset="0"/>
              <a:buChar char="•"/>
            </a:pP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Evaluation shows that GREM can:</a:t>
            </a:r>
          </a:p>
          <a:p>
            <a:pPr marL="800100" lvl="1" indent="-342900" algn="just">
              <a:buFont typeface="Arial" charset="0"/>
              <a:buChar char="•"/>
            </a:pP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Utilize beneﬁts of SSDs and improve overall </a:t>
            </a:r>
            <a:r>
              <a:rPr lang="en-US" sz="2000" b="1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IO hit ratio 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and </a:t>
            </a:r>
            <a:r>
              <a:rPr lang="en-US" sz="2000" b="1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cost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. </a:t>
            </a:r>
          </a:p>
          <a:p>
            <a:pPr marL="800100" lvl="1" indent="-342900" algn="just">
              <a:buFont typeface="Arial" charset="0"/>
              <a:buChar char="•"/>
            </a:pP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Detect and quickly </a:t>
            </a:r>
            <a:r>
              <a:rPr lang="en-US" sz="2000" b="1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adapt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 to workload </a:t>
            </a:r>
            <a:r>
              <a:rPr lang="en-US" sz="2000" b="1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changes</a:t>
            </a:r>
            <a:r>
              <a:rPr lang="en-US" sz="2000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by shifting SSD resources between and inside two zones.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268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8626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see the storage dev evolution roadmap.</a:t>
            </a:r>
          </a:p>
          <a:p>
            <a:r>
              <a:rPr lang="en-US" dirty="0"/>
              <a:t>Both price &amp; IO perf keeps increasing from traditional HDD, multiple end of SSDs, to 3D </a:t>
            </a:r>
            <a:r>
              <a:rPr lang="en-US" dirty="0" err="1"/>
              <a:t>Xpoint</a:t>
            </a:r>
            <a:r>
              <a:rPr lang="en-US" dirty="0"/>
              <a:t> and DRAM.</a:t>
            </a:r>
          </a:p>
          <a:p>
            <a:endParaRPr lang="en-US" baseline="0" dirty="0"/>
          </a:p>
          <a:p>
            <a:r>
              <a:rPr lang="en-US" baseline="0" dirty="0"/>
              <a:t>For datacenter point of view, 1</a:t>
            </a:r>
            <a:r>
              <a:rPr lang="en-US" baseline="30000" dirty="0"/>
              <a:t>st</a:t>
            </a:r>
            <a:r>
              <a:rPr lang="en-US" baseline="0" dirty="0"/>
              <a:t> gen datacenter is all-HDD, later, SSD is used as cache for SSD-HDD hybrid datacenter.</a:t>
            </a:r>
          </a:p>
          <a:p>
            <a:r>
              <a:rPr lang="en-US" baseline="0" dirty="0"/>
              <a:t>With the SSD price decreasing and SSD capacity increasing, All-Flash datacenter comes earlier than pp’s expectation.</a:t>
            </a:r>
          </a:p>
          <a:p>
            <a:r>
              <a:rPr lang="en-US" baseline="0" dirty="0"/>
              <a:t>In this pp, we focus on how to optimize the perf of all-flash datacenter.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7026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don</a:t>
            </a:r>
            <a:r>
              <a:rPr lang="mr-IN" dirty="0"/>
              <a:t>’</a:t>
            </a:r>
            <a:r>
              <a:rPr lang="en-US" dirty="0"/>
              <a:t>t’ we use </a:t>
            </a:r>
            <a:r>
              <a:rPr lang="en-US" dirty="0" err="1"/>
              <a:t>trad</a:t>
            </a:r>
            <a:r>
              <a:rPr lang="en-US" dirty="0"/>
              <a:t>.</a:t>
            </a:r>
            <a:r>
              <a:rPr lang="en-US" baseline="0" dirty="0"/>
              <a:t> caching/tier algorithm?</a:t>
            </a:r>
          </a:p>
          <a:p>
            <a:pPr marL="228600" indent="-228600">
              <a:buAutoNum type="arabicPeriod"/>
            </a:pPr>
            <a:r>
              <a:rPr lang="en-US" baseline="0" dirty="0"/>
              <a:t>Unlike HDD and SSD, SSDs do not have huge speed gap, so </a:t>
            </a:r>
            <a:r>
              <a:rPr lang="en-US" baseline="0" dirty="0" err="1"/>
              <a:t>trad</a:t>
            </a:r>
            <a:r>
              <a:rPr lang="en-US" baseline="0" dirty="0"/>
              <a:t>. Cache not suitable</a:t>
            </a:r>
          </a:p>
          <a:p>
            <a:pPr marL="228600" indent="-228600">
              <a:buAutoNum type="arabicPeriod"/>
            </a:pPr>
            <a:r>
              <a:rPr lang="en-US" baseline="0" dirty="0" err="1"/>
              <a:t>Trad</a:t>
            </a:r>
            <a:r>
              <a:rPr lang="en-US" baseline="0" dirty="0"/>
              <a:t>. Cache needs two copies either </a:t>
            </a:r>
            <a:r>
              <a:rPr lang="en-US" baseline="0" dirty="0" err="1"/>
              <a:t>wrt</a:t>
            </a:r>
            <a:r>
              <a:rPr lang="en-US" baseline="0" dirty="0"/>
              <a:t> back or </a:t>
            </a:r>
            <a:r>
              <a:rPr lang="en-US" baseline="0" dirty="0" err="1"/>
              <a:t>wrt</a:t>
            </a:r>
            <a:r>
              <a:rPr lang="en-US" baseline="0" dirty="0"/>
              <a:t> thru, while SSD is expensive so we can’t afford this</a:t>
            </a:r>
          </a:p>
          <a:p>
            <a:pPr marL="228600" indent="-228600">
              <a:buAutoNum type="arabicPeriod"/>
            </a:pPr>
            <a:r>
              <a:rPr lang="en-US" baseline="0" dirty="0"/>
              <a:t>On the other hand, tier does not consider specialties of SSDs, </a:t>
            </a:r>
            <a:r>
              <a:rPr lang="en-US" baseline="0" dirty="0" err="1"/>
              <a:t>eg</a:t>
            </a:r>
            <a:r>
              <a:rPr lang="en-US" baseline="0" dirty="0"/>
              <a:t>. Some of SSD are performance tier others are capacity tier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683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Thus, in this work, our goal</a:t>
            </a:r>
            <a:r>
              <a:rPr lang="en-US" baseline="0" dirty="0"/>
              <a:t> is to dev auto data placement tier manager,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1. Handle VMDK allocation and migration, notice that we only focus on VMDK storage files, not RAM.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2. Best utilize the storage </a:t>
            </a:r>
            <a:r>
              <a:rPr lang="en-US" b="1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resource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, optimize the </a:t>
            </a:r>
            <a:r>
              <a:rPr lang="en-US" b="1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performance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, and reduce the migration </a:t>
            </a:r>
            <a:r>
              <a:rPr lang="en-US" b="1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overhead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3. Match VM workload </a:t>
            </a:r>
            <a:r>
              <a:rPr lang="en-US" b="1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demands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and SSD </a:t>
            </a:r>
            <a:r>
              <a:rPr lang="en-US" b="1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specialties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.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0705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1456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vSphere APIs for I/O Filtering (VAIO)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0474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altLang="zh-CN" sz="2200" b="0" baseline="0" dirty="0">
                <a:latin typeface="Times New Roman" charset="0"/>
                <a:cs typeface="Times New Roman" charset="0"/>
              </a:rPr>
              <a:t>Let’s rethink the purpose of VMDK migration. Assume xxx. Originally on t3 with </a:t>
            </a:r>
            <a:r>
              <a:rPr lang="en-US" altLang="zh-CN" sz="2200" b="0" baseline="0" dirty="0" err="1">
                <a:latin typeface="Times New Roman" charset="0"/>
                <a:cs typeface="Times New Roman" charset="0"/>
              </a:rPr>
              <a:t>thrup</a:t>
            </a:r>
            <a:r>
              <a:rPr lang="en-US" altLang="zh-CN" sz="2200" b="0" baseline="0" dirty="0">
                <a:latin typeface="Times New Roman" charset="0"/>
                <a:cs typeface="Times New Roman" charset="0"/>
              </a:rPr>
              <a:t> 300IOPS, if </a:t>
            </a:r>
            <a:r>
              <a:rPr lang="en-US" altLang="zh-CN" sz="2200" b="0" baseline="0" dirty="0" err="1">
                <a:latin typeface="Times New Roman" charset="0"/>
                <a:cs typeface="Times New Roman" charset="0"/>
              </a:rPr>
              <a:t>mig</a:t>
            </a:r>
            <a:r>
              <a:rPr lang="en-US" altLang="zh-CN" sz="2200" b="0" baseline="0" dirty="0">
                <a:latin typeface="Times New Roman" charset="0"/>
                <a:cs typeface="Times New Roman" charset="0"/>
              </a:rPr>
              <a:t> to t2 xxx.</a:t>
            </a:r>
          </a:p>
          <a:p>
            <a:pPr algn="just"/>
            <a:r>
              <a:rPr lang="en-US" altLang="zh-CN" sz="2200" b="0" baseline="0" dirty="0">
                <a:latin typeface="Times New Roman" charset="0"/>
                <a:cs typeface="Times New Roman" charset="0"/>
              </a:rPr>
              <a:t>So we can answer the question why, because for better performance after </a:t>
            </a:r>
            <a:r>
              <a:rPr lang="en-US" altLang="zh-CN" sz="2200" b="0" baseline="0" dirty="0" err="1">
                <a:latin typeface="Times New Roman" charset="0"/>
                <a:cs typeface="Times New Roman" charset="0"/>
              </a:rPr>
              <a:t>mig</a:t>
            </a:r>
            <a:r>
              <a:rPr lang="en-US" altLang="zh-CN" sz="2200" b="0" baseline="0" dirty="0">
                <a:latin typeface="Times New Roman" charset="0"/>
                <a:cs typeface="Times New Roman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453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5E996-139E-9845-9467-BE0733BA4E29}" type="datetime1">
              <a:rPr lang="en-US" smtClean="0"/>
              <a:t>12/14/2017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790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C97C3-36B2-014B-ABC8-65ECDEC8881A}" type="datetime1">
              <a:rPr lang="en-US" smtClean="0"/>
              <a:t>12/14/2017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901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C9687-D05B-244C-B4C7-57C5C55E075A}" type="datetime1">
              <a:rPr lang="en-US" smtClean="0"/>
              <a:t>12/14/2017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278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5223-D93E-0D48-9A41-D2680985EE12}" type="datetime1">
              <a:rPr lang="en-US" smtClean="0"/>
              <a:t>12/14/2017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333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CE48B-F5C0-3F4A-A8F7-F37EB2B6D2EA}" type="datetime1">
              <a:rPr lang="en-US" smtClean="0"/>
              <a:t>12/14/2017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728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3D03E-91B7-544F-8243-CF52D740673D}" type="datetime1">
              <a:rPr lang="en-US" smtClean="0"/>
              <a:t>12/14/2017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596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92988-350D-5E4F-99E0-7A9D18591637}" type="datetime1">
              <a:rPr lang="en-US" smtClean="0"/>
              <a:t>12/14/2017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878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40AF2-29C4-E245-8E0D-D8F52BC21242}" type="datetime1">
              <a:rPr lang="en-US" smtClean="0"/>
              <a:t>12/14/2017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505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88BB5-4A4C-2D48-94A4-86F4B6761CCF}" type="datetime1">
              <a:rPr lang="en-US" smtClean="0"/>
              <a:t>12/14/2017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701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F5734-79E1-A046-BA0A-5EC997FE9B4C}" type="datetime1">
              <a:rPr lang="en-US" smtClean="0"/>
              <a:t>12/14/2017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935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87899-26EC-E640-8134-F1878F0F2847}" type="datetime1">
              <a:rPr lang="en-US" smtClean="0"/>
              <a:t>12/14/2017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5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39C9B7-217B-EA44-80F9-BE959C179C62}" type="datetime1">
              <a:rPr lang="en-US" smtClean="0"/>
              <a:t>12/14/2017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550C9-1111-4929-BA4E-43DE3D57F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95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tiff"/><Relationship Id="rId3" Type="http://schemas.openxmlformats.org/officeDocument/2006/relationships/image" Target="../media/image1.png"/><Relationship Id="rId7" Type="http://schemas.openxmlformats.org/officeDocument/2006/relationships/image" Target="../media/image4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tiff"/><Relationship Id="rId5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6.tif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tiff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3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34.emf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7.png"/><Relationship Id="rId9" Type="http://schemas.microsoft.com/office/2007/relationships/diagramDrawing" Target="../diagrams/drawing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tiff"/><Relationship Id="rId3" Type="http://schemas.openxmlformats.org/officeDocument/2006/relationships/image" Target="../media/image7.png"/><Relationship Id="rId7" Type="http://schemas.openxmlformats.org/officeDocument/2006/relationships/image" Target="../media/image24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tiff"/><Relationship Id="rId5" Type="http://schemas.openxmlformats.org/officeDocument/2006/relationships/image" Target="../media/image22.tiff"/><Relationship Id="rId10" Type="http://schemas.openxmlformats.org/officeDocument/2006/relationships/image" Target="../media/image36.png"/><Relationship Id="rId4" Type="http://schemas.openxmlformats.org/officeDocument/2006/relationships/image" Target="../media/image35.jpg"/><Relationship Id="rId9" Type="http://schemas.openxmlformats.org/officeDocument/2006/relationships/image" Target="../media/image26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38.emf"/><Relationship Id="rId7" Type="http://schemas.openxmlformats.org/officeDocument/2006/relationships/diagramQuickStyle" Target="../diagrams/quickStyle4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4.xml"/><Relationship Id="rId11" Type="http://schemas.openxmlformats.org/officeDocument/2006/relationships/image" Target="../media/image40.emf"/><Relationship Id="rId5" Type="http://schemas.openxmlformats.org/officeDocument/2006/relationships/diagramData" Target="../diagrams/data4.xml"/><Relationship Id="rId10" Type="http://schemas.openxmlformats.org/officeDocument/2006/relationships/image" Target="../media/image39.png"/><Relationship Id="rId4" Type="http://schemas.openxmlformats.org/officeDocument/2006/relationships/image" Target="../media/image7.png"/><Relationship Id="rId9" Type="http://schemas.microsoft.com/office/2007/relationships/diagramDrawing" Target="../diagrams/drawing4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13" Type="http://schemas.openxmlformats.org/officeDocument/2006/relationships/diagramColors" Target="../diagrams/colors6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5.xml"/><Relationship Id="rId12" Type="http://schemas.openxmlformats.org/officeDocument/2006/relationships/diagramQuickStyle" Target="../diagrams/quickStyle6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11" Type="http://schemas.openxmlformats.org/officeDocument/2006/relationships/diagramLayout" Target="../diagrams/layout6.xml"/><Relationship Id="rId5" Type="http://schemas.openxmlformats.org/officeDocument/2006/relationships/diagramLayout" Target="../diagrams/layout5.xml"/><Relationship Id="rId15" Type="http://schemas.openxmlformats.org/officeDocument/2006/relationships/image" Target="../media/image42.emf"/><Relationship Id="rId10" Type="http://schemas.openxmlformats.org/officeDocument/2006/relationships/diagramData" Target="../diagrams/data6.xml"/><Relationship Id="rId4" Type="http://schemas.openxmlformats.org/officeDocument/2006/relationships/diagramData" Target="../diagrams/data5.xml"/><Relationship Id="rId9" Type="http://schemas.openxmlformats.org/officeDocument/2006/relationships/image" Target="../media/image41.png"/><Relationship Id="rId14" Type="http://schemas.microsoft.com/office/2007/relationships/diagramDrawing" Target="../diagrams/drawing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6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tiff"/><Relationship Id="rId5" Type="http://schemas.openxmlformats.org/officeDocument/2006/relationships/image" Target="../media/image44.tiff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13" Type="http://schemas.openxmlformats.org/officeDocument/2006/relationships/diagramColors" Target="../diagrams/colors8.xml"/><Relationship Id="rId3" Type="http://schemas.openxmlformats.org/officeDocument/2006/relationships/image" Target="../media/image7.png"/><Relationship Id="rId7" Type="http://schemas.openxmlformats.org/officeDocument/2006/relationships/diagramQuickStyle" Target="../diagrams/quickStyle7.xml"/><Relationship Id="rId12" Type="http://schemas.openxmlformats.org/officeDocument/2006/relationships/diagramQuickStyle" Target="../diagrams/quickStyle8.xml"/><Relationship Id="rId17" Type="http://schemas.openxmlformats.org/officeDocument/2006/relationships/image" Target="../media/image49.emf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7.xml"/><Relationship Id="rId11" Type="http://schemas.openxmlformats.org/officeDocument/2006/relationships/diagramLayout" Target="../diagrams/layout8.xml"/><Relationship Id="rId5" Type="http://schemas.openxmlformats.org/officeDocument/2006/relationships/diagramData" Target="../diagrams/data7.xml"/><Relationship Id="rId15" Type="http://schemas.openxmlformats.org/officeDocument/2006/relationships/image" Target="../media/image42.emf"/><Relationship Id="rId10" Type="http://schemas.openxmlformats.org/officeDocument/2006/relationships/diagramData" Target="../diagrams/data8.xml"/><Relationship Id="rId4" Type="http://schemas.openxmlformats.org/officeDocument/2006/relationships/image" Target="../media/image47.png"/><Relationship Id="rId9" Type="http://schemas.microsoft.com/office/2007/relationships/diagramDrawing" Target="../diagrams/drawing7.xml"/><Relationship Id="rId14" Type="http://schemas.microsoft.com/office/2007/relationships/diagramDrawing" Target="../diagrams/drawing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44.tiff"/><Relationship Id="rId3" Type="http://schemas.openxmlformats.org/officeDocument/2006/relationships/image" Target="../media/image7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57.tiff"/><Relationship Id="rId5" Type="http://schemas.openxmlformats.org/officeDocument/2006/relationships/image" Target="../media/image51.tiff"/><Relationship Id="rId15" Type="http://schemas.openxmlformats.org/officeDocument/2006/relationships/image" Target="../media/image46.tiff"/><Relationship Id="rId10" Type="http://schemas.openxmlformats.org/officeDocument/2006/relationships/image" Target="../media/image56.tiff"/><Relationship Id="rId4" Type="http://schemas.openxmlformats.org/officeDocument/2006/relationships/image" Target="../media/image50.tiff"/><Relationship Id="rId9" Type="http://schemas.openxmlformats.org/officeDocument/2006/relationships/image" Target="../media/image55.tiff"/><Relationship Id="rId14" Type="http://schemas.openxmlformats.org/officeDocument/2006/relationships/image" Target="../media/image45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emf"/><Relationship Id="rId4" Type="http://schemas.openxmlformats.org/officeDocument/2006/relationships/image" Target="../media/image61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tiff"/><Relationship Id="rId3" Type="http://schemas.openxmlformats.org/officeDocument/2006/relationships/image" Target="../media/image7.png"/><Relationship Id="rId7" Type="http://schemas.openxmlformats.org/officeDocument/2006/relationships/image" Target="../media/image25.tif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tiff"/><Relationship Id="rId5" Type="http://schemas.openxmlformats.org/officeDocument/2006/relationships/image" Target="../media/image23.tiff"/><Relationship Id="rId4" Type="http://schemas.openxmlformats.org/officeDocument/2006/relationships/image" Target="../media/image22.tif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13" Type="http://schemas.openxmlformats.org/officeDocument/2006/relationships/image" Target="../media/image71.jpeg"/><Relationship Id="rId18" Type="http://schemas.openxmlformats.org/officeDocument/2006/relationships/image" Target="../media/image5.tiff"/><Relationship Id="rId3" Type="http://schemas.openxmlformats.org/officeDocument/2006/relationships/image" Target="../media/image7.png"/><Relationship Id="rId7" Type="http://schemas.openxmlformats.org/officeDocument/2006/relationships/image" Target="../media/image67.tiff"/><Relationship Id="rId12" Type="http://schemas.openxmlformats.org/officeDocument/2006/relationships/image" Target="../media/image70.jpeg"/><Relationship Id="rId17" Type="http://schemas.openxmlformats.org/officeDocument/2006/relationships/image" Target="../media/image4.tiff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tiff"/><Relationship Id="rId11" Type="http://schemas.microsoft.com/office/2007/relationships/hdphoto" Target="../media/hdphoto3.wdp"/><Relationship Id="rId5" Type="http://schemas.openxmlformats.org/officeDocument/2006/relationships/image" Target="../media/image65.tiff"/><Relationship Id="rId15" Type="http://schemas.openxmlformats.org/officeDocument/2006/relationships/image" Target="../media/image72.png"/><Relationship Id="rId10" Type="http://schemas.openxmlformats.org/officeDocument/2006/relationships/image" Target="../media/image69.jpeg"/><Relationship Id="rId19" Type="http://schemas.openxmlformats.org/officeDocument/2006/relationships/image" Target="../media/image6.tiff"/><Relationship Id="rId4" Type="http://schemas.openxmlformats.org/officeDocument/2006/relationships/image" Target="../media/image64.png"/><Relationship Id="rId9" Type="http://schemas.microsoft.com/office/2007/relationships/hdphoto" Target="../media/hdphoto2.wdp"/><Relationship Id="rId1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tiff"/><Relationship Id="rId5" Type="http://schemas.openxmlformats.org/officeDocument/2006/relationships/image" Target="../media/image9.tiff"/><Relationship Id="rId4" Type="http://schemas.openxmlformats.org/officeDocument/2006/relationships/image" Target="../media/image8.tiff"/><Relationship Id="rId9" Type="http://schemas.openxmlformats.org/officeDocument/2006/relationships/image" Target="../media/image13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tiff"/><Relationship Id="rId3" Type="http://schemas.openxmlformats.org/officeDocument/2006/relationships/image" Target="../media/image7.png"/><Relationship Id="rId7" Type="http://schemas.openxmlformats.org/officeDocument/2006/relationships/image" Target="../media/image17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5" Type="http://schemas.openxmlformats.org/officeDocument/2006/relationships/image" Target="../media/image15.tiff"/><Relationship Id="rId4" Type="http://schemas.openxmlformats.org/officeDocument/2006/relationships/image" Target="../media/image14.tiff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tiff"/><Relationship Id="rId3" Type="http://schemas.openxmlformats.org/officeDocument/2006/relationships/image" Target="../media/image7.png"/><Relationship Id="rId7" Type="http://schemas.openxmlformats.org/officeDocument/2006/relationships/image" Target="../media/image23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tiff"/><Relationship Id="rId5" Type="http://schemas.openxmlformats.org/officeDocument/2006/relationships/image" Target="../media/image21.tiff"/><Relationship Id="rId10" Type="http://schemas.openxmlformats.org/officeDocument/2006/relationships/image" Target="../media/image26.tiff"/><Relationship Id="rId4" Type="http://schemas.openxmlformats.org/officeDocument/2006/relationships/image" Target="../media/image20.tiff"/><Relationship Id="rId9" Type="http://schemas.openxmlformats.org/officeDocument/2006/relationships/image" Target="../media/image25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emf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"/>
          <a:stretch/>
        </p:blipFill>
        <p:spPr>
          <a:xfrm>
            <a:off x="0" y="-1"/>
            <a:ext cx="9144000" cy="17526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304800" y="1630241"/>
            <a:ext cx="9753600" cy="1493959"/>
          </a:xfrm>
        </p:spPr>
        <p:txBody>
          <a:bodyPr>
            <a:normAutofit/>
          </a:bodyPr>
          <a:lstStyle/>
          <a:p>
            <a:r>
              <a:rPr lang="en-US" sz="2800" b="1" dirty="0" err="1">
                <a:latin typeface="Cambria" panose="02040503050406030204" pitchFamily="18" charset="0"/>
              </a:rPr>
              <a:t>AutoTiering</a:t>
            </a:r>
            <a:r>
              <a:rPr lang="en-US" sz="2800" b="1" dirty="0">
                <a:latin typeface="Cambria" panose="02040503050406030204" pitchFamily="18" charset="0"/>
              </a:rPr>
              <a:t>: Automatic Data Placement Manager in </a:t>
            </a:r>
            <a:br>
              <a:rPr lang="en-US" sz="2800" b="1" dirty="0">
                <a:latin typeface="Cambria" panose="02040503050406030204" pitchFamily="18" charset="0"/>
              </a:rPr>
            </a:br>
            <a:r>
              <a:rPr lang="en-US" sz="2800" b="1" dirty="0">
                <a:latin typeface="Cambria" panose="02040503050406030204" pitchFamily="18" charset="0"/>
              </a:rPr>
              <a:t>Multi-Tier All-Flash Datacenter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081103" y="3048000"/>
            <a:ext cx="11239500" cy="3048000"/>
          </a:xfrm>
        </p:spPr>
        <p:txBody>
          <a:bodyPr>
            <a:noAutofit/>
          </a:bodyPr>
          <a:lstStyle/>
          <a:p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Zhengyu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</a:rPr>
              <a:t> Yang</a:t>
            </a:r>
            <a:r>
              <a:rPr lang="en-US" sz="1800" b="1" baseline="30000" dirty="0">
                <a:solidFill>
                  <a:schemeClr val="tx1"/>
                </a:solidFill>
                <a:latin typeface="Cambria" panose="02040503050406030204" pitchFamily="18" charset="0"/>
              </a:rPr>
              <a:t> [1]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</a:rPr>
              <a:t>,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Morteza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Hoseinzadeh</a:t>
            </a:r>
            <a:r>
              <a:rPr lang="en-US" sz="1800" b="1" baseline="30000" dirty="0">
                <a:solidFill>
                  <a:schemeClr val="tx1"/>
                </a:solidFill>
                <a:latin typeface="Cambria" panose="02040503050406030204" pitchFamily="18" charset="0"/>
              </a:rPr>
              <a:t> [2]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</a:rPr>
              <a:t>, Allen Andrews </a:t>
            </a:r>
            <a:r>
              <a:rPr lang="en-US" sz="1800" b="1" baseline="30000" dirty="0">
                <a:solidFill>
                  <a:schemeClr val="tx1"/>
                </a:solidFill>
                <a:latin typeface="Cambria" panose="02040503050406030204" pitchFamily="18" charset="0"/>
              </a:rPr>
              <a:t>[3]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</a:rPr>
              <a:t>, </a:t>
            </a:r>
          </a:p>
          <a:p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</a:rPr>
              <a:t>Clay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Mayers</a:t>
            </a:r>
            <a:r>
              <a:rPr lang="en-US" sz="1800" b="1" baseline="30000" dirty="0">
                <a:solidFill>
                  <a:schemeClr val="tx1"/>
                </a:solidFill>
                <a:latin typeface="Cambria" panose="02040503050406030204" pitchFamily="18" charset="0"/>
              </a:rPr>
              <a:t> [3]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</a:rPr>
              <a:t>, David Thomas Evans</a:t>
            </a:r>
            <a:r>
              <a:rPr lang="en-US" sz="1800" b="1" baseline="30000" dirty="0">
                <a:solidFill>
                  <a:schemeClr val="tx1"/>
                </a:solidFill>
                <a:latin typeface="Cambria" panose="02040503050406030204" pitchFamily="18" charset="0"/>
              </a:rPr>
              <a:t> [3]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</a:rPr>
              <a:t>, Rory Thomas Bolt</a:t>
            </a:r>
            <a:r>
              <a:rPr lang="en-US" sz="1800" b="1" baseline="30000" dirty="0">
                <a:solidFill>
                  <a:schemeClr val="tx1"/>
                </a:solidFill>
                <a:latin typeface="Cambria" panose="02040503050406030204" pitchFamily="18" charset="0"/>
              </a:rPr>
              <a:t> [3]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</a:rPr>
              <a:t>, </a:t>
            </a:r>
          </a:p>
          <a:p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Janki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Bhimani</a:t>
            </a:r>
            <a:r>
              <a:rPr lang="en-US" sz="1800" b="1" baseline="30000" dirty="0">
                <a:solidFill>
                  <a:schemeClr val="tx1"/>
                </a:solidFill>
                <a:latin typeface="Cambria" panose="02040503050406030204" pitchFamily="18" charset="0"/>
              </a:rPr>
              <a:t> [1]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</a:rPr>
              <a:t>,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Ningfang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Mi</a:t>
            </a:r>
            <a:r>
              <a:rPr lang="en-US" sz="1800" b="1" baseline="30000" dirty="0">
                <a:solidFill>
                  <a:schemeClr val="tx1"/>
                </a:solidFill>
                <a:latin typeface="Cambria" panose="02040503050406030204" pitchFamily="18" charset="0"/>
              </a:rPr>
              <a:t> [1]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</a:rPr>
              <a:t>, Steven Swanson</a:t>
            </a:r>
            <a:r>
              <a:rPr lang="en-US" sz="1800" b="1" baseline="30000" dirty="0">
                <a:solidFill>
                  <a:schemeClr val="tx1"/>
                </a:solidFill>
                <a:latin typeface="Cambria" panose="02040503050406030204" pitchFamily="18" charset="0"/>
              </a:rPr>
              <a:t> [2] </a:t>
            </a:r>
            <a:br>
              <a:rPr lang="en-US" sz="1800" b="1" baseline="30000" dirty="0">
                <a:solidFill>
                  <a:schemeClr val="tx1"/>
                </a:solidFill>
                <a:latin typeface="Cambria" panose="02040503050406030204" pitchFamily="18" charset="0"/>
              </a:rPr>
            </a:br>
            <a:endParaRPr lang="en-US" sz="1800" b="1" baseline="300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endParaRPr lang="en-US" sz="2000" b="1" baseline="300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r>
              <a:rPr lang="en-US" sz="1700" b="1" baseline="30000" dirty="0">
                <a:solidFill>
                  <a:schemeClr val="tx1"/>
                </a:solidFill>
                <a:latin typeface="Cambria" panose="02040503050406030204" pitchFamily="18" charset="0"/>
              </a:rPr>
              <a:t>[1] </a:t>
            </a:r>
            <a:r>
              <a:rPr lang="en-US" sz="1700" b="1" i="1" dirty="0">
                <a:solidFill>
                  <a:schemeClr val="tx1"/>
                </a:solidFill>
                <a:latin typeface="Cambria" panose="02040503050406030204" pitchFamily="18" charset="0"/>
              </a:rPr>
              <a:t>Dept. of Electrical &amp; Computer Engineering, Northeastern University, MA</a:t>
            </a:r>
            <a:endParaRPr lang="en-US" sz="1700" b="1" baseline="300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r>
              <a:rPr lang="en-US" sz="1700" b="1" baseline="30000" dirty="0">
                <a:solidFill>
                  <a:schemeClr val="tx1"/>
                </a:solidFill>
                <a:latin typeface="Cambria" panose="02040503050406030204" pitchFamily="18" charset="0"/>
              </a:rPr>
              <a:t>[2] </a:t>
            </a:r>
            <a:r>
              <a:rPr lang="en-US" sz="1700" b="1" i="1" dirty="0">
                <a:solidFill>
                  <a:schemeClr val="tx1"/>
                </a:solidFill>
                <a:latin typeface="Cambria" panose="02040503050406030204" pitchFamily="18" charset="0"/>
              </a:rPr>
              <a:t>Dept. of Computer Science &amp; Engineering, University of California San Diego, CA</a:t>
            </a:r>
          </a:p>
          <a:p>
            <a:r>
              <a:rPr lang="en-US" sz="1700" b="1" i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1700" b="1" baseline="30000" dirty="0">
                <a:solidFill>
                  <a:schemeClr val="tx1"/>
                </a:solidFill>
                <a:latin typeface="Cambria" panose="02040503050406030204" pitchFamily="18" charset="0"/>
              </a:rPr>
              <a:t>[3] </a:t>
            </a:r>
            <a:r>
              <a:rPr lang="en-US" sz="1700" b="1" i="1" dirty="0">
                <a:solidFill>
                  <a:schemeClr val="tx1"/>
                </a:solidFill>
                <a:latin typeface="Cambria" panose="02040503050406030204" pitchFamily="18" charset="0"/>
              </a:rPr>
              <a:t>Samsung Semiconductor Inc., Memory Solutions Research Lab, San Diego, CA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1752600" y="42815"/>
            <a:ext cx="7162800" cy="16002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ln w="1270">
                  <a:noFill/>
                  <a:round/>
                </a:ln>
                <a:solidFill>
                  <a:schemeClr val="bg1"/>
                </a:solidFill>
                <a:effectLst>
                  <a:glow rad="63500">
                    <a:schemeClr val="tx1">
                      <a:alpha val="77000"/>
                    </a:schemeClr>
                  </a:glow>
                  <a:outerShdw blurRad="50800" dist="50800" dir="5400000" sx="1000" sy="1000" algn="ctr" rotWithShape="0">
                    <a:schemeClr val="tx1"/>
                  </a:outerShdw>
                </a:effectLst>
                <a:latin typeface="Cambria" panose="02040503050406030204" pitchFamily="18" charset="0"/>
              </a:rPr>
              <a:t>36th IEEE International Performance Computing</a:t>
            </a:r>
          </a:p>
          <a:p>
            <a:r>
              <a:rPr lang="en-US" sz="2400" b="1" dirty="0">
                <a:ln w="1270">
                  <a:noFill/>
                  <a:round/>
                </a:ln>
                <a:solidFill>
                  <a:schemeClr val="bg1"/>
                </a:solidFill>
                <a:effectLst>
                  <a:glow rad="63500">
                    <a:schemeClr val="tx1">
                      <a:alpha val="77000"/>
                    </a:schemeClr>
                  </a:glow>
                  <a:outerShdw blurRad="50800" dist="50800" dir="5400000" sx="1000" sy="1000" algn="ctr" rotWithShape="0">
                    <a:schemeClr val="tx1"/>
                  </a:outerShdw>
                </a:effectLst>
                <a:latin typeface="Cambria" panose="02040503050406030204" pitchFamily="18" charset="0"/>
              </a:rPr>
              <a:t>and Communications Conference</a:t>
            </a:r>
          </a:p>
          <a:p>
            <a:pPr>
              <a:lnSpc>
                <a:spcPct val="150000"/>
              </a:lnSpc>
            </a:pPr>
            <a:r>
              <a:rPr lang="pt-BR" sz="2000" b="1" dirty="0">
                <a:ln w="1270">
                  <a:noFill/>
                  <a:round/>
                </a:ln>
                <a:solidFill>
                  <a:schemeClr val="bg1"/>
                </a:solidFill>
                <a:effectLst>
                  <a:glow rad="63500">
                    <a:schemeClr val="tx1">
                      <a:alpha val="77000"/>
                    </a:schemeClr>
                  </a:glow>
                  <a:outerShdw blurRad="50800" dist="50800" dir="5400000" sx="1000" sy="1000" algn="ctr" rotWithShape="0">
                    <a:schemeClr val="tx1"/>
                  </a:outerShdw>
                </a:effectLst>
                <a:latin typeface="Cambria" panose="02040503050406030204" pitchFamily="18" charset="0"/>
              </a:rPr>
              <a:t>IPCCC 2017, San Diego, </a:t>
            </a:r>
            <a:r>
              <a:rPr lang="en-US" sz="2000" b="1" dirty="0">
                <a:ln w="1270">
                  <a:noFill/>
                  <a:round/>
                </a:ln>
                <a:solidFill>
                  <a:schemeClr val="bg1"/>
                </a:solidFill>
                <a:effectLst>
                  <a:glow rad="63500">
                    <a:schemeClr val="tx1">
                      <a:alpha val="77000"/>
                    </a:schemeClr>
                  </a:glow>
                  <a:outerShdw blurRad="50800" dist="50800" dir="5400000" sx="1000" sy="1000" algn="ctr" rotWithShape="0">
                    <a:schemeClr val="tx1"/>
                  </a:outerShdw>
                </a:effectLst>
                <a:latin typeface="Cambria" panose="02040503050406030204" pitchFamily="18" charset="0"/>
              </a:rPr>
              <a:t>California</a:t>
            </a:r>
            <a:r>
              <a:rPr lang="pt-BR" sz="2000" b="1" dirty="0">
                <a:ln w="1270">
                  <a:noFill/>
                  <a:round/>
                </a:ln>
                <a:solidFill>
                  <a:schemeClr val="bg1"/>
                </a:solidFill>
                <a:effectLst>
                  <a:glow rad="63500">
                    <a:schemeClr val="tx1">
                      <a:alpha val="77000"/>
                    </a:schemeClr>
                  </a:glow>
                  <a:outerShdw blurRad="50800" dist="50800" dir="5400000" sx="1000" sy="1000" algn="ctr" rotWithShape="0">
                    <a:schemeClr val="tx1"/>
                  </a:outerShdw>
                </a:effectLst>
                <a:latin typeface="Cambria" panose="02040503050406030204" pitchFamily="18" charset="0"/>
              </a:rPr>
              <a:t>, USA.</a:t>
            </a:r>
            <a:endParaRPr lang="en-US" sz="2000" b="1" dirty="0">
              <a:ln w="1270">
                <a:noFill/>
                <a:round/>
              </a:ln>
              <a:solidFill>
                <a:schemeClr val="bg1"/>
              </a:solidFill>
              <a:effectLst>
                <a:glow rad="63500">
                  <a:schemeClr val="tx1">
                    <a:alpha val="77000"/>
                  </a:schemeClr>
                </a:glow>
                <a:outerShdw blurRad="50800" dist="50800" dir="5400000" sx="1000" sy="1000" algn="ctr" rotWithShape="0">
                  <a:schemeClr val="tx1"/>
                </a:outerShdw>
              </a:effectLst>
              <a:latin typeface="Cambria" panose="020405030504060302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43038" l="33531" r="62322">
                        <a14:foregroundMark x1="57701" y1="20253" x2="57701" y2="20253"/>
                        <a14:foregroundMark x1="57938" y1="25823" x2="57938" y2="25823"/>
                        <a14:foregroundMark x1="57820" y1="32911" x2="57820" y2="32911"/>
                        <a14:foregroundMark x1="59123" y1="35696" x2="59123" y2="35696"/>
                        <a14:foregroundMark x1="59360" y1="21013" x2="59360" y2="21013"/>
                        <a14:foregroundMark x1="59242" y1="28861" x2="59242" y2="28861"/>
                        <a14:foregroundMark x1="57346" y1="13671" x2="57346" y2="13671"/>
                        <a14:foregroundMark x1="56635" y1="3544" x2="56635" y2="3544"/>
                        <a14:foregroundMark x1="55687" y1="4557" x2="55687" y2="4557"/>
                        <a14:foregroundMark x1="54265" y1="3544" x2="54265" y2="3544"/>
                        <a14:foregroundMark x1="54147" y1="20253" x2="54147" y2="20253"/>
                        <a14:foregroundMark x1="49526" y1="12658" x2="49526" y2="12658"/>
                        <a14:backgroundMark x1="48223" y1="29114" x2="48223" y2="291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097" r="38823" b="44965"/>
          <a:stretch/>
        </p:blipFill>
        <p:spPr>
          <a:xfrm>
            <a:off x="395005" y="295015"/>
            <a:ext cx="1122464" cy="1152785"/>
          </a:xfrm>
          <a:prstGeom prst="rect">
            <a:avLst/>
          </a:prstGeom>
          <a:effectLst>
            <a:glow rad="50800">
              <a:schemeClr val="bg1">
                <a:alpha val="79000"/>
              </a:schemeClr>
            </a:glo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1400" y="5715000"/>
            <a:ext cx="1066800" cy="10668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446" y="6035410"/>
            <a:ext cx="2047354" cy="5177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46400" y="6096000"/>
            <a:ext cx="2082800" cy="3892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11346" y="6004190"/>
            <a:ext cx="1675254" cy="551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6621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/>
          <p:cNvGraphicFramePr/>
          <p:nvPr>
            <p:extLst/>
          </p:nvPr>
        </p:nvGraphicFramePr>
        <p:xfrm>
          <a:off x="4235106" y="5963328"/>
          <a:ext cx="4596706" cy="6565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447800" y="1555562"/>
          <a:ext cx="7162800" cy="20472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3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3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93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93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93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8240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Tier 1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240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Tier 2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240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Tier 3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357368" y="4625357"/>
            <a:ext cx="67178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Capacity Limitation =&gt; Optimization under </a:t>
            </a:r>
            <a:r>
              <a:rPr lang="en-US" b="1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constraints 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Consider all VMs and SLA =&gt; </a:t>
            </a:r>
            <a:r>
              <a:rPr lang="en-US" b="1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Weighted global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performance </a:t>
            </a:r>
            <a:r>
              <a:rPr lang="en-US" b="1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gain 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Migration is expensive =&gt; Consider migration </a:t>
            </a:r>
            <a:r>
              <a:rPr lang="en-US" b="1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penalty </a:t>
            </a:r>
          </a:p>
          <a:p>
            <a:pPr marL="285750" indent="-285750">
              <a:buFontTx/>
              <a:buChar char="-"/>
            </a:pP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39240" y="1751487"/>
            <a:ext cx="1005403" cy="369332"/>
          </a:xfrm>
          <a:prstGeom prst="rect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VMDK1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743200" y="1769775"/>
            <a:ext cx="1005403" cy="369332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VMDK2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947160" y="1771455"/>
            <a:ext cx="1005403" cy="369332"/>
          </a:xfrm>
          <a:prstGeom prst="rect">
            <a:avLst/>
          </a:prstGeom>
          <a:solidFill>
            <a:srgbClr val="0070C0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VMDK3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151120" y="1751487"/>
            <a:ext cx="1005403" cy="369332"/>
          </a:xfrm>
          <a:prstGeom prst="rect">
            <a:avLst/>
          </a:prstGeom>
          <a:solidFill>
            <a:srgbClr val="7030A0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VMDK4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355080" y="1741799"/>
            <a:ext cx="100540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VMDK5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524000" y="2376215"/>
            <a:ext cx="5845220" cy="398988"/>
            <a:chOff x="1524000" y="2376215"/>
            <a:chExt cx="5845220" cy="398988"/>
          </a:xfrm>
        </p:grpSpPr>
        <p:sp>
          <p:nvSpPr>
            <p:cNvPr id="19" name="TextBox 18"/>
            <p:cNvSpPr txBox="1"/>
            <p:nvPr/>
          </p:nvSpPr>
          <p:spPr>
            <a:xfrm>
              <a:off x="1524000" y="2394503"/>
              <a:ext cx="1005403" cy="36933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VMDK6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758658" y="2404191"/>
              <a:ext cx="1005403" cy="369332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127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VMDK7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962618" y="2405871"/>
              <a:ext cx="1005403" cy="36933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27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VMDK8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166578" y="2385903"/>
              <a:ext cx="1005403" cy="369332"/>
            </a:xfrm>
            <a:prstGeom prst="rect">
              <a:avLst/>
            </a:prstGeom>
            <a:solidFill>
              <a:srgbClr val="00B050"/>
            </a:solidFill>
            <a:ln w="127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VMDK9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248400" y="2376215"/>
              <a:ext cx="1120820" cy="369332"/>
            </a:xfrm>
            <a:prstGeom prst="rect">
              <a:avLst/>
            </a:prstGeom>
            <a:solidFill>
              <a:srgbClr val="0070C0"/>
            </a:solidFill>
            <a:ln w="127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VMDK10</a:t>
              </a:r>
              <a:endParaRPr lang="en-US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469980" y="3083985"/>
            <a:ext cx="5907888" cy="384407"/>
            <a:chOff x="1469980" y="3083985"/>
            <a:chExt cx="5907888" cy="384407"/>
          </a:xfrm>
        </p:grpSpPr>
        <p:sp>
          <p:nvSpPr>
            <p:cNvPr id="36" name="TextBox 35"/>
            <p:cNvSpPr txBox="1"/>
            <p:nvPr/>
          </p:nvSpPr>
          <p:spPr>
            <a:xfrm>
              <a:off x="1469980" y="3083985"/>
              <a:ext cx="1120820" cy="369332"/>
            </a:xfrm>
            <a:prstGeom prst="rect">
              <a:avLst/>
            </a:prstGeom>
            <a:solidFill>
              <a:srgbClr val="7030A0"/>
            </a:solidFill>
            <a:ln w="127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VMDK11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685491" y="3083985"/>
              <a:ext cx="1120820" cy="36933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127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VMDK12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883122" y="3083985"/>
              <a:ext cx="1120820" cy="36933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VMDK13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059417" y="3099060"/>
              <a:ext cx="1120820" cy="369332"/>
            </a:xfrm>
            <a:prstGeom prst="rect">
              <a:avLst/>
            </a:prstGeom>
            <a:solidFill>
              <a:schemeClr val="accent5"/>
            </a:solidFill>
            <a:ln w="127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VMDK14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6257048" y="3099060"/>
              <a:ext cx="1120820" cy="36933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27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VMDK15</a:t>
              </a:r>
            </a:p>
          </p:txBody>
        </p:sp>
      </p:grpSp>
      <p:sp>
        <p:nvSpPr>
          <p:cNvPr id="7" name="Rectangle 6"/>
          <p:cNvSpPr/>
          <p:nvPr/>
        </p:nvSpPr>
        <p:spPr>
          <a:xfrm>
            <a:off x="1336830" y="4028863"/>
            <a:ext cx="61970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For better performance after migration =&gt; All VMs to 1</a:t>
            </a:r>
            <a:r>
              <a:rPr lang="en-US" b="1" baseline="30000" dirty="0">
                <a:latin typeface="Times New Roman" charset="0"/>
                <a:ea typeface="Times New Roman" charset="0"/>
                <a:cs typeface="Times New Roman" charset="0"/>
              </a:rPr>
              <a:t>st</a:t>
            </a:r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 tier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3799081" y="1062429"/>
            <a:ext cx="4805312" cy="3322381"/>
            <a:chOff x="3799081" y="1062429"/>
            <a:chExt cx="4805312" cy="3322381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8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799081" y="1062429"/>
              <a:ext cx="1545837" cy="1545837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7387393" y="4015478"/>
              <a:ext cx="12170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Not </a:t>
              </a:r>
              <a:r>
                <a:rPr lang="en-US" b="1" dirty="0">
                  <a:solidFill>
                    <a:srgbClr val="FF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Good!</a:t>
              </a: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4114800" y="923253"/>
            <a:ext cx="1341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" charset="0"/>
                <a:ea typeface="Times" charset="0"/>
                <a:cs typeface="Times" charset="0"/>
              </a:rPr>
              <a:t>[n VMDKs]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33" name="Rectangle 32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             Rethink VMDK Migration</a:t>
              </a:r>
            </a:p>
          </p:txBody>
        </p:sp>
        <p:pic>
          <p:nvPicPr>
            <p:cNvPr id="34" name="Picture 33" descr="C:\Users\yang.zhe\Desktop\AltLogo_S_koKO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060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9 0.00232 L 0.00539 -0.08657 " pathEditMode="relative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2.22222E-6 L -0.00035 -0.16991 " pathEditMode="relative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391668" y="2487097"/>
            <a:ext cx="5548498" cy="3942314"/>
            <a:chOff x="114300" y="2263754"/>
            <a:chExt cx="5548498" cy="3942314"/>
          </a:xfrm>
        </p:grpSpPr>
        <p:grpSp>
          <p:nvGrpSpPr>
            <p:cNvPr id="3" name="Group 2"/>
            <p:cNvGrpSpPr/>
            <p:nvPr/>
          </p:nvGrpSpPr>
          <p:grpSpPr>
            <a:xfrm>
              <a:off x="114300" y="2263754"/>
              <a:ext cx="4897090" cy="1277620"/>
              <a:chOff x="2209801" y="1447800"/>
              <a:chExt cx="4897090" cy="1277620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29380" y="1447800"/>
                <a:ext cx="4077511" cy="1277620"/>
              </a:xfrm>
              <a:prstGeom prst="rect">
                <a:avLst/>
              </a:prstGeom>
            </p:spPr>
          </p:pic>
          <p:sp>
            <p:nvSpPr>
              <p:cNvPr id="29" name="TextBox 28"/>
              <p:cNvSpPr txBox="1"/>
              <p:nvPr/>
            </p:nvSpPr>
            <p:spPr>
              <a:xfrm>
                <a:off x="2209801" y="1642241"/>
                <a:ext cx="569387" cy="4770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sz="2500" b="1" dirty="0">
                    <a:latin typeface="Times New Roman" charset="0"/>
                    <a:ea typeface="Times New Roman" charset="0"/>
                    <a:cs typeface="Times New Roman" charset="0"/>
                  </a:rPr>
                  <a:t>τ</a:t>
                </a:r>
                <a:r>
                  <a:rPr lang="en-US" sz="2000" b="1" baseline="-25000" dirty="0">
                    <a:latin typeface="Times New Roman" charset="0"/>
                    <a:ea typeface="Times New Roman" charset="0"/>
                    <a:cs typeface="Times New Roman" charset="0"/>
                  </a:rPr>
                  <a:t>k-1</a:t>
                </a: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160944" y="3549053"/>
              <a:ext cx="4954313" cy="1271961"/>
              <a:chOff x="242035" y="2935385"/>
              <a:chExt cx="4954313" cy="127196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0302" y="2935385"/>
                <a:ext cx="4176046" cy="1271961"/>
              </a:xfrm>
              <a:prstGeom prst="rect">
                <a:avLst/>
              </a:prstGeom>
            </p:spPr>
          </p:pic>
          <p:sp>
            <p:nvSpPr>
              <p:cNvPr id="34" name="TextBox 33"/>
              <p:cNvSpPr txBox="1"/>
              <p:nvPr/>
            </p:nvSpPr>
            <p:spPr>
              <a:xfrm>
                <a:off x="242035" y="3166241"/>
                <a:ext cx="426720" cy="4770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sz="2500" b="1" dirty="0">
                    <a:latin typeface="Times New Roman" charset="0"/>
                    <a:ea typeface="Times New Roman" charset="0"/>
                    <a:cs typeface="Times New Roman" charset="0"/>
                  </a:rPr>
                  <a:t>τ</a:t>
                </a:r>
                <a:r>
                  <a:rPr lang="en-US" sz="2000" b="1" baseline="-25000" dirty="0">
                    <a:latin typeface="Times New Roman" charset="0"/>
                    <a:ea typeface="Times New Roman" charset="0"/>
                    <a:cs typeface="Times New Roman" charset="0"/>
                  </a:rPr>
                  <a:t>k</a:t>
                </a: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170724" y="4844453"/>
              <a:ext cx="4990931" cy="1361615"/>
              <a:chOff x="-1677210" y="4382153"/>
              <a:chExt cx="4990931" cy="1361615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951471" y="4382153"/>
                <a:ext cx="4265192" cy="1361615"/>
              </a:xfrm>
              <a:prstGeom prst="rect">
                <a:avLst/>
              </a:prstGeom>
            </p:spPr>
          </p:pic>
          <p:sp>
            <p:nvSpPr>
              <p:cNvPr id="35" name="TextBox 34"/>
              <p:cNvSpPr txBox="1"/>
              <p:nvPr/>
            </p:nvSpPr>
            <p:spPr>
              <a:xfrm>
                <a:off x="-1677210" y="4606465"/>
                <a:ext cx="609462" cy="4770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sz="2500" b="1" dirty="0">
                    <a:latin typeface="Times New Roman" charset="0"/>
                    <a:ea typeface="Times New Roman" charset="0"/>
                    <a:cs typeface="Times New Roman" charset="0"/>
                  </a:rPr>
                  <a:t>τ</a:t>
                </a:r>
                <a:r>
                  <a:rPr lang="en-US" sz="2000" b="1" baseline="-25000" dirty="0">
                    <a:latin typeface="Times New Roman" charset="0"/>
                    <a:ea typeface="Times New Roman" charset="0"/>
                    <a:cs typeface="Times New Roman" charset="0"/>
                  </a:rPr>
                  <a:t>k+1</a:t>
                </a:r>
              </a:p>
            </p:txBody>
          </p:sp>
        </p:grpSp>
        <p:sp>
          <p:nvSpPr>
            <p:cNvPr id="32" name="Down Arrow 31"/>
            <p:cNvSpPr/>
            <p:nvPr/>
          </p:nvSpPr>
          <p:spPr>
            <a:xfrm>
              <a:off x="5434198" y="2430011"/>
              <a:ext cx="228600" cy="3390096"/>
            </a:xfrm>
            <a:prstGeom prst="downArrow">
              <a:avLst>
                <a:gd name="adj1" fmla="val 50000"/>
                <a:gd name="adj2" fmla="val 9620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21" name="Rectangle 20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             Rethink VMDK Migration</a:t>
              </a:r>
            </a:p>
          </p:txBody>
        </p:sp>
        <p:pic>
          <p:nvPicPr>
            <p:cNvPr id="22" name="Picture 21" descr="C:\Users\yang.zhe\Desktop\AltLogo_S_koKO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TextBox 27"/>
          <p:cNvSpPr txBox="1"/>
          <p:nvPr/>
        </p:nvSpPr>
        <p:spPr>
          <a:xfrm>
            <a:off x="3472870" y="635625"/>
            <a:ext cx="2504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" charset="0"/>
                <a:ea typeface="Times" charset="0"/>
                <a:cs typeface="Times" charset="0"/>
              </a:rPr>
              <a:t>[n VMDKs across time]</a:t>
            </a:r>
          </a:p>
        </p:txBody>
      </p:sp>
      <p:sp>
        <p:nvSpPr>
          <p:cNvPr id="30" name="Explosion 2 29"/>
          <p:cNvSpPr/>
          <p:nvPr/>
        </p:nvSpPr>
        <p:spPr>
          <a:xfrm>
            <a:off x="3685812" y="2712342"/>
            <a:ext cx="5734775" cy="2401669"/>
          </a:xfrm>
          <a:prstGeom prst="irregularSeal2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charset="0"/>
                <a:cs typeface="Times New Roman" charset="0"/>
              </a:rPr>
              <a:t>Each VM, </a:t>
            </a:r>
          </a:p>
          <a:p>
            <a:pPr algn="ctr"/>
            <a:r>
              <a:rPr lang="en-US" sz="2400" b="1" dirty="0">
                <a:latin typeface="Times New Roman" charset="0"/>
                <a:cs typeface="Times New Roman" charset="0"/>
              </a:rPr>
              <a:t>Each Tier, </a:t>
            </a:r>
          </a:p>
          <a:p>
            <a:pPr algn="ctr"/>
            <a:r>
              <a:rPr lang="en-US" sz="2400" b="1" dirty="0">
                <a:latin typeface="Times New Roman" charset="0"/>
                <a:cs typeface="Times New Roman" charset="0"/>
              </a:rPr>
              <a:t>Across Time! </a:t>
            </a:r>
            <a:endParaRPr lang="en-US" sz="2400" b="1" dirty="0"/>
          </a:p>
        </p:txBody>
      </p:sp>
      <p:grpSp>
        <p:nvGrpSpPr>
          <p:cNvPr id="8" name="Group 7"/>
          <p:cNvGrpSpPr/>
          <p:nvPr/>
        </p:nvGrpSpPr>
        <p:grpSpPr>
          <a:xfrm>
            <a:off x="152400" y="1143001"/>
            <a:ext cx="8833887" cy="5641031"/>
            <a:chOff x="576074" y="1143001"/>
            <a:chExt cx="8833887" cy="5641031"/>
          </a:xfrm>
        </p:grpSpPr>
        <p:grpSp>
          <p:nvGrpSpPr>
            <p:cNvPr id="25" name="Group 24"/>
            <p:cNvGrpSpPr/>
            <p:nvPr/>
          </p:nvGrpSpPr>
          <p:grpSpPr>
            <a:xfrm>
              <a:off x="685800" y="1143001"/>
              <a:ext cx="8724161" cy="1105386"/>
              <a:chOff x="2139530" y="3537190"/>
              <a:chExt cx="11444443" cy="1570275"/>
            </a:xfrm>
          </p:grpSpPr>
          <p:sp>
            <p:nvSpPr>
              <p:cNvPr id="26" name="TextBox 25"/>
              <p:cNvSpPr txBox="1"/>
              <p:nvPr/>
            </p:nvSpPr>
            <p:spPr>
              <a:xfrm>
                <a:off x="9829475" y="3746417"/>
                <a:ext cx="3754498" cy="91815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latin typeface="Times New Roman" charset="0"/>
                    <a:ea typeface="Times New Roman" charset="0"/>
                    <a:cs typeface="Times New Roman" charset="0"/>
                  </a:rPr>
                  <a:t>VM I/O access </a:t>
                </a:r>
                <a:r>
                  <a:rPr lang="en-US" b="1" dirty="0">
                    <a:solidFill>
                      <a:schemeClr val="bg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pattern </a:t>
                </a:r>
                <a:r>
                  <a:rPr lang="en-US" b="1" dirty="0">
                    <a:solidFill>
                      <a:srgbClr val="FFFF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change</a:t>
                </a:r>
                <a:r>
                  <a:rPr lang="en-US" b="1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b="1" dirty="0">
                    <a:latin typeface="Times New Roman" charset="0"/>
                    <a:ea typeface="Times New Roman" charset="0"/>
                    <a:cs typeface="Times New Roman" charset="0"/>
                  </a:rPr>
                  <a:t>during runtime </a:t>
                </a:r>
                <a:r>
                  <a:rPr lang="en-US" sz="1500" b="1" baseline="30000" dirty="0">
                    <a:latin typeface="Times New Roman" charset="0"/>
                    <a:ea typeface="Times New Roman" charset="0"/>
                    <a:cs typeface="Times New Roman" charset="0"/>
                  </a:rPr>
                  <a:t>[1]</a:t>
                </a:r>
              </a:p>
            </p:txBody>
          </p:sp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7"/>
              <a:srcRect b="46926"/>
              <a:stretch/>
            </p:blipFill>
            <p:spPr>
              <a:xfrm>
                <a:off x="2139530" y="3537190"/>
                <a:ext cx="7596955" cy="1570275"/>
              </a:xfrm>
              <a:prstGeom prst="rect">
                <a:avLst/>
              </a:prstGeom>
            </p:spPr>
          </p:pic>
        </p:grpSp>
        <p:sp>
          <p:nvSpPr>
            <p:cNvPr id="7" name="TextBox 6"/>
            <p:cNvSpPr txBox="1"/>
            <p:nvPr/>
          </p:nvSpPr>
          <p:spPr>
            <a:xfrm>
              <a:off x="576074" y="6553200"/>
              <a:ext cx="556755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i="1" dirty="0">
                  <a:latin typeface="Times New Roman" charset="0"/>
                  <a:ea typeface="Times New Roman" charset="0"/>
                  <a:cs typeface="Times New Roman" charset="0"/>
                </a:rPr>
                <a:t>[1] Improving Flash Resource Utilization at Minimal Management Cost in Virtualized Flash-based Storage Systems</a:t>
              </a:r>
            </a:p>
          </p:txBody>
        </p: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810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5125" y="1447800"/>
            <a:ext cx="5873750" cy="392357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7086600" y="2293326"/>
            <a:ext cx="422275" cy="28844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9" name="Group 58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3" name="Rectangle 2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Optimization Framework</a:t>
              </a:r>
            </a:p>
          </p:txBody>
        </p:sp>
        <p:pic>
          <p:nvPicPr>
            <p:cNvPr id="11" name="Picture 3" descr="C:\Users\yang.zhe\Desktop\AltLogo_S_koKO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8" name="Diagram 7"/>
          <p:cNvGraphicFramePr/>
          <p:nvPr>
            <p:extLst/>
          </p:nvPr>
        </p:nvGraphicFramePr>
        <p:xfrm>
          <a:off x="4235106" y="5963328"/>
          <a:ext cx="4596706" cy="6565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3048000" y="1379179"/>
            <a:ext cx="2057400" cy="1059221"/>
            <a:chOff x="3048000" y="1379179"/>
            <a:chExt cx="2057400" cy="1059221"/>
          </a:xfrm>
        </p:grpSpPr>
        <p:sp>
          <p:nvSpPr>
            <p:cNvPr id="10" name="Rectangle 9"/>
            <p:cNvSpPr/>
            <p:nvPr/>
          </p:nvSpPr>
          <p:spPr>
            <a:xfrm>
              <a:off x="3048000" y="1828800"/>
              <a:ext cx="2057400" cy="609600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3093311" y="1379179"/>
              <a:ext cx="20120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Performance Gain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301093" y="1403958"/>
            <a:ext cx="2268570" cy="1009502"/>
            <a:chOff x="5301093" y="1403958"/>
            <a:chExt cx="2268570" cy="1009502"/>
          </a:xfrm>
        </p:grpSpPr>
        <p:sp>
          <p:nvSpPr>
            <p:cNvPr id="12" name="Rectangle 11"/>
            <p:cNvSpPr/>
            <p:nvPr/>
          </p:nvSpPr>
          <p:spPr>
            <a:xfrm>
              <a:off x="5311965" y="1803860"/>
              <a:ext cx="2057400" cy="609600"/>
            </a:xfrm>
            <a:prstGeom prst="rect">
              <a:avLst/>
            </a:prstGeom>
            <a:solidFill>
              <a:srgbClr val="0070C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301093" y="1403958"/>
              <a:ext cx="22685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70C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Performance Penalty</a:t>
              </a:r>
            </a:p>
          </p:txBody>
        </p:sp>
      </p:grpSp>
      <p:sp>
        <p:nvSpPr>
          <p:cNvPr id="7" name="Rectangle 6"/>
          <p:cNvSpPr/>
          <p:nvPr/>
        </p:nvSpPr>
        <p:spPr>
          <a:xfrm>
            <a:off x="777709" y="1923994"/>
            <a:ext cx="9467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Profit =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1084467" y="1102867"/>
            <a:ext cx="3818353" cy="1335533"/>
            <a:chOff x="1084467" y="1102867"/>
            <a:chExt cx="3818353" cy="1335533"/>
          </a:xfrm>
        </p:grpSpPr>
        <p:sp>
          <p:nvSpPr>
            <p:cNvPr id="15" name="Rectangle 14"/>
            <p:cNvSpPr/>
            <p:nvPr/>
          </p:nvSpPr>
          <p:spPr>
            <a:xfrm>
              <a:off x="1777320" y="1828800"/>
              <a:ext cx="1209892" cy="609600"/>
            </a:xfrm>
            <a:prstGeom prst="rect">
              <a:avLst/>
            </a:prstGeom>
            <a:solidFill>
              <a:srgbClr val="7030A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7030A0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084467" y="1102867"/>
              <a:ext cx="381835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7030A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For all VMs, tiers, and time windows</a:t>
              </a:r>
              <a:endParaRPr lang="en-US" dirty="0">
                <a:solidFill>
                  <a:srgbClr val="7030A0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806117" y="3005714"/>
            <a:ext cx="6994137" cy="609600"/>
            <a:chOff x="5311965" y="1803860"/>
            <a:chExt cx="2639833" cy="609600"/>
          </a:xfrm>
        </p:grpSpPr>
        <p:sp>
          <p:nvSpPr>
            <p:cNvPr id="20" name="Rectangle 19"/>
            <p:cNvSpPr/>
            <p:nvPr/>
          </p:nvSpPr>
          <p:spPr>
            <a:xfrm>
              <a:off x="5311965" y="1803860"/>
              <a:ext cx="986417" cy="609600"/>
            </a:xfrm>
            <a:prstGeom prst="rect">
              <a:avLst/>
            </a:prstGeom>
            <a:solidFill>
              <a:srgbClr val="00B05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976974" y="1857402"/>
              <a:ext cx="9748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B05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VMs should be deployed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787765" y="3616894"/>
            <a:ext cx="7243945" cy="646331"/>
            <a:chOff x="5311965" y="1788238"/>
            <a:chExt cx="2734120" cy="646331"/>
          </a:xfrm>
        </p:grpSpPr>
        <p:sp>
          <p:nvSpPr>
            <p:cNvPr id="23" name="Rectangle 22"/>
            <p:cNvSpPr/>
            <p:nvPr/>
          </p:nvSpPr>
          <p:spPr>
            <a:xfrm>
              <a:off x="5311965" y="1803860"/>
              <a:ext cx="1482274" cy="609600"/>
            </a:xfrm>
            <a:prstGeom prst="rect">
              <a:avLst/>
            </a:prstGeom>
            <a:solidFill>
              <a:schemeClr val="accent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5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118841" y="1788238"/>
              <a:ext cx="92724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2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VM’s spatial size keeps</a:t>
              </a:r>
            </a:p>
            <a:p>
              <a:r>
                <a:rPr lang="en-US" b="1" dirty="0">
                  <a:solidFill>
                    <a:schemeClr val="accent2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same after migration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787760" y="4253784"/>
            <a:ext cx="7290879" cy="664182"/>
            <a:chOff x="5311965" y="1803860"/>
            <a:chExt cx="2751835" cy="664182"/>
          </a:xfrm>
        </p:grpSpPr>
        <p:sp>
          <p:nvSpPr>
            <p:cNvPr id="26" name="Rectangle 25"/>
            <p:cNvSpPr/>
            <p:nvPr/>
          </p:nvSpPr>
          <p:spPr>
            <a:xfrm>
              <a:off x="5311965" y="1803860"/>
              <a:ext cx="1798643" cy="609600"/>
            </a:xfrm>
            <a:prstGeom prst="rect">
              <a:avLst/>
            </a:prstGeom>
            <a:solidFill>
              <a:schemeClr val="accent6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121914" y="1852489"/>
              <a:ext cx="941886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700" b="1" dirty="0">
                  <a:solidFill>
                    <a:schemeClr val="accent6">
                      <a:lumMod val="75000"/>
                    </a:schemeClr>
                  </a:solidFill>
                  <a:latin typeface="Times New Roman" charset="0"/>
                  <a:ea typeface="Times New Roman" charset="0"/>
                  <a:cs typeface="Times New Roman" charset="0"/>
                </a:rPr>
                <a:t>Predictable performance</a:t>
              </a:r>
            </a:p>
            <a:p>
              <a:r>
                <a:rPr lang="en-US" sz="1700" b="1" dirty="0">
                  <a:solidFill>
                    <a:schemeClr val="accent6">
                      <a:lumMod val="75000"/>
                    </a:schemeClr>
                  </a:solidFill>
                  <a:latin typeface="Times New Roman" charset="0"/>
                  <a:ea typeface="Times New Roman" charset="0"/>
                  <a:cs typeface="Times New Roman" charset="0"/>
                </a:rPr>
                <a:t>after migration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803057" y="4872928"/>
            <a:ext cx="7170260" cy="718214"/>
            <a:chOff x="5311965" y="1803860"/>
            <a:chExt cx="2706310" cy="718214"/>
          </a:xfrm>
        </p:grpSpPr>
        <p:sp>
          <p:nvSpPr>
            <p:cNvPr id="29" name="Rectangle 28"/>
            <p:cNvSpPr/>
            <p:nvPr/>
          </p:nvSpPr>
          <p:spPr>
            <a:xfrm>
              <a:off x="5311965" y="1803860"/>
              <a:ext cx="1798643" cy="609600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129728" y="1875743"/>
              <a:ext cx="88854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tx2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Upper bound for each</a:t>
              </a:r>
            </a:p>
            <a:p>
              <a:r>
                <a:rPr lang="en-US" b="1" dirty="0">
                  <a:solidFill>
                    <a:schemeClr val="tx2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type of resource</a:t>
              </a:r>
            </a:p>
          </p:txBody>
        </p:sp>
      </p:grpSp>
      <p:sp>
        <p:nvSpPr>
          <p:cNvPr id="9" name="Explosion 2 8"/>
          <p:cNvSpPr/>
          <p:nvPr/>
        </p:nvSpPr>
        <p:spPr>
          <a:xfrm>
            <a:off x="1887332" y="2493749"/>
            <a:ext cx="6342267" cy="2161098"/>
          </a:xfrm>
          <a:prstGeom prst="irregularSeal2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charset="0"/>
                <a:cs typeface="Times New Roman" charset="0"/>
              </a:rPr>
              <a:t>Hard to solve during runtime</a:t>
            </a:r>
            <a:endParaRPr lang="en-US" sz="2400" b="1" dirty="0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447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71600"/>
            <a:ext cx="8610600" cy="452596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3000" dirty="0">
                <a:latin typeface="Times New Roman" charset="0"/>
                <a:ea typeface="Times New Roman" charset="0"/>
                <a:cs typeface="Times New Roman" charset="0"/>
              </a:rPr>
              <a:t>1. Background and Motivation</a:t>
            </a:r>
          </a:p>
          <a:p>
            <a:pPr marL="0" indent="0">
              <a:buNone/>
            </a:pPr>
            <a:endParaRPr lang="en-US" sz="3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r>
              <a:rPr lang="en-US" sz="3000" dirty="0">
                <a:latin typeface="Times New Roman" charset="0"/>
                <a:ea typeface="Times New Roman" charset="0"/>
                <a:cs typeface="Times New Roman" charset="0"/>
              </a:rPr>
              <a:t>2. Problem Formulation</a:t>
            </a:r>
          </a:p>
          <a:p>
            <a:pPr marL="0" indent="0">
              <a:buNone/>
            </a:pPr>
            <a:endParaRPr lang="en-US" sz="3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r>
              <a:rPr lang="en-US" sz="30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3. Approximation Algorithm Design</a:t>
            </a:r>
          </a:p>
          <a:p>
            <a:pPr marL="0" indent="0">
              <a:buNone/>
            </a:pPr>
            <a:endParaRPr lang="en-US" sz="3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r>
              <a:rPr lang="en-US" sz="3000" dirty="0">
                <a:latin typeface="Times New Roman" charset="0"/>
                <a:ea typeface="Times New Roman" charset="0"/>
                <a:cs typeface="Times New Roman" charset="0"/>
              </a:rPr>
              <a:t>4. Implementation </a:t>
            </a:r>
          </a:p>
          <a:p>
            <a:pPr marL="0" indent="0">
              <a:buNone/>
            </a:pPr>
            <a:endParaRPr lang="en-US" sz="3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r>
              <a:rPr lang="en-US" sz="3000" dirty="0">
                <a:latin typeface="Times New Roman" charset="0"/>
                <a:ea typeface="Times New Roman" charset="0"/>
                <a:cs typeface="Times New Roman" charset="0"/>
              </a:rPr>
              <a:t>4. Performance Evaluation</a:t>
            </a:r>
          </a:p>
          <a:p>
            <a:pPr marL="0" indent="0">
              <a:buNone/>
            </a:pPr>
            <a:endParaRPr lang="en-US" sz="3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r>
              <a:rPr lang="en-US" sz="3000" dirty="0">
                <a:latin typeface="Times New Roman" charset="0"/>
                <a:ea typeface="Times New Roman" charset="0"/>
                <a:cs typeface="Times New Roman" charset="0"/>
              </a:rPr>
              <a:t>6. Conclusion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7" name="Rectangle 6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Outline</a:t>
              </a:r>
              <a:endParaRPr lang="en-US" sz="2400" b="1" dirty="0"/>
            </a:p>
          </p:txBody>
        </p:sp>
        <p:pic>
          <p:nvPicPr>
            <p:cNvPr id="9" name="Picture 8" descr="C:\Users\yang.zhe\Desktop\AltLogo_S_koK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6219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14" name="Rectangle 13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Times New Roman" charset="0"/>
                  <a:ea typeface="Times New Roman" charset="0"/>
                  <a:cs typeface="Times New Roman" charset="0"/>
                </a:rPr>
                <a:t>Algorithm Overview</a:t>
              </a:r>
            </a:p>
          </p:txBody>
        </p:sp>
        <p:pic>
          <p:nvPicPr>
            <p:cNvPr id="15" name="Picture 14" descr="C:\Users\yang.zhe\Desktop\AltLogo_S_koK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979899" y="2217085"/>
            <a:ext cx="7242858" cy="3186306"/>
            <a:chOff x="979900" y="2147749"/>
            <a:chExt cx="7242858" cy="3186306"/>
          </a:xfrm>
        </p:grpSpPr>
        <p:sp>
          <p:nvSpPr>
            <p:cNvPr id="27" name="TextBox 26"/>
            <p:cNvSpPr txBox="1"/>
            <p:nvPr/>
          </p:nvSpPr>
          <p:spPr>
            <a:xfrm>
              <a:off x="979900" y="4995501"/>
              <a:ext cx="687175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600" b="1" dirty="0">
                  <a:latin typeface="Times New Roman" charset="0"/>
                  <a:ea typeface="Times New Roman" charset="0"/>
                  <a:cs typeface="Times New Roman" charset="0"/>
                </a:rPr>
                <a:t>Problem 3: </a:t>
              </a:r>
              <a:r>
                <a:rPr lang="en-US" sz="1600" b="1" dirty="0">
                  <a:solidFill>
                    <a:srgbClr val="0069D9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Performance Penalty </a:t>
              </a:r>
              <a:r>
                <a:rPr lang="en-US" sz="1600" dirty="0">
                  <a:latin typeface="Times New Roman" charset="0"/>
                  <a:ea typeface="Times New Roman" charset="0"/>
                  <a:cs typeface="Times New Roman" charset="0"/>
                </a:rPr>
                <a:t>How to estimate migration costs?</a:t>
              </a:r>
              <a:r>
                <a:rPr lang="en-US" sz="1600" b="1" dirty="0">
                  <a:solidFill>
                    <a:srgbClr val="0069D9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endParaRPr lang="en-US" sz="16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0257" y="2147749"/>
              <a:ext cx="2442501" cy="1058949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990600" y="1722073"/>
            <a:ext cx="7536875" cy="3118915"/>
            <a:chOff x="986599" y="1564973"/>
            <a:chExt cx="7536875" cy="3118915"/>
          </a:xfrm>
        </p:grpSpPr>
        <p:sp>
          <p:nvSpPr>
            <p:cNvPr id="30" name="TextBox 29"/>
            <p:cNvSpPr txBox="1"/>
            <p:nvPr/>
          </p:nvSpPr>
          <p:spPr>
            <a:xfrm>
              <a:off x="986599" y="4345334"/>
              <a:ext cx="75368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600" b="1" dirty="0">
                  <a:latin typeface="Times New Roman" charset="0"/>
                  <a:ea typeface="Times New Roman" charset="0"/>
                  <a:cs typeface="Times New Roman" charset="0"/>
                </a:rPr>
                <a:t>Problem 2: </a:t>
              </a:r>
              <a:r>
                <a:rPr lang="en-US" sz="1600" b="1" dirty="0">
                  <a:solidFill>
                    <a:srgbClr val="00B05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Optimization </a:t>
              </a:r>
              <a:r>
                <a:rPr lang="en-US" sz="1600" dirty="0">
                  <a:latin typeface="Times New Roman" charset="0"/>
                  <a:ea typeface="Times New Roman" charset="0"/>
                  <a:cs typeface="Times New Roman" charset="0"/>
                </a:rPr>
                <a:t>How to match tier specialties and VM demand?</a:t>
              </a:r>
              <a:endParaRPr lang="en-US" sz="1600" b="1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3312145" y="1564973"/>
              <a:ext cx="1905000" cy="1952063"/>
              <a:chOff x="1616139" y="1113263"/>
              <a:chExt cx="2539647" cy="2590800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5"/>
              <a:srcRect r="42999"/>
              <a:stretch/>
            </p:blipFill>
            <p:spPr>
              <a:xfrm>
                <a:off x="2279853" y="1113263"/>
                <a:ext cx="1875933" cy="2590800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860330" y="2726930"/>
                <a:ext cx="481920" cy="481920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16139" y="1568443"/>
                <a:ext cx="760878" cy="385045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736249" y="2107618"/>
                <a:ext cx="602090" cy="602089"/>
              </a:xfrm>
              <a:prstGeom prst="rect">
                <a:avLst/>
              </a:prstGeom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396319" y="1371015"/>
                <a:ext cx="644414" cy="510253"/>
              </a:xfrm>
              <a:prstGeom prst="rect">
                <a:avLst/>
              </a:prstGeom>
            </p:spPr>
          </p:pic>
          <p:cxnSp>
            <p:nvCxnSpPr>
              <p:cNvPr id="24" name="Straight Arrow Connector 23"/>
              <p:cNvCxnSpPr/>
              <p:nvPr/>
            </p:nvCxnSpPr>
            <p:spPr>
              <a:xfrm>
                <a:off x="2855741" y="1770248"/>
                <a:ext cx="732081" cy="470435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/>
              <p:nvPr/>
            </p:nvCxnSpPr>
            <p:spPr>
              <a:xfrm>
                <a:off x="2213761" y="1888639"/>
                <a:ext cx="1072903" cy="577428"/>
              </a:xfrm>
              <a:prstGeom prst="straightConnector1">
                <a:avLst/>
              </a:prstGeom>
              <a:ln w="76200">
                <a:solidFill>
                  <a:schemeClr val="accent6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/>
              <p:nvPr/>
            </p:nvCxnSpPr>
            <p:spPr>
              <a:xfrm>
                <a:off x="2182074" y="2368761"/>
                <a:ext cx="751160" cy="355405"/>
              </a:xfrm>
              <a:prstGeom prst="straightConnector1">
                <a:avLst/>
              </a:prstGeom>
              <a:ln w="7620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/>
              <p:cNvCxnSpPr/>
              <p:nvPr/>
            </p:nvCxnSpPr>
            <p:spPr>
              <a:xfrm>
                <a:off x="2198794" y="2943816"/>
                <a:ext cx="519732" cy="219024"/>
              </a:xfrm>
              <a:prstGeom prst="straightConnector1">
                <a:avLst/>
              </a:prstGeom>
              <a:ln w="762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" name="Group 5"/>
          <p:cNvGrpSpPr/>
          <p:nvPr/>
        </p:nvGrpSpPr>
        <p:grpSpPr>
          <a:xfrm>
            <a:off x="781049" y="878913"/>
            <a:ext cx="7746425" cy="777919"/>
            <a:chOff x="781050" y="721813"/>
            <a:chExt cx="7640508" cy="777919"/>
          </a:xfrm>
        </p:grpSpPr>
        <p:sp>
          <p:nvSpPr>
            <p:cNvPr id="5" name="Rectangle 4"/>
            <p:cNvSpPr/>
            <p:nvPr/>
          </p:nvSpPr>
          <p:spPr>
            <a:xfrm>
              <a:off x="781050" y="721813"/>
              <a:ext cx="764050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b="1" dirty="0">
                  <a:latin typeface="Times New Roman" charset="0"/>
                  <a:ea typeface="Times New Roman" charset="0"/>
                  <a:cs typeface="Times New Roman" charset="0"/>
                </a:rPr>
                <a:t>Relax:</a:t>
              </a:r>
              <a:r>
                <a:rPr lang="en-US" dirty="0">
                  <a:latin typeface="Times New Roman" charset="0"/>
                  <a:ea typeface="Times New Roman" charset="0"/>
                  <a:cs typeface="Times New Roman" charset="0"/>
                </a:rPr>
                <a:t> from “global optimizing across time” to “only optimizing for each epoch”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214097" y="1130400"/>
              <a:ext cx="64033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solidFill>
                    <a:srgbClr val="00B05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Optimize:</a:t>
              </a:r>
              <a:r>
                <a:rPr lang="en-US" b="1" i="1" dirty="0">
                  <a:latin typeface="Times New Roman" charset="0"/>
                  <a:ea typeface="Times New Roman" charset="0"/>
                  <a:cs typeface="Times New Roman" charset="0"/>
                </a:rPr>
                <a:t>    </a:t>
              </a:r>
              <a:r>
                <a:rPr lang="en-US" b="1" dirty="0">
                  <a:latin typeface="Times New Roman" charset="0"/>
                  <a:ea typeface="Times New Roman" charset="0"/>
                  <a:cs typeface="Times New Roman" charset="0"/>
                </a:rPr>
                <a:t>Profit = </a:t>
              </a:r>
              <a:r>
                <a:rPr lang="en-US" b="1" dirty="0">
                  <a:solidFill>
                    <a:srgbClr val="C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Performance Gain </a:t>
              </a:r>
              <a:r>
                <a:rPr lang="en-US" b="1" dirty="0">
                  <a:latin typeface="Times New Roman" charset="0"/>
                  <a:ea typeface="Times New Roman" charset="0"/>
                  <a:cs typeface="Times New Roman" charset="0"/>
                </a:rPr>
                <a:t>-</a:t>
              </a:r>
              <a:r>
                <a:rPr lang="en-US" b="1" dirty="0">
                  <a:solidFill>
                    <a:srgbClr val="C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lang="en-US" b="1" dirty="0">
                  <a:solidFill>
                    <a:srgbClr val="0069D9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Performance Penalty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986599" y="2024464"/>
            <a:ext cx="7434959" cy="2211820"/>
            <a:chOff x="986599" y="1867364"/>
            <a:chExt cx="7434959" cy="2211820"/>
          </a:xfrm>
        </p:grpSpPr>
        <p:sp>
          <p:nvSpPr>
            <p:cNvPr id="21" name="TextBox 20"/>
            <p:cNvSpPr txBox="1"/>
            <p:nvPr/>
          </p:nvSpPr>
          <p:spPr>
            <a:xfrm>
              <a:off x="986599" y="3740630"/>
              <a:ext cx="743495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600" b="1" dirty="0">
                  <a:latin typeface="Times New Roman" charset="0"/>
                  <a:ea typeface="Times New Roman" charset="0"/>
                  <a:cs typeface="Times New Roman" charset="0"/>
                </a:rPr>
                <a:t>Problem 1: </a:t>
              </a:r>
              <a:r>
                <a:rPr lang="en-US" sz="1600" b="1" dirty="0">
                  <a:solidFill>
                    <a:srgbClr val="C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Performance Gain</a:t>
              </a:r>
              <a:r>
                <a:rPr lang="en-US" sz="1600" b="1" dirty="0"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lang="en-US" sz="1600" dirty="0">
                  <a:latin typeface="Times New Roman" charset="0"/>
                  <a:ea typeface="Times New Roman" charset="0"/>
                  <a:cs typeface="Times New Roman" charset="0"/>
                </a:rPr>
                <a:t>How to estimate performance without actual migration?</a:t>
              </a: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1332859" y="1867364"/>
              <a:ext cx="1435100" cy="1325550"/>
              <a:chOff x="1369533" y="1947702"/>
              <a:chExt cx="1435100" cy="1325550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69533" y="1947702"/>
                <a:ext cx="1435100" cy="1325550"/>
              </a:xfrm>
              <a:prstGeom prst="rect">
                <a:avLst/>
              </a:prstGeom>
            </p:spPr>
          </p:pic>
          <p:sp>
            <p:nvSpPr>
              <p:cNvPr id="11" name="Rectangle 10"/>
              <p:cNvSpPr/>
              <p:nvPr/>
            </p:nvSpPr>
            <p:spPr>
              <a:xfrm>
                <a:off x="1395777" y="2144719"/>
                <a:ext cx="914788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5400" b="1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?</a:t>
                </a:r>
                <a:endParaRPr lang="en-US" sz="5400" dirty="0"/>
              </a:p>
            </p:txBody>
          </p:sp>
        </p:grp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541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14" name="Rectangle 13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Times New Roman" charset="0"/>
                  <a:ea typeface="Times New Roman" charset="0"/>
                  <a:cs typeface="Times New Roman" charset="0"/>
                </a:rPr>
                <a:t>             [Problem 1] Performance Gain and Injected Latency</a:t>
              </a:r>
            </a:p>
          </p:txBody>
        </p:sp>
        <p:pic>
          <p:nvPicPr>
            <p:cNvPr id="15" name="Picture 14" descr="C:\Users\yang.zhe\Desktop\AltLogo_S_koK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24"/>
          <a:stretch/>
        </p:blipFill>
        <p:spPr>
          <a:xfrm>
            <a:off x="1405813" y="1371600"/>
            <a:ext cx="5910649" cy="2895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64089" y="4667276"/>
            <a:ext cx="72466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[Hint1] </a:t>
            </a:r>
            <a:r>
              <a:rPr lang="en-US" b="1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Most</a:t>
            </a:r>
            <a:r>
              <a:rPr lang="en-US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-</a:t>
            </a:r>
            <a:r>
              <a:rPr lang="en-US" b="1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sensitive</a:t>
            </a:r>
            <a:r>
              <a:rPr lang="en-US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VMDK should be migrated to </a:t>
            </a:r>
            <a:r>
              <a:rPr lang="en-US" b="1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best</a:t>
            </a:r>
            <a:r>
              <a:rPr lang="en-US" b="1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performance tier.</a:t>
            </a:r>
          </a:p>
          <a:p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[Hint2] </a:t>
            </a:r>
            <a:r>
              <a:rPr lang="en-US" b="1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Estimate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the performance gain </a:t>
            </a:r>
            <a:r>
              <a:rPr lang="en-US" b="1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without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actual migration.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33221" y="917009"/>
            <a:ext cx="5594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VAIO </a:t>
            </a:r>
            <a:r>
              <a:rPr lang="en-US" b="1" dirty="0" err="1">
                <a:latin typeface="Times New Roman" charset="0"/>
                <a:ea typeface="Times New Roman" charset="0"/>
                <a:cs typeface="Times New Roman" charset="0"/>
              </a:rPr>
              <a:t>IOFilter</a:t>
            </a:r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 API to inject latency to slow down disks</a:t>
            </a:r>
          </a:p>
        </p:txBody>
      </p:sp>
      <p:sp>
        <p:nvSpPr>
          <p:cNvPr id="5" name="Rectangle 4"/>
          <p:cNvSpPr/>
          <p:nvPr/>
        </p:nvSpPr>
        <p:spPr>
          <a:xfrm>
            <a:off x="7394039" y="3688439"/>
            <a:ext cx="12554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SSD Speed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5475" y="1926656"/>
            <a:ext cx="14670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Workload</a:t>
            </a:r>
          </a:p>
          <a:p>
            <a:pPr algn="ctr"/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Performance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038601" y="908911"/>
            <a:ext cx="1371600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316462" y="3656173"/>
            <a:ext cx="1371600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4213" y="1880489"/>
            <a:ext cx="1468330" cy="69249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876300" y="1583043"/>
            <a:ext cx="7391400" cy="3122131"/>
            <a:chOff x="876300" y="1583043"/>
            <a:chExt cx="7391400" cy="3122131"/>
          </a:xfrm>
        </p:grpSpPr>
        <p:sp>
          <p:nvSpPr>
            <p:cNvPr id="8" name="Rectangle 7"/>
            <p:cNvSpPr/>
            <p:nvPr/>
          </p:nvSpPr>
          <p:spPr>
            <a:xfrm>
              <a:off x="3098557" y="1583043"/>
              <a:ext cx="1541095" cy="685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Times New Roman" charset="0"/>
                  <a:ea typeface="Times New Roman" charset="0"/>
                  <a:cs typeface="Times New Roman" charset="0"/>
                </a:rPr>
                <a:t>Disk Speed Sensitive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023685" y="2551139"/>
              <a:ext cx="1541095" cy="68580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Times New Roman" charset="0"/>
                  <a:ea typeface="Times New Roman" charset="0"/>
                  <a:cs typeface="Times New Roman" charset="0"/>
                </a:rPr>
                <a:t>Disk Speed Insensitive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876300" y="4335842"/>
              <a:ext cx="73914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Times New Roman" charset="0"/>
                  <a:ea typeface="Times New Roman" charset="0"/>
                  <a:cs typeface="Times New Roman" charset="0"/>
                </a:rPr>
                <a:t>[</a:t>
              </a:r>
              <a:r>
                <a:rPr lang="en-US" dirty="0" err="1">
                  <a:latin typeface="Times New Roman" charset="0"/>
                  <a:ea typeface="Times New Roman" charset="0"/>
                  <a:cs typeface="Times New Roman" charset="0"/>
                </a:rPr>
                <a:t>Obsv</a:t>
              </a:r>
              <a:r>
                <a:rPr lang="en-US" dirty="0">
                  <a:latin typeface="Times New Roman" charset="0"/>
                  <a:ea typeface="Times New Roman" charset="0"/>
                  <a:cs typeface="Times New Roman" charset="0"/>
                </a:rPr>
                <a:t>.] </a:t>
              </a:r>
              <a:r>
                <a:rPr lang="en-US" b="1" dirty="0">
                  <a:solidFill>
                    <a:srgbClr val="C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Sensitivities </a:t>
              </a:r>
              <a:r>
                <a:rPr lang="en-US" dirty="0">
                  <a:latin typeface="Times New Roman" charset="0"/>
                  <a:ea typeface="Times New Roman" charset="0"/>
                  <a:cs typeface="Times New Roman" charset="0"/>
                </a:rPr>
                <a:t>to disk performance improvement are different.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16293" y="4980002"/>
            <a:ext cx="1067023" cy="838200"/>
            <a:chOff x="516293" y="4980002"/>
            <a:chExt cx="1067023" cy="838200"/>
          </a:xfrm>
        </p:grpSpPr>
        <p:sp>
          <p:nvSpPr>
            <p:cNvPr id="22" name="Notched Right Arrow 21"/>
            <p:cNvSpPr/>
            <p:nvPr/>
          </p:nvSpPr>
          <p:spPr>
            <a:xfrm>
              <a:off x="516293" y="5246702"/>
              <a:ext cx="720013" cy="304800"/>
            </a:xfrm>
            <a:prstGeom prst="notch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Left Brace 22"/>
            <p:cNvSpPr/>
            <p:nvPr/>
          </p:nvSpPr>
          <p:spPr>
            <a:xfrm>
              <a:off x="1317079" y="4980002"/>
              <a:ext cx="266237" cy="838200"/>
            </a:xfrm>
            <a:prstGeom prst="leftBrac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77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17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966997"/>
            <a:ext cx="4572000" cy="4555035"/>
          </a:xfrm>
          <a:prstGeom prst="rect">
            <a:avLst/>
          </a:prstGeom>
        </p:spPr>
      </p:pic>
      <p:grpSp>
        <p:nvGrpSpPr>
          <p:cNvPr id="59" name="Group 58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3" name="Rectangle 2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latin typeface="Times New Roman" charset="0"/>
                  <a:ea typeface="Times New Roman" charset="0"/>
                  <a:cs typeface="Times New Roman" charset="0"/>
                </a:rPr>
                <a:t>T</a:t>
              </a:r>
              <a:r>
                <a:rPr 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ier Speed Sensitivity</a:t>
              </a:r>
              <a:r>
                <a:rPr lang="zh-CN" alt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Calibration</a:t>
              </a:r>
            </a:p>
          </p:txBody>
        </p:sp>
        <p:pic>
          <p:nvPicPr>
            <p:cNvPr id="11" name="Picture 3" descr="C:\Users\yang.zhe\Desktop\AltLogo_S_koKO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8" name="Diagram 7"/>
          <p:cNvGraphicFramePr/>
          <p:nvPr>
            <p:extLst/>
          </p:nvPr>
        </p:nvGraphicFramePr>
        <p:xfrm>
          <a:off x="4235106" y="5963328"/>
          <a:ext cx="4596706" cy="6565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pSp>
        <p:nvGrpSpPr>
          <p:cNvPr id="51" name="Group 50"/>
          <p:cNvGrpSpPr/>
          <p:nvPr/>
        </p:nvGrpSpPr>
        <p:grpSpPr>
          <a:xfrm>
            <a:off x="965660" y="2198210"/>
            <a:ext cx="4925953" cy="3218424"/>
            <a:chOff x="-558340" y="2069413"/>
            <a:chExt cx="4925953" cy="3218424"/>
          </a:xfrm>
        </p:grpSpPr>
        <p:sp>
          <p:nvSpPr>
            <p:cNvPr id="10" name="Rectangle 9"/>
            <p:cNvSpPr/>
            <p:nvPr/>
          </p:nvSpPr>
          <p:spPr>
            <a:xfrm>
              <a:off x="-558340" y="2537157"/>
              <a:ext cx="196720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>
                  <a:solidFill>
                    <a:srgbClr val="7030A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Gap between tiers</a:t>
              </a:r>
            </a:p>
            <a:p>
              <a:pPr algn="ctr"/>
              <a:r>
                <a:rPr lang="en-US" b="1" dirty="0">
                  <a:solidFill>
                    <a:srgbClr val="7030A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(2000</a:t>
              </a:r>
              <a:r>
                <a:rPr lang="el-GR" b="1" dirty="0">
                  <a:solidFill>
                    <a:srgbClr val="7030A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μ</a:t>
              </a:r>
              <a:r>
                <a:rPr lang="en-US" b="1" dirty="0">
                  <a:solidFill>
                    <a:srgbClr val="7030A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s)</a:t>
              </a:r>
              <a:endParaRPr lang="en-US" b="1" dirty="0">
                <a:solidFill>
                  <a:srgbClr val="7030A0"/>
                </a:solidFill>
              </a:endParaRPr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2438400" y="2069413"/>
              <a:ext cx="1929213" cy="3218424"/>
              <a:chOff x="2438400" y="2069413"/>
              <a:chExt cx="1929213" cy="3218424"/>
            </a:xfrm>
          </p:grpSpPr>
          <p:sp>
            <p:nvSpPr>
              <p:cNvPr id="47" name="Rounded Rectangle 46"/>
              <p:cNvSpPr/>
              <p:nvPr/>
            </p:nvSpPr>
            <p:spPr>
              <a:xfrm>
                <a:off x="2438400" y="2069413"/>
                <a:ext cx="457200" cy="368987"/>
              </a:xfrm>
              <a:prstGeom prst="roundRect">
                <a:avLst/>
              </a:prstGeom>
              <a:noFill/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ounded Rectangle 48"/>
              <p:cNvSpPr/>
              <p:nvPr/>
            </p:nvSpPr>
            <p:spPr>
              <a:xfrm>
                <a:off x="3124200" y="3581400"/>
                <a:ext cx="533400" cy="401081"/>
              </a:xfrm>
              <a:prstGeom prst="roundRect">
                <a:avLst/>
              </a:prstGeom>
              <a:noFill/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ounded Rectangle 49"/>
              <p:cNvSpPr/>
              <p:nvPr/>
            </p:nvSpPr>
            <p:spPr>
              <a:xfrm>
                <a:off x="3834213" y="4724400"/>
                <a:ext cx="533400" cy="563437"/>
              </a:xfrm>
              <a:prstGeom prst="roundRect">
                <a:avLst/>
              </a:prstGeom>
              <a:noFill/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54" name="Group 53"/>
          <p:cNvGrpSpPr/>
          <p:nvPr/>
        </p:nvGrpSpPr>
        <p:grpSpPr>
          <a:xfrm>
            <a:off x="3721183" y="3397329"/>
            <a:ext cx="2037923" cy="3056256"/>
            <a:chOff x="2123915" y="1427551"/>
            <a:chExt cx="2037923" cy="3056256"/>
          </a:xfrm>
        </p:grpSpPr>
        <p:sp>
          <p:nvSpPr>
            <p:cNvPr id="55" name="Rectangle 54"/>
            <p:cNvSpPr/>
            <p:nvPr/>
          </p:nvSpPr>
          <p:spPr>
            <a:xfrm>
              <a:off x="2123915" y="3560477"/>
              <a:ext cx="1854034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>
                  <a:latin typeface="Times New Roman" charset="0"/>
                  <a:ea typeface="Times New Roman" charset="0"/>
                  <a:cs typeface="Times New Roman" charset="0"/>
                </a:rPr>
                <a:t>Mimic other tiers</a:t>
              </a:r>
              <a:endParaRPr lang="en-US" dirty="0"/>
            </a:p>
            <a:p>
              <a:pPr algn="ctr"/>
              <a:r>
                <a:rPr lang="en-US" b="1" dirty="0">
                  <a:solidFill>
                    <a:srgbClr val="C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Regressed values</a:t>
              </a:r>
            </a:p>
            <a:p>
              <a:pPr algn="ctr"/>
              <a:r>
                <a:rPr lang="en-US" b="1" dirty="0">
                  <a:solidFill>
                    <a:srgbClr val="C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(Speed up ↑)</a:t>
              </a:r>
              <a:endParaRPr lang="en-US" b="1" dirty="0">
                <a:solidFill>
                  <a:srgbClr val="C00000"/>
                </a:solidFill>
              </a:endParaRPr>
            </a:p>
          </p:txBody>
        </p:sp>
        <p:grpSp>
          <p:nvGrpSpPr>
            <p:cNvPr id="56" name="Group 55"/>
            <p:cNvGrpSpPr/>
            <p:nvPr/>
          </p:nvGrpSpPr>
          <p:grpSpPr>
            <a:xfrm>
              <a:off x="2288932" y="1427551"/>
              <a:ext cx="1872906" cy="1737586"/>
              <a:chOff x="2288932" y="1427551"/>
              <a:chExt cx="1872906" cy="1737586"/>
            </a:xfrm>
          </p:grpSpPr>
          <p:sp>
            <p:nvSpPr>
              <p:cNvPr id="58" name="Rounded Rectangle 57"/>
              <p:cNvSpPr/>
              <p:nvPr/>
            </p:nvSpPr>
            <p:spPr>
              <a:xfrm>
                <a:off x="2327032" y="1427551"/>
                <a:ext cx="1104900" cy="401081"/>
              </a:xfrm>
              <a:prstGeom prst="roundRect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70C0"/>
                  </a:solidFill>
                </a:endParaRPr>
              </a:p>
            </p:txBody>
          </p:sp>
          <p:sp>
            <p:nvSpPr>
              <p:cNvPr id="60" name="Rounded Rectangle 59"/>
              <p:cNvSpPr/>
              <p:nvPr/>
            </p:nvSpPr>
            <p:spPr>
              <a:xfrm>
                <a:off x="2288932" y="2601700"/>
                <a:ext cx="1872906" cy="563437"/>
              </a:xfrm>
              <a:prstGeom prst="roundRect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70C0"/>
                  </a:solidFill>
                </a:endParaRPr>
              </a:p>
            </p:txBody>
          </p:sp>
        </p:grpSp>
      </p:grpSp>
      <p:graphicFrame>
        <p:nvGraphicFramePr>
          <p:cNvPr id="34" name="Table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7483739"/>
              </p:ext>
            </p:extLst>
          </p:nvPr>
        </p:nvGraphicFramePr>
        <p:xfrm>
          <a:off x="682347" y="1034753"/>
          <a:ext cx="2743200" cy="14935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298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638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421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842289" y="1112742"/>
            <a:ext cx="69789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b="1" dirty="0"/>
              <a:t> </a:t>
            </a:r>
            <a:r>
              <a:rPr lang="sk-SK" sz="1000" b="1" baseline="30000" dirty="0">
                <a:solidFill>
                  <a:srgbClr val="FF0000"/>
                </a:solidFill>
              </a:rPr>
              <a:t>█</a:t>
            </a:r>
            <a:r>
              <a:rPr lang="sk-SK" b="1" dirty="0"/>
              <a:t> </a:t>
            </a:r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V1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08001" y="1112742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T1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10671" y="1596881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T2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08001" y="2081020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  <a:latin typeface="Times New Roman" charset="0"/>
                <a:ea typeface="Times New Roman" charset="0"/>
                <a:cs typeface="Times New Roman" charset="0"/>
              </a:rPr>
              <a:t>T3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713106" y="1596881"/>
            <a:ext cx="68168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baseline="30000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⬤</a:t>
            </a:r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V2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551987" y="2099168"/>
            <a:ext cx="67037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B0F0"/>
                </a:solidFill>
                <a:latin typeface="Times New Roman" charset="0"/>
                <a:ea typeface="Times New Roman" charset="0"/>
                <a:cs typeface="Times New Roman" charset="0"/>
              </a:rPr>
              <a:t>▲</a:t>
            </a:r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V3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82347" y="1551485"/>
            <a:ext cx="5223153" cy="4893877"/>
            <a:chOff x="682347" y="1551485"/>
            <a:chExt cx="5223153" cy="4893877"/>
          </a:xfrm>
        </p:grpSpPr>
        <p:grpSp>
          <p:nvGrpSpPr>
            <p:cNvPr id="72" name="Group 71"/>
            <p:cNvGrpSpPr/>
            <p:nvPr/>
          </p:nvGrpSpPr>
          <p:grpSpPr>
            <a:xfrm>
              <a:off x="682347" y="1551485"/>
              <a:ext cx="5223153" cy="4893877"/>
              <a:chOff x="-841653" y="1422688"/>
              <a:chExt cx="5223153" cy="4893877"/>
            </a:xfrm>
          </p:grpSpPr>
          <p:grpSp>
            <p:nvGrpSpPr>
              <p:cNvPr id="63" name="Group 62"/>
              <p:cNvGrpSpPr/>
              <p:nvPr/>
            </p:nvGrpSpPr>
            <p:grpSpPr>
              <a:xfrm>
                <a:off x="-568469" y="1422688"/>
                <a:ext cx="4949969" cy="4893877"/>
                <a:chOff x="-568469" y="1422688"/>
                <a:chExt cx="4949969" cy="4893877"/>
              </a:xfrm>
            </p:grpSpPr>
            <p:sp>
              <p:nvSpPr>
                <p:cNvPr id="2" name="Rectangle 1"/>
                <p:cNvSpPr/>
                <p:nvPr/>
              </p:nvSpPr>
              <p:spPr>
                <a:xfrm>
                  <a:off x="-568469" y="5393235"/>
                  <a:ext cx="1787669" cy="92333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dirty="0">
                      <a:latin typeface="Times New Roman" charset="0"/>
                      <a:ea typeface="Times New Roman" charset="0"/>
                      <a:cs typeface="Times New Roman" charset="0"/>
                    </a:rPr>
                    <a:t>Mimic other tiers</a:t>
                  </a:r>
                  <a:endParaRPr lang="en-US" b="1" dirty="0">
                    <a:solidFill>
                      <a:srgbClr val="0070C0"/>
                    </a:solidFill>
                    <a:latin typeface="Times New Roman" charset="0"/>
                    <a:ea typeface="Times New Roman" charset="0"/>
                    <a:cs typeface="Times New Roman" charset="0"/>
                  </a:endParaRPr>
                </a:p>
                <a:p>
                  <a:pPr algn="ctr"/>
                  <a:r>
                    <a:rPr lang="en-US" b="1" dirty="0">
                      <a:solidFill>
                        <a:schemeClr val="accent6">
                          <a:lumMod val="75000"/>
                        </a:schemeClr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Injected latency</a:t>
                  </a:r>
                </a:p>
                <a:p>
                  <a:pPr algn="ctr"/>
                  <a:r>
                    <a:rPr lang="en-US" b="1" dirty="0">
                      <a:solidFill>
                        <a:schemeClr val="accent6">
                          <a:lumMod val="75000"/>
                        </a:schemeClr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(Slow down ↓ )</a:t>
                  </a:r>
                </a:p>
              </p:txBody>
            </p:sp>
            <p:sp>
              <p:nvSpPr>
                <p:cNvPr id="61" name="Rounded Rectangle 60"/>
                <p:cNvSpPr/>
                <p:nvPr/>
              </p:nvSpPr>
              <p:spPr>
                <a:xfrm>
                  <a:off x="3848100" y="3048000"/>
                  <a:ext cx="533400" cy="468871"/>
                </a:xfrm>
                <a:prstGeom prst="roundRect">
                  <a:avLst/>
                </a:prstGeom>
                <a:noFill/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Rounded Rectangle 61"/>
                <p:cNvSpPr/>
                <p:nvPr/>
              </p:nvSpPr>
              <p:spPr>
                <a:xfrm>
                  <a:off x="3124200" y="1422688"/>
                  <a:ext cx="1257300" cy="528668"/>
                </a:xfrm>
                <a:prstGeom prst="roundRect">
                  <a:avLst/>
                </a:prstGeom>
                <a:noFill/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6" name="Group 65"/>
              <p:cNvGrpSpPr/>
              <p:nvPr/>
            </p:nvGrpSpPr>
            <p:grpSpPr>
              <a:xfrm>
                <a:off x="-841653" y="3321100"/>
                <a:ext cx="2139483" cy="1846123"/>
                <a:chOff x="-2374165" y="1976489"/>
                <a:chExt cx="2139483" cy="1846123"/>
              </a:xfrm>
            </p:grpSpPr>
            <p:pic>
              <p:nvPicPr>
                <p:cNvPr id="67" name="Picture 66"/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228244" y="2287129"/>
                  <a:ext cx="1993562" cy="1535483"/>
                </a:xfrm>
                <a:prstGeom prst="rect">
                  <a:avLst/>
                </a:prstGeom>
              </p:spPr>
            </p:pic>
            <p:sp>
              <p:nvSpPr>
                <p:cNvPr id="68" name="Rectangle 67"/>
                <p:cNvSpPr/>
                <p:nvPr/>
              </p:nvSpPr>
              <p:spPr>
                <a:xfrm>
                  <a:off x="-2374165" y="1976489"/>
                  <a:ext cx="1939313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1" algn="just"/>
                  <a:r>
                    <a:rPr lang="en-US" altLang="zh-CN" sz="1600" b="1" u="sng" dirty="0">
                      <a:latin typeface="Times New Roman" charset="0"/>
                      <a:cs typeface="Times New Roman" charset="0"/>
                    </a:rPr>
                    <a:t>VAIO </a:t>
                  </a:r>
                  <a:r>
                    <a:rPr lang="en-US" altLang="zh-CN" sz="1600" b="1" u="sng" dirty="0" err="1">
                      <a:latin typeface="Times New Roman" charset="0"/>
                      <a:cs typeface="Times New Roman" charset="0"/>
                    </a:rPr>
                    <a:t>IOFilter</a:t>
                  </a:r>
                  <a:endPara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sp>
          <p:nvSpPr>
            <p:cNvPr id="41" name="TextBox 40"/>
            <p:cNvSpPr txBox="1"/>
            <p:nvPr/>
          </p:nvSpPr>
          <p:spPr>
            <a:xfrm>
              <a:off x="859355" y="1596881"/>
              <a:ext cx="69789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sk-SK" dirty="0"/>
                <a:t> </a:t>
              </a:r>
              <a:r>
                <a:rPr lang="sk-SK" sz="1000" baseline="30000" dirty="0">
                  <a:solidFill>
                    <a:srgbClr val="00B050"/>
                  </a:solidFill>
                </a:rPr>
                <a:t>█</a:t>
              </a:r>
              <a:r>
                <a:rPr lang="sk-SK" dirty="0"/>
                <a:t> </a:t>
              </a:r>
              <a:r>
                <a:rPr lang="en-US" i="1" dirty="0">
                  <a:latin typeface="Times New Roman" charset="0"/>
                  <a:ea typeface="Times New Roman" charset="0"/>
                  <a:cs typeface="Times New Roman" charset="0"/>
                </a:rPr>
                <a:t>V1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859355" y="2099168"/>
              <a:ext cx="69789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sk-SK" dirty="0"/>
                <a:t> </a:t>
              </a:r>
              <a:r>
                <a:rPr lang="sk-SK" sz="1000" baseline="30000" dirty="0">
                  <a:solidFill>
                    <a:srgbClr val="00B0F0"/>
                  </a:solidFill>
                </a:rPr>
                <a:t>█</a:t>
              </a:r>
              <a:r>
                <a:rPr lang="sk-SK" dirty="0"/>
                <a:t> </a:t>
              </a:r>
              <a:r>
                <a:rPr lang="en-US" i="1" dirty="0">
                  <a:latin typeface="Times New Roman" charset="0"/>
                  <a:ea typeface="Times New Roman" charset="0"/>
                  <a:cs typeface="Times New Roman" charset="0"/>
                </a:rPr>
                <a:t>V1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713106" y="2090979"/>
              <a:ext cx="68168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aseline="30000" dirty="0">
                  <a:solidFill>
                    <a:srgbClr val="00B0F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⬤</a:t>
              </a:r>
              <a:r>
                <a:rPr lang="en-US" i="1" dirty="0">
                  <a:latin typeface="Times New Roman" charset="0"/>
                  <a:ea typeface="Times New Roman" charset="0"/>
                  <a:cs typeface="Times New Roman" charset="0"/>
                </a:rPr>
                <a:t>V2</a:t>
              </a:r>
            </a:p>
          </p:txBody>
        </p:sp>
      </p:grpSp>
      <p:cxnSp>
        <p:nvCxnSpPr>
          <p:cNvPr id="7" name="Straight Arrow Connector 6"/>
          <p:cNvCxnSpPr/>
          <p:nvPr/>
        </p:nvCxnSpPr>
        <p:spPr>
          <a:xfrm flipH="1">
            <a:off x="1447801" y="1809260"/>
            <a:ext cx="3374852" cy="6561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H="1">
            <a:off x="1487347" y="1877887"/>
            <a:ext cx="4151454" cy="521136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 flipH="1" flipV="1">
            <a:off x="2185245" y="2420991"/>
            <a:ext cx="3439668" cy="960875"/>
          </a:xfrm>
          <a:prstGeom prst="straightConnector1">
            <a:avLst/>
          </a:prstGeom>
          <a:ln w="3810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/>
          <p:cNvGrpSpPr/>
          <p:nvPr/>
        </p:nvGrpSpPr>
        <p:grpSpPr>
          <a:xfrm>
            <a:off x="1918137" y="1062213"/>
            <a:ext cx="1057868" cy="944976"/>
            <a:chOff x="1918137" y="1062213"/>
            <a:chExt cx="1057868" cy="944976"/>
          </a:xfrm>
        </p:grpSpPr>
        <p:sp>
          <p:nvSpPr>
            <p:cNvPr id="24" name="TextBox 23"/>
            <p:cNvSpPr txBox="1"/>
            <p:nvPr/>
          </p:nvSpPr>
          <p:spPr>
            <a:xfrm>
              <a:off x="1918137" y="1062213"/>
              <a:ext cx="2543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?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2721675" y="1063504"/>
              <a:ext cx="2543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?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721675" y="1545524"/>
              <a:ext cx="2543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?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713106" y="1083139"/>
            <a:ext cx="1520263" cy="900278"/>
            <a:chOff x="1713106" y="1083139"/>
            <a:chExt cx="1520263" cy="900278"/>
          </a:xfrm>
        </p:grpSpPr>
        <p:sp>
          <p:nvSpPr>
            <p:cNvPr id="70" name="TextBox 69"/>
            <p:cNvSpPr txBox="1"/>
            <p:nvPr/>
          </p:nvSpPr>
          <p:spPr>
            <a:xfrm>
              <a:off x="1713106" y="1095681"/>
              <a:ext cx="68168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aseline="30000" dirty="0">
                  <a:solidFill>
                    <a:srgbClr val="FF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⬤</a:t>
              </a:r>
              <a:r>
                <a:rPr lang="en-US" i="1" dirty="0">
                  <a:latin typeface="Times New Roman" charset="0"/>
                  <a:ea typeface="Times New Roman" charset="0"/>
                  <a:cs typeface="Times New Roman" charset="0"/>
                </a:rPr>
                <a:t>V2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2562993" y="1614085"/>
              <a:ext cx="67037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solidFill>
                    <a:srgbClr val="00B05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▲</a:t>
              </a:r>
              <a:r>
                <a:rPr lang="en-US" i="1" dirty="0">
                  <a:latin typeface="Times New Roman" charset="0"/>
                  <a:ea typeface="Times New Roman" charset="0"/>
                  <a:cs typeface="Times New Roman" charset="0"/>
                </a:rPr>
                <a:t>V3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2548135" y="1083139"/>
              <a:ext cx="67037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solidFill>
                    <a:srgbClr val="FF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▲</a:t>
              </a:r>
              <a:r>
                <a:rPr lang="en-US" i="1" dirty="0">
                  <a:latin typeface="Times New Roman" charset="0"/>
                  <a:ea typeface="Times New Roman" charset="0"/>
                  <a:cs typeface="Times New Roman" charset="0"/>
                </a:rPr>
                <a:t>V3</a:t>
              </a:r>
            </a:p>
          </p:txBody>
        </p:sp>
      </p:grpSp>
      <p:pic>
        <p:nvPicPr>
          <p:cNvPr id="76" name="Picture 7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608" y="990600"/>
            <a:ext cx="4565299" cy="4548358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7932827" y="1769123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T1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7932827" y="3083985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T2</a:t>
            </a:r>
            <a:endParaRPr lang="en-US" b="1" dirty="0">
              <a:solidFill>
                <a:srgbClr val="00B05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7947033" y="4492686"/>
            <a:ext cx="454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T3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807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oup 58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3" name="Rectangle 2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latin typeface="Times New Roman" charset="0"/>
                  <a:ea typeface="Times New Roman" charset="0"/>
                  <a:cs typeface="Times New Roman" charset="0"/>
                </a:rPr>
                <a:t>T</a:t>
              </a:r>
              <a:r>
                <a:rPr 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ier Speed Sensitivity</a:t>
              </a:r>
              <a:r>
                <a:rPr lang="zh-CN" alt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Calibration</a:t>
              </a:r>
            </a:p>
          </p:txBody>
        </p:sp>
        <p:pic>
          <p:nvPicPr>
            <p:cNvPr id="11" name="Picture 3" descr="C:\Users\yang.zhe\Desktop\AltLogo_S_koK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8" name="Diagram 7"/>
          <p:cNvGraphicFramePr/>
          <p:nvPr>
            <p:extLst/>
          </p:nvPr>
        </p:nvGraphicFramePr>
        <p:xfrm>
          <a:off x="4235106" y="5963328"/>
          <a:ext cx="4596706" cy="6565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1" name="Down Arrow 80"/>
          <p:cNvSpPr/>
          <p:nvPr/>
        </p:nvSpPr>
        <p:spPr>
          <a:xfrm rot="16200000">
            <a:off x="3751591" y="1336874"/>
            <a:ext cx="430154" cy="88563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4419600" y="900762"/>
            <a:ext cx="3869237" cy="1278516"/>
            <a:chOff x="4419600" y="900762"/>
            <a:chExt cx="3869237" cy="127851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9600" y="1404780"/>
              <a:ext cx="3869237" cy="77449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470904" y="900762"/>
              <a:ext cx="17193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 err="1">
                  <a:latin typeface="Times New Roman" charset="0"/>
                  <a:ea typeface="Times New Roman" charset="0"/>
                  <a:cs typeface="Times New Roman" charset="0"/>
                </a:rPr>
                <a:t>Avg</a:t>
              </a:r>
              <a:r>
                <a:rPr lang="en-US" b="1" i="1" dirty="0">
                  <a:latin typeface="Times New Roman" charset="0"/>
                  <a:ea typeface="Times New Roman" charset="0"/>
                  <a:cs typeface="Times New Roman" charset="0"/>
                </a:rPr>
                <a:t> I/O latency</a:t>
              </a: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4786405" y="1535941"/>
            <a:ext cx="4175795" cy="604065"/>
            <a:chOff x="3619500" y="5956904"/>
            <a:chExt cx="3938631" cy="604065"/>
          </a:xfrm>
        </p:grpSpPr>
        <p:grpSp>
          <p:nvGrpSpPr>
            <p:cNvPr id="76" name="Group 75"/>
            <p:cNvGrpSpPr/>
            <p:nvPr/>
          </p:nvGrpSpPr>
          <p:grpSpPr>
            <a:xfrm>
              <a:off x="3619500" y="6018334"/>
              <a:ext cx="3265737" cy="542635"/>
              <a:chOff x="3619500" y="6018334"/>
              <a:chExt cx="3265737" cy="542635"/>
            </a:xfrm>
            <a:solidFill>
              <a:srgbClr val="0069D9">
                <a:alpha val="30000"/>
              </a:srgbClr>
            </a:solidFill>
          </p:grpSpPr>
          <p:sp>
            <p:nvSpPr>
              <p:cNvPr id="78" name="Rectangle 77"/>
              <p:cNvSpPr/>
              <p:nvPr/>
            </p:nvSpPr>
            <p:spPr>
              <a:xfrm>
                <a:off x="3619500" y="6018334"/>
                <a:ext cx="1104900" cy="21938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70C0"/>
                  </a:solidFill>
                </a:endParaRPr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4699918" y="6170218"/>
                <a:ext cx="1104900" cy="21938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70C0"/>
                  </a:solidFill>
                </a:endParaRPr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5780337" y="6341581"/>
                <a:ext cx="1104900" cy="21938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70C0"/>
                  </a:solidFill>
                </a:endParaRPr>
              </a:p>
            </p:txBody>
          </p:sp>
        </p:grpSp>
        <p:sp>
          <p:nvSpPr>
            <p:cNvPr id="77" name="Rectangle 76"/>
            <p:cNvSpPr/>
            <p:nvPr/>
          </p:nvSpPr>
          <p:spPr>
            <a:xfrm>
              <a:off x="6904662" y="5956904"/>
              <a:ext cx="65346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>
                  <a:solidFill>
                    <a:srgbClr val="0070C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Actual</a:t>
              </a:r>
              <a:endParaRPr lang="en-US" sz="14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4813966" y="1596312"/>
            <a:ext cx="4350298" cy="566980"/>
            <a:chOff x="3599755" y="5990786"/>
            <a:chExt cx="4094742" cy="566980"/>
          </a:xfrm>
        </p:grpSpPr>
        <p:grpSp>
          <p:nvGrpSpPr>
            <p:cNvPr id="83" name="Group 82"/>
            <p:cNvGrpSpPr/>
            <p:nvPr/>
          </p:nvGrpSpPr>
          <p:grpSpPr>
            <a:xfrm>
              <a:off x="3599755" y="5990786"/>
              <a:ext cx="3268969" cy="566980"/>
              <a:chOff x="3599755" y="5990786"/>
              <a:chExt cx="3268969" cy="566980"/>
            </a:xfrm>
          </p:grpSpPr>
          <p:sp>
            <p:nvSpPr>
              <p:cNvPr id="85" name="Rectangle 84"/>
              <p:cNvSpPr/>
              <p:nvPr/>
            </p:nvSpPr>
            <p:spPr>
              <a:xfrm>
                <a:off x="3599755" y="6178840"/>
                <a:ext cx="1104900" cy="319077"/>
              </a:xfrm>
              <a:prstGeom prst="rect">
                <a:avLst/>
              </a:prstGeom>
              <a:solidFill>
                <a:srgbClr val="FF0000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Rectangle 85"/>
              <p:cNvSpPr/>
              <p:nvPr/>
            </p:nvSpPr>
            <p:spPr>
              <a:xfrm>
                <a:off x="4671164" y="6338378"/>
                <a:ext cx="1104900" cy="219388"/>
              </a:xfrm>
              <a:prstGeom prst="rect">
                <a:avLst/>
              </a:prstGeom>
              <a:solidFill>
                <a:srgbClr val="FF0000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Rectangle 86"/>
              <p:cNvSpPr/>
              <p:nvPr/>
            </p:nvSpPr>
            <p:spPr>
              <a:xfrm>
                <a:off x="4671164" y="5990786"/>
                <a:ext cx="1104900" cy="219388"/>
              </a:xfrm>
              <a:prstGeom prst="rect">
                <a:avLst/>
              </a:prstGeom>
              <a:solidFill>
                <a:srgbClr val="FF0000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Rectangle 87"/>
              <p:cNvSpPr/>
              <p:nvPr/>
            </p:nvSpPr>
            <p:spPr>
              <a:xfrm>
                <a:off x="5763824" y="6006228"/>
                <a:ext cx="1104900" cy="319077"/>
              </a:xfrm>
              <a:prstGeom prst="rect">
                <a:avLst/>
              </a:prstGeom>
              <a:solidFill>
                <a:srgbClr val="FF0000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4" name="Rectangle 83"/>
            <p:cNvSpPr/>
            <p:nvPr/>
          </p:nvSpPr>
          <p:spPr>
            <a:xfrm>
              <a:off x="6788893" y="6224502"/>
              <a:ext cx="90560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>
                  <a:solidFill>
                    <a:srgbClr val="C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Estimated</a:t>
              </a:r>
              <a:endParaRPr lang="en-US" sz="1400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106" name="Slide Number Placeholder 5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42550C9-1111-4929-BA4E-43DE3D57F3AE}" type="slidenum">
              <a:rPr lang="en-US" smtClean="0"/>
              <a:pPr/>
              <a:t>16</a:t>
            </a:fld>
            <a:endParaRPr lang="en-US" dirty="0"/>
          </a:p>
        </p:txBody>
      </p:sp>
      <p:graphicFrame>
        <p:nvGraphicFramePr>
          <p:cNvPr id="107" name="Diagram 106"/>
          <p:cNvGraphicFramePr/>
          <p:nvPr>
            <p:extLst/>
          </p:nvPr>
        </p:nvGraphicFramePr>
        <p:xfrm>
          <a:off x="4235106" y="5963328"/>
          <a:ext cx="4596706" cy="6565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119" name="Table 1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3112463"/>
              </p:ext>
            </p:extLst>
          </p:nvPr>
        </p:nvGraphicFramePr>
        <p:xfrm>
          <a:off x="682347" y="1034753"/>
          <a:ext cx="2743200" cy="14935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298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638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421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20" name="TextBox 119"/>
          <p:cNvSpPr txBox="1"/>
          <p:nvPr/>
        </p:nvSpPr>
        <p:spPr>
          <a:xfrm>
            <a:off x="842289" y="1112742"/>
            <a:ext cx="69789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b="1" dirty="0"/>
              <a:t> </a:t>
            </a:r>
            <a:r>
              <a:rPr lang="sk-SK" sz="1000" b="1" baseline="30000" dirty="0">
                <a:solidFill>
                  <a:srgbClr val="FF0000"/>
                </a:solidFill>
              </a:rPr>
              <a:t>█</a:t>
            </a:r>
            <a:r>
              <a:rPr lang="sk-SK" b="1" dirty="0"/>
              <a:t> </a:t>
            </a:r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V1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208001" y="1112742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T1</a:t>
            </a:r>
          </a:p>
        </p:txBody>
      </p:sp>
      <p:sp>
        <p:nvSpPr>
          <p:cNvPr id="122" name="TextBox 121"/>
          <p:cNvSpPr txBox="1"/>
          <p:nvPr/>
        </p:nvSpPr>
        <p:spPr>
          <a:xfrm>
            <a:off x="210671" y="1596881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T2</a:t>
            </a:r>
          </a:p>
        </p:txBody>
      </p:sp>
      <p:sp>
        <p:nvSpPr>
          <p:cNvPr id="123" name="TextBox 122"/>
          <p:cNvSpPr txBox="1"/>
          <p:nvPr/>
        </p:nvSpPr>
        <p:spPr>
          <a:xfrm>
            <a:off x="208001" y="2081020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  <a:latin typeface="Times New Roman" charset="0"/>
                <a:ea typeface="Times New Roman" charset="0"/>
                <a:cs typeface="Times New Roman" charset="0"/>
              </a:rPr>
              <a:t>T3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1713106" y="1596881"/>
            <a:ext cx="68168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baseline="30000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⬤</a:t>
            </a:r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V2</a:t>
            </a:r>
          </a:p>
        </p:txBody>
      </p:sp>
      <p:sp>
        <p:nvSpPr>
          <p:cNvPr id="125" name="TextBox 124"/>
          <p:cNvSpPr txBox="1"/>
          <p:nvPr/>
        </p:nvSpPr>
        <p:spPr>
          <a:xfrm>
            <a:off x="2551987" y="2099168"/>
            <a:ext cx="67037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B0F0"/>
                </a:solidFill>
                <a:latin typeface="Times New Roman" charset="0"/>
                <a:ea typeface="Times New Roman" charset="0"/>
                <a:cs typeface="Times New Roman" charset="0"/>
              </a:rPr>
              <a:t>▲</a:t>
            </a:r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V3</a:t>
            </a:r>
          </a:p>
        </p:txBody>
      </p:sp>
      <p:sp>
        <p:nvSpPr>
          <p:cNvPr id="128" name="TextBox 127"/>
          <p:cNvSpPr txBox="1"/>
          <p:nvPr/>
        </p:nvSpPr>
        <p:spPr>
          <a:xfrm>
            <a:off x="859355" y="1596881"/>
            <a:ext cx="69789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dirty="0"/>
              <a:t> </a:t>
            </a:r>
            <a:r>
              <a:rPr lang="sk-SK" sz="1000" baseline="30000" dirty="0">
                <a:solidFill>
                  <a:srgbClr val="00B050"/>
                </a:solidFill>
              </a:rPr>
              <a:t>█</a:t>
            </a:r>
            <a:r>
              <a:rPr lang="sk-SK" dirty="0"/>
              <a:t> 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V1</a:t>
            </a:r>
          </a:p>
        </p:txBody>
      </p:sp>
      <p:sp>
        <p:nvSpPr>
          <p:cNvPr id="129" name="TextBox 128"/>
          <p:cNvSpPr txBox="1"/>
          <p:nvPr/>
        </p:nvSpPr>
        <p:spPr>
          <a:xfrm>
            <a:off x="859355" y="2099168"/>
            <a:ext cx="69789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dirty="0"/>
              <a:t> </a:t>
            </a:r>
            <a:r>
              <a:rPr lang="sk-SK" sz="1000" baseline="30000" dirty="0">
                <a:solidFill>
                  <a:srgbClr val="00B0F0"/>
                </a:solidFill>
              </a:rPr>
              <a:t>█</a:t>
            </a:r>
            <a:r>
              <a:rPr lang="sk-SK" dirty="0"/>
              <a:t> 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V1</a:t>
            </a:r>
          </a:p>
        </p:txBody>
      </p:sp>
      <p:sp>
        <p:nvSpPr>
          <p:cNvPr id="130" name="TextBox 129"/>
          <p:cNvSpPr txBox="1"/>
          <p:nvPr/>
        </p:nvSpPr>
        <p:spPr>
          <a:xfrm>
            <a:off x="1713106" y="2090979"/>
            <a:ext cx="68168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baseline="30000" dirty="0">
                <a:solidFill>
                  <a:srgbClr val="00B0F0"/>
                </a:solidFill>
                <a:latin typeface="Times New Roman" charset="0"/>
                <a:ea typeface="Times New Roman" charset="0"/>
                <a:cs typeface="Times New Roman" charset="0"/>
              </a:rPr>
              <a:t>⬤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V2</a:t>
            </a:r>
          </a:p>
        </p:txBody>
      </p:sp>
      <p:grpSp>
        <p:nvGrpSpPr>
          <p:cNvPr id="141" name="Group 140"/>
          <p:cNvGrpSpPr/>
          <p:nvPr/>
        </p:nvGrpSpPr>
        <p:grpSpPr>
          <a:xfrm>
            <a:off x="1918137" y="1062213"/>
            <a:ext cx="1057868" cy="944976"/>
            <a:chOff x="1918137" y="1062213"/>
            <a:chExt cx="1057868" cy="944976"/>
          </a:xfrm>
        </p:grpSpPr>
        <p:sp>
          <p:nvSpPr>
            <p:cNvPr id="142" name="TextBox 141"/>
            <p:cNvSpPr txBox="1"/>
            <p:nvPr/>
          </p:nvSpPr>
          <p:spPr>
            <a:xfrm>
              <a:off x="1918137" y="1062213"/>
              <a:ext cx="2543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?</a:t>
              </a: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2721675" y="1063504"/>
              <a:ext cx="2543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?</a:t>
              </a: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2721675" y="1545524"/>
              <a:ext cx="2543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?</a:t>
              </a:r>
            </a:p>
          </p:txBody>
        </p:sp>
      </p:grpSp>
      <p:grpSp>
        <p:nvGrpSpPr>
          <p:cNvPr id="145" name="Group 144"/>
          <p:cNvGrpSpPr/>
          <p:nvPr/>
        </p:nvGrpSpPr>
        <p:grpSpPr>
          <a:xfrm>
            <a:off x="1713106" y="1083139"/>
            <a:ext cx="1520263" cy="900278"/>
            <a:chOff x="1713106" y="1083139"/>
            <a:chExt cx="1520263" cy="900278"/>
          </a:xfrm>
        </p:grpSpPr>
        <p:sp>
          <p:nvSpPr>
            <p:cNvPr id="146" name="TextBox 145"/>
            <p:cNvSpPr txBox="1"/>
            <p:nvPr/>
          </p:nvSpPr>
          <p:spPr>
            <a:xfrm>
              <a:off x="1713106" y="1095681"/>
              <a:ext cx="68168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aseline="30000" dirty="0">
                  <a:solidFill>
                    <a:srgbClr val="FF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⬤</a:t>
              </a:r>
              <a:r>
                <a:rPr lang="en-US" i="1" dirty="0">
                  <a:latin typeface="Times New Roman" charset="0"/>
                  <a:ea typeface="Times New Roman" charset="0"/>
                  <a:cs typeface="Times New Roman" charset="0"/>
                </a:rPr>
                <a:t>V2</a:t>
              </a: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2562993" y="1614085"/>
              <a:ext cx="67037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solidFill>
                    <a:srgbClr val="00B05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▲</a:t>
              </a:r>
              <a:r>
                <a:rPr lang="en-US" i="1" dirty="0">
                  <a:latin typeface="Times New Roman" charset="0"/>
                  <a:ea typeface="Times New Roman" charset="0"/>
                  <a:cs typeface="Times New Roman" charset="0"/>
                </a:rPr>
                <a:t>V3</a:t>
              </a: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2548135" y="1083139"/>
              <a:ext cx="67037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solidFill>
                    <a:srgbClr val="FF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▲</a:t>
              </a:r>
              <a:r>
                <a:rPr lang="en-US" i="1" dirty="0">
                  <a:latin typeface="Times New Roman" charset="0"/>
                  <a:ea typeface="Times New Roman" charset="0"/>
                  <a:cs typeface="Times New Roman" charset="0"/>
                </a:rPr>
                <a:t>V3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987307" y="2275645"/>
            <a:ext cx="2483597" cy="2057400"/>
            <a:chOff x="2987307" y="2275645"/>
            <a:chExt cx="2483597" cy="2057400"/>
          </a:xfrm>
        </p:grpSpPr>
        <p:sp>
          <p:nvSpPr>
            <p:cNvPr id="153" name="Down Arrow 152"/>
            <p:cNvSpPr/>
            <p:nvPr/>
          </p:nvSpPr>
          <p:spPr>
            <a:xfrm>
              <a:off x="4854954" y="2275645"/>
              <a:ext cx="615950" cy="205740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2987307" y="2770999"/>
              <a:ext cx="1824596" cy="9233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Times New Roman" charset="0"/>
                  <a:ea typeface="Times New Roman" charset="0"/>
                  <a:cs typeface="Times New Roman" charset="0"/>
                </a:rPr>
                <a:t>Other Performance Metrics</a:t>
              </a:r>
            </a:p>
          </p:txBody>
        </p:sp>
      </p:grpSp>
      <p:grpSp>
        <p:nvGrpSpPr>
          <p:cNvPr id="196" name="Group 195"/>
          <p:cNvGrpSpPr/>
          <p:nvPr/>
        </p:nvGrpSpPr>
        <p:grpSpPr>
          <a:xfrm>
            <a:off x="4048199" y="4307161"/>
            <a:ext cx="4567592" cy="1658027"/>
            <a:chOff x="631913" y="3973904"/>
            <a:chExt cx="4567592" cy="1658027"/>
          </a:xfrm>
        </p:grpSpPr>
        <p:grpSp>
          <p:nvGrpSpPr>
            <p:cNvPr id="197" name="Group 196"/>
            <p:cNvGrpSpPr/>
            <p:nvPr/>
          </p:nvGrpSpPr>
          <p:grpSpPr>
            <a:xfrm>
              <a:off x="656393" y="4328453"/>
              <a:ext cx="4543112" cy="1303478"/>
              <a:chOff x="1555321" y="1752600"/>
              <a:chExt cx="3550079" cy="990600"/>
            </a:xfrm>
          </p:grpSpPr>
          <p:sp>
            <p:nvSpPr>
              <p:cNvPr id="203" name="Rectangle 202"/>
              <p:cNvSpPr/>
              <p:nvPr/>
            </p:nvSpPr>
            <p:spPr>
              <a:xfrm>
                <a:off x="1555321" y="1752600"/>
                <a:ext cx="3550079" cy="990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04" name="Picture 203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567443" y="1780487"/>
                <a:ext cx="3525834" cy="934825"/>
              </a:xfrm>
              <a:prstGeom prst="rect">
                <a:avLst/>
              </a:prstGeom>
              <a:ln>
                <a:noFill/>
              </a:ln>
            </p:spPr>
          </p:pic>
        </p:grpSp>
        <p:grpSp>
          <p:nvGrpSpPr>
            <p:cNvPr id="198" name="Group 197"/>
            <p:cNvGrpSpPr/>
            <p:nvPr/>
          </p:nvGrpSpPr>
          <p:grpSpPr>
            <a:xfrm>
              <a:off x="631913" y="3973904"/>
              <a:ext cx="4503071" cy="1608918"/>
              <a:chOff x="661971" y="4806338"/>
              <a:chExt cx="4503071" cy="1608918"/>
            </a:xfrm>
          </p:grpSpPr>
          <p:sp>
            <p:nvSpPr>
              <p:cNvPr id="199" name="TextBox 198"/>
              <p:cNvSpPr txBox="1"/>
              <p:nvPr/>
            </p:nvSpPr>
            <p:spPr>
              <a:xfrm>
                <a:off x="1330317" y="4806338"/>
                <a:ext cx="4539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00B0F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T3</a:t>
                </a:r>
              </a:p>
            </p:txBody>
          </p:sp>
          <p:grpSp>
            <p:nvGrpSpPr>
              <p:cNvPr id="200" name="Group 199"/>
              <p:cNvGrpSpPr/>
              <p:nvPr/>
            </p:nvGrpSpPr>
            <p:grpSpPr>
              <a:xfrm>
                <a:off x="661971" y="5162695"/>
                <a:ext cx="4503071" cy="1252561"/>
                <a:chOff x="661971" y="5162695"/>
                <a:chExt cx="4503071" cy="1252561"/>
              </a:xfrm>
            </p:grpSpPr>
            <p:sp>
              <p:nvSpPr>
                <p:cNvPr id="201" name="TextBox 200"/>
                <p:cNvSpPr txBox="1"/>
                <p:nvPr/>
              </p:nvSpPr>
              <p:spPr>
                <a:xfrm>
                  <a:off x="661971" y="5162695"/>
                  <a:ext cx="269626" cy="1846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600" dirty="0">
                      <a:latin typeface="Times New Roman" charset="0"/>
                      <a:ea typeface="Times New Roman" charset="0"/>
                      <a:cs typeface="Times New Roman" charset="0"/>
                    </a:rPr>
                    <a:t>T3</a:t>
                  </a:r>
                </a:p>
              </p:txBody>
            </p:sp>
            <p:sp>
              <p:nvSpPr>
                <p:cNvPr id="202" name="Rectangle 201"/>
                <p:cNvSpPr/>
                <p:nvPr/>
              </p:nvSpPr>
              <p:spPr>
                <a:xfrm>
                  <a:off x="725676" y="5234312"/>
                  <a:ext cx="4439366" cy="1180944"/>
                </a:xfrm>
                <a:prstGeom prst="rect">
                  <a:avLst/>
                </a:prstGeom>
                <a:solidFill>
                  <a:srgbClr val="00B0F0">
                    <a:alpha val="2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87" name="Group 186"/>
          <p:cNvGrpSpPr/>
          <p:nvPr/>
        </p:nvGrpSpPr>
        <p:grpSpPr>
          <a:xfrm>
            <a:off x="2593726" y="4564520"/>
            <a:ext cx="4567592" cy="1669748"/>
            <a:chOff x="631913" y="3962183"/>
            <a:chExt cx="4567592" cy="1669748"/>
          </a:xfrm>
        </p:grpSpPr>
        <p:grpSp>
          <p:nvGrpSpPr>
            <p:cNvPr id="188" name="Group 187"/>
            <p:cNvGrpSpPr/>
            <p:nvPr/>
          </p:nvGrpSpPr>
          <p:grpSpPr>
            <a:xfrm>
              <a:off x="656393" y="4328453"/>
              <a:ext cx="4543112" cy="1303478"/>
              <a:chOff x="1555321" y="1752600"/>
              <a:chExt cx="3550079" cy="990600"/>
            </a:xfrm>
          </p:grpSpPr>
          <p:sp>
            <p:nvSpPr>
              <p:cNvPr id="194" name="Rectangle 193"/>
              <p:cNvSpPr/>
              <p:nvPr/>
            </p:nvSpPr>
            <p:spPr>
              <a:xfrm>
                <a:off x="1555321" y="1752600"/>
                <a:ext cx="3550079" cy="990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95" name="Picture 194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567444" y="1780487"/>
                <a:ext cx="3525834" cy="934825"/>
              </a:xfrm>
              <a:prstGeom prst="rect">
                <a:avLst/>
              </a:prstGeom>
              <a:ln>
                <a:noFill/>
              </a:ln>
            </p:spPr>
          </p:pic>
        </p:grpSp>
        <p:grpSp>
          <p:nvGrpSpPr>
            <p:cNvPr id="189" name="Group 188"/>
            <p:cNvGrpSpPr/>
            <p:nvPr/>
          </p:nvGrpSpPr>
          <p:grpSpPr>
            <a:xfrm>
              <a:off x="631913" y="3962183"/>
              <a:ext cx="4533931" cy="1583909"/>
              <a:chOff x="661971" y="4794617"/>
              <a:chExt cx="4533931" cy="1583909"/>
            </a:xfrm>
          </p:grpSpPr>
          <p:sp>
            <p:nvSpPr>
              <p:cNvPr id="190" name="TextBox 189"/>
              <p:cNvSpPr txBox="1"/>
              <p:nvPr/>
            </p:nvSpPr>
            <p:spPr>
              <a:xfrm>
                <a:off x="1314066" y="4794617"/>
                <a:ext cx="4539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00B05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T2</a:t>
                </a:r>
              </a:p>
            </p:txBody>
          </p:sp>
          <p:grpSp>
            <p:nvGrpSpPr>
              <p:cNvPr id="191" name="Group 190"/>
              <p:cNvGrpSpPr/>
              <p:nvPr/>
            </p:nvGrpSpPr>
            <p:grpSpPr>
              <a:xfrm>
                <a:off x="661971" y="5162695"/>
                <a:ext cx="4533931" cy="1215831"/>
                <a:chOff x="661971" y="5162695"/>
                <a:chExt cx="4533931" cy="1215831"/>
              </a:xfrm>
            </p:grpSpPr>
            <p:sp>
              <p:nvSpPr>
                <p:cNvPr id="192" name="TextBox 191"/>
                <p:cNvSpPr txBox="1"/>
                <p:nvPr/>
              </p:nvSpPr>
              <p:spPr>
                <a:xfrm>
                  <a:off x="661971" y="5162695"/>
                  <a:ext cx="269626" cy="1846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600" dirty="0">
                      <a:latin typeface="Times New Roman" charset="0"/>
                      <a:ea typeface="Times New Roman" charset="0"/>
                      <a:cs typeface="Times New Roman" charset="0"/>
                    </a:rPr>
                    <a:t>T2</a:t>
                  </a:r>
                </a:p>
              </p:txBody>
            </p:sp>
            <p:sp>
              <p:nvSpPr>
                <p:cNvPr id="193" name="Rectangle 192"/>
                <p:cNvSpPr/>
                <p:nvPr/>
              </p:nvSpPr>
              <p:spPr>
                <a:xfrm>
                  <a:off x="756536" y="5197582"/>
                  <a:ext cx="4439366" cy="1180944"/>
                </a:xfrm>
                <a:prstGeom prst="rect">
                  <a:avLst/>
                </a:prstGeom>
                <a:solidFill>
                  <a:srgbClr val="00B050">
                    <a:alpha val="2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4" name="Group 13"/>
          <p:cNvGrpSpPr/>
          <p:nvPr/>
        </p:nvGrpSpPr>
        <p:grpSpPr>
          <a:xfrm>
            <a:off x="661971" y="4772153"/>
            <a:ext cx="4567592" cy="1657770"/>
            <a:chOff x="631913" y="3974161"/>
            <a:chExt cx="4567592" cy="1657770"/>
          </a:xfrm>
        </p:grpSpPr>
        <p:grpSp>
          <p:nvGrpSpPr>
            <p:cNvPr id="169" name="Group 168"/>
            <p:cNvGrpSpPr/>
            <p:nvPr/>
          </p:nvGrpSpPr>
          <p:grpSpPr>
            <a:xfrm>
              <a:off x="656393" y="4328453"/>
              <a:ext cx="4543112" cy="1303478"/>
              <a:chOff x="1555321" y="1752600"/>
              <a:chExt cx="3550079" cy="990600"/>
            </a:xfrm>
          </p:grpSpPr>
          <p:sp>
            <p:nvSpPr>
              <p:cNvPr id="171" name="Rectangle 170"/>
              <p:cNvSpPr/>
              <p:nvPr/>
            </p:nvSpPr>
            <p:spPr>
              <a:xfrm>
                <a:off x="1555321" y="1752600"/>
                <a:ext cx="3550079" cy="990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72" name="Picture 171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567443" y="1780487"/>
                <a:ext cx="3525834" cy="934825"/>
              </a:xfrm>
              <a:prstGeom prst="rect">
                <a:avLst/>
              </a:prstGeom>
              <a:ln>
                <a:noFill/>
              </a:ln>
            </p:spPr>
          </p:pic>
        </p:grpSp>
        <p:grpSp>
          <p:nvGrpSpPr>
            <p:cNvPr id="13" name="Group 12"/>
            <p:cNvGrpSpPr/>
            <p:nvPr/>
          </p:nvGrpSpPr>
          <p:grpSpPr>
            <a:xfrm>
              <a:off x="631913" y="3974161"/>
              <a:ext cx="4502820" cy="1599162"/>
              <a:chOff x="661971" y="4806595"/>
              <a:chExt cx="4502820" cy="1599162"/>
            </a:xfrm>
          </p:grpSpPr>
          <p:sp>
            <p:nvSpPr>
              <p:cNvPr id="181" name="TextBox 180"/>
              <p:cNvSpPr txBox="1"/>
              <p:nvPr/>
            </p:nvSpPr>
            <p:spPr>
              <a:xfrm>
                <a:off x="1645500" y="4806595"/>
                <a:ext cx="4539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T1</a:t>
                </a:r>
              </a:p>
            </p:txBody>
          </p:sp>
          <p:grpSp>
            <p:nvGrpSpPr>
              <p:cNvPr id="12" name="Group 11"/>
              <p:cNvGrpSpPr/>
              <p:nvPr/>
            </p:nvGrpSpPr>
            <p:grpSpPr>
              <a:xfrm>
                <a:off x="661971" y="5162695"/>
                <a:ext cx="4502820" cy="1243062"/>
                <a:chOff x="661971" y="5162695"/>
                <a:chExt cx="4502820" cy="1243062"/>
              </a:xfrm>
            </p:grpSpPr>
            <p:sp>
              <p:nvSpPr>
                <p:cNvPr id="170" name="TextBox 169"/>
                <p:cNvSpPr txBox="1"/>
                <p:nvPr/>
              </p:nvSpPr>
              <p:spPr>
                <a:xfrm>
                  <a:off x="661971" y="5162695"/>
                  <a:ext cx="345046" cy="24299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600" dirty="0">
                      <a:latin typeface="Times New Roman" charset="0"/>
                      <a:ea typeface="Times New Roman" charset="0"/>
                      <a:cs typeface="Times New Roman" charset="0"/>
                    </a:rPr>
                    <a:t>T1</a:t>
                  </a:r>
                </a:p>
              </p:txBody>
            </p:sp>
            <p:sp>
              <p:nvSpPr>
                <p:cNvPr id="184" name="Rectangle 183"/>
                <p:cNvSpPr/>
                <p:nvPr/>
              </p:nvSpPr>
              <p:spPr>
                <a:xfrm>
                  <a:off x="725425" y="5224813"/>
                  <a:ext cx="4439366" cy="1180944"/>
                </a:xfrm>
                <a:prstGeom prst="rect">
                  <a:avLst/>
                </a:prstGeom>
                <a:solidFill>
                  <a:srgbClr val="FF0000">
                    <a:alpha val="2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205" name="TextBox 204"/>
          <p:cNvSpPr txBox="1"/>
          <p:nvPr/>
        </p:nvSpPr>
        <p:spPr>
          <a:xfrm>
            <a:off x="5689500" y="6313783"/>
            <a:ext cx="1909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>
                <a:latin typeface="Times New Roman" charset="0"/>
                <a:ea typeface="Times New Roman" charset="0"/>
                <a:cs typeface="Times New Roman" charset="0"/>
              </a:rPr>
              <a:t>Capacity Matrices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299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  <p:bldP spid="20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14" name="Rectangle 13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b="1" dirty="0">
                  <a:latin typeface="Times New Roman" charset="0"/>
                  <a:ea typeface="Times New Roman" charset="0"/>
                  <a:cs typeface="Times New Roman" charset="0"/>
                </a:rPr>
                <a:t>                  </a:t>
              </a:r>
              <a:r>
                <a:rPr lang="en-US" sz="2000" b="1" dirty="0">
                  <a:latin typeface="Times New Roman" charset="0"/>
                  <a:ea typeface="Times New Roman" charset="0"/>
                  <a:cs typeface="Times New Roman" charset="0"/>
                </a:rPr>
                <a:t>[Problem 2] How to match VMs and tier </a:t>
              </a:r>
              <a:r>
                <a:rPr lang="en-US" sz="2000" b="1" dirty="0" err="1">
                  <a:latin typeface="Times New Roman" charset="0"/>
                  <a:ea typeface="Times New Roman" charset="0"/>
                  <a:cs typeface="Times New Roman" charset="0"/>
                </a:rPr>
                <a:t>specialities</a:t>
              </a:r>
              <a:r>
                <a:rPr lang="en-US" sz="2000" b="1" dirty="0">
                  <a:latin typeface="Times New Roman" charset="0"/>
                  <a:ea typeface="Times New Roman" charset="0"/>
                  <a:cs typeface="Times New Roman" charset="0"/>
                </a:rPr>
                <a:t>?</a:t>
              </a:r>
            </a:p>
          </p:txBody>
        </p:sp>
        <p:pic>
          <p:nvPicPr>
            <p:cNvPr id="15" name="Picture 14" descr="C:\Users\yang.zhe\Desktop\AltLogo_S_koK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23"/>
          <p:cNvGrpSpPr/>
          <p:nvPr/>
        </p:nvGrpSpPr>
        <p:grpSpPr>
          <a:xfrm>
            <a:off x="1306068" y="4521070"/>
            <a:ext cx="6531861" cy="1803530"/>
            <a:chOff x="1306068" y="4461134"/>
            <a:chExt cx="6531861" cy="1803530"/>
          </a:xfrm>
        </p:grpSpPr>
        <p:sp>
          <p:nvSpPr>
            <p:cNvPr id="2" name="TextBox 1"/>
            <p:cNvSpPr txBox="1"/>
            <p:nvPr/>
          </p:nvSpPr>
          <p:spPr>
            <a:xfrm>
              <a:off x="3470832" y="5895332"/>
              <a:ext cx="22022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latin typeface="Times New Roman" charset="0"/>
                  <a:ea typeface="Times New Roman" charset="0"/>
                  <a:cs typeface="Times New Roman" charset="0"/>
                </a:rPr>
                <a:t>Tier Specialty Matrix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6068" y="4461134"/>
              <a:ext cx="6531861" cy="1343433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533400" y="1156540"/>
            <a:ext cx="2728696" cy="1871587"/>
            <a:chOff x="718332" y="1156540"/>
            <a:chExt cx="2728696" cy="1871587"/>
          </a:xfrm>
        </p:grpSpPr>
        <p:sp>
          <p:nvSpPr>
            <p:cNvPr id="4" name="TextBox 3"/>
            <p:cNvSpPr txBox="1"/>
            <p:nvPr/>
          </p:nvSpPr>
          <p:spPr>
            <a:xfrm>
              <a:off x="718332" y="2658795"/>
              <a:ext cx="27286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charset="0"/>
                  <a:ea typeface="Times New Roman" charset="0"/>
                  <a:cs typeface="Times New Roman" charset="0"/>
                </a:rPr>
                <a:t>Tier 1: Good at TP and BW</a:t>
              </a:r>
            </a:p>
          </p:txBody>
        </p:sp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0449" y="1156540"/>
              <a:ext cx="2522838" cy="1333500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3540206" y="1126188"/>
            <a:ext cx="2298700" cy="1884626"/>
            <a:chOff x="3725138" y="1126188"/>
            <a:chExt cx="2298700" cy="1884626"/>
          </a:xfrm>
        </p:grpSpPr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25138" y="1126188"/>
              <a:ext cx="2298700" cy="1216543"/>
            </a:xfrm>
            <a:prstGeom prst="rect">
              <a:avLst/>
            </a:prstGeom>
          </p:spPr>
        </p:pic>
        <p:sp>
          <p:nvSpPr>
            <p:cNvPr id="78" name="TextBox 77"/>
            <p:cNvSpPr txBox="1"/>
            <p:nvPr/>
          </p:nvSpPr>
          <p:spPr>
            <a:xfrm>
              <a:off x="3835421" y="2641482"/>
              <a:ext cx="20232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charset="0"/>
                  <a:ea typeface="Times New Roman" charset="0"/>
                  <a:cs typeface="Times New Roman" charset="0"/>
                </a:rPr>
                <a:t>Tier 2: Good at BW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119333" y="1012095"/>
            <a:ext cx="2631469" cy="2176472"/>
            <a:chOff x="6400800" y="1036321"/>
            <a:chExt cx="2631469" cy="2176472"/>
          </a:xfrm>
        </p:grpSpPr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00800" y="1036321"/>
              <a:ext cx="2631469" cy="1753151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6484017" y="2843461"/>
              <a:ext cx="22027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charset="0"/>
                  <a:ea typeface="Times New Roman" charset="0"/>
                  <a:cs typeface="Times New Roman" charset="0"/>
                </a:rPr>
                <a:t>Tier 3: Good at Space</a:t>
              </a:r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3171192" y="3370042"/>
            <a:ext cx="2134314" cy="1023480"/>
            <a:chOff x="3171192" y="3370042"/>
            <a:chExt cx="2134314" cy="1023480"/>
          </a:xfrm>
        </p:grpSpPr>
        <p:sp>
          <p:nvSpPr>
            <p:cNvPr id="88" name="Down Arrow 87"/>
            <p:cNvSpPr/>
            <p:nvPr/>
          </p:nvSpPr>
          <p:spPr>
            <a:xfrm>
              <a:off x="4689556" y="3370042"/>
              <a:ext cx="615950" cy="102348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3171192" y="3568524"/>
              <a:ext cx="1518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>
                  <a:latin typeface="Times New Roman" charset="0"/>
                  <a:ea typeface="Times New Roman" charset="0"/>
                  <a:cs typeface="Times New Roman" charset="0"/>
                </a:rPr>
                <a:t>Build a matrix</a:t>
              </a:r>
              <a:endParaRPr lang="en-US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981200" y="2658795"/>
            <a:ext cx="3429000" cy="2689519"/>
            <a:chOff x="1981200" y="2658795"/>
            <a:chExt cx="3429000" cy="2689519"/>
          </a:xfrm>
        </p:grpSpPr>
        <p:sp>
          <p:nvSpPr>
            <p:cNvPr id="34" name="Rectangle 33"/>
            <p:cNvSpPr/>
            <p:nvPr/>
          </p:nvSpPr>
          <p:spPr>
            <a:xfrm>
              <a:off x="1981200" y="2658795"/>
              <a:ext cx="1189992" cy="369332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/>
            <p:cNvSpPr/>
            <p:nvPr/>
          </p:nvSpPr>
          <p:spPr>
            <a:xfrm>
              <a:off x="2667100" y="5095633"/>
              <a:ext cx="2743100" cy="252681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4797533" y="2645874"/>
            <a:ext cx="875633" cy="2916726"/>
            <a:chOff x="4797533" y="2645874"/>
            <a:chExt cx="875633" cy="2916726"/>
          </a:xfrm>
        </p:grpSpPr>
        <p:sp>
          <p:nvSpPr>
            <p:cNvPr id="92" name="Rectangle 91"/>
            <p:cNvSpPr/>
            <p:nvPr/>
          </p:nvSpPr>
          <p:spPr>
            <a:xfrm>
              <a:off x="5103462" y="2645874"/>
              <a:ext cx="569704" cy="369332"/>
            </a:xfrm>
            <a:prstGeom prst="rect">
              <a:avLst/>
            </a:prstGeom>
            <a:solidFill>
              <a:srgbClr val="00B05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/>
            <p:cNvSpPr/>
            <p:nvPr/>
          </p:nvSpPr>
          <p:spPr>
            <a:xfrm>
              <a:off x="4797533" y="5291196"/>
              <a:ext cx="569704" cy="271404"/>
            </a:xfrm>
            <a:prstGeom prst="rect">
              <a:avLst/>
            </a:prstGeom>
            <a:solidFill>
              <a:srgbClr val="00B05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6528881" y="2864618"/>
            <a:ext cx="1839163" cy="3061142"/>
            <a:chOff x="6528881" y="2864618"/>
            <a:chExt cx="1839163" cy="3061142"/>
          </a:xfrm>
        </p:grpSpPr>
        <p:sp>
          <p:nvSpPr>
            <p:cNvPr id="94" name="Rectangle 93"/>
            <p:cNvSpPr/>
            <p:nvPr/>
          </p:nvSpPr>
          <p:spPr>
            <a:xfrm>
              <a:off x="7696200" y="2864618"/>
              <a:ext cx="671844" cy="369332"/>
            </a:xfrm>
            <a:prstGeom prst="rect">
              <a:avLst/>
            </a:prstGeom>
            <a:solidFill>
              <a:srgbClr val="0070C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/>
            <p:cNvSpPr/>
            <p:nvPr/>
          </p:nvSpPr>
          <p:spPr>
            <a:xfrm>
              <a:off x="6528881" y="5556428"/>
              <a:ext cx="671844" cy="369332"/>
            </a:xfrm>
            <a:prstGeom prst="rect">
              <a:avLst/>
            </a:prstGeom>
            <a:solidFill>
              <a:srgbClr val="0070C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16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14" name="Rectangle 13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b="1" dirty="0">
                  <a:latin typeface="Times New Roman" charset="0"/>
                  <a:ea typeface="Times New Roman" charset="0"/>
                  <a:cs typeface="Times New Roman" charset="0"/>
                </a:rPr>
                <a:t>                  </a:t>
              </a:r>
              <a:r>
                <a:rPr lang="en-US" sz="2000" b="1" dirty="0">
                  <a:latin typeface="Times New Roman" charset="0"/>
                  <a:ea typeface="Times New Roman" charset="0"/>
                  <a:cs typeface="Times New Roman" charset="0"/>
                </a:rPr>
                <a:t>[Problem 2] How to match VMs and tier specialties?</a:t>
              </a:r>
            </a:p>
          </p:txBody>
        </p:sp>
        <p:pic>
          <p:nvPicPr>
            <p:cNvPr id="15" name="Picture 14" descr="C:\Users\yang.zhe\Desktop\AltLogo_S_koK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23"/>
          <p:cNvGrpSpPr/>
          <p:nvPr/>
        </p:nvGrpSpPr>
        <p:grpSpPr>
          <a:xfrm>
            <a:off x="835354" y="891271"/>
            <a:ext cx="2723946" cy="1030048"/>
            <a:chOff x="1306068" y="4461134"/>
            <a:chExt cx="6958894" cy="2210699"/>
          </a:xfrm>
        </p:grpSpPr>
        <p:sp>
          <p:nvSpPr>
            <p:cNvPr id="2" name="TextBox 1"/>
            <p:cNvSpPr txBox="1"/>
            <p:nvPr/>
          </p:nvSpPr>
          <p:spPr>
            <a:xfrm>
              <a:off x="1733101" y="5879169"/>
              <a:ext cx="6531861" cy="792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latin typeface="Times New Roman" charset="0"/>
                  <a:ea typeface="Times New Roman" charset="0"/>
                  <a:cs typeface="Times New Roman" charset="0"/>
                </a:rPr>
                <a:t>Tier Specialty Matrix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6068" y="4461134"/>
              <a:ext cx="6531861" cy="1343433"/>
            </a:xfrm>
            <a:prstGeom prst="rect">
              <a:avLst/>
            </a:prstGeom>
          </p:spPr>
        </p:pic>
      </p:grpSp>
      <p:sp>
        <p:nvSpPr>
          <p:cNvPr id="30" name="Slide Number Placeholder 5"/>
          <p:cNvSpPr txBox="1">
            <a:spLocks/>
          </p:cNvSpPr>
          <p:nvPr/>
        </p:nvSpPr>
        <p:spPr>
          <a:xfrm>
            <a:off x="6493010" y="663454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42550C9-1111-4929-BA4E-43DE3D57F3AE}" type="slidenum">
              <a:rPr lang="en-US" smtClean="0"/>
              <a:pPr/>
              <a:t>18</a:t>
            </a:fld>
            <a:endParaRPr lang="en-US" dirty="0"/>
          </a:p>
        </p:txBody>
      </p:sp>
      <p:graphicFrame>
        <p:nvGraphicFramePr>
          <p:cNvPr id="31" name="Diagram 30"/>
          <p:cNvGraphicFramePr/>
          <p:nvPr>
            <p:extLst/>
          </p:nvPr>
        </p:nvGraphicFramePr>
        <p:xfrm>
          <a:off x="4235106" y="5963328"/>
          <a:ext cx="4596706" cy="6565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2" name="Slide Number Placeholder 5"/>
          <p:cNvSpPr txBox="1">
            <a:spLocks/>
          </p:cNvSpPr>
          <p:nvPr/>
        </p:nvSpPr>
        <p:spPr>
          <a:xfrm>
            <a:off x="6493010" y="663454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42550C9-1111-4929-BA4E-43DE3D57F3AE}" type="slidenum">
              <a:rPr lang="en-US" smtClean="0"/>
              <a:pPr/>
              <a:t>18</a:t>
            </a:fld>
            <a:endParaRPr lang="en-US" dirty="0"/>
          </a:p>
        </p:txBody>
      </p:sp>
      <p:graphicFrame>
        <p:nvGraphicFramePr>
          <p:cNvPr id="33" name="Diagram 32"/>
          <p:cNvGraphicFramePr/>
          <p:nvPr>
            <p:extLst/>
          </p:nvPr>
        </p:nvGraphicFramePr>
        <p:xfrm>
          <a:off x="4235106" y="5963328"/>
          <a:ext cx="4596706" cy="6565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pSp>
        <p:nvGrpSpPr>
          <p:cNvPr id="18" name="Group 17"/>
          <p:cNvGrpSpPr/>
          <p:nvPr/>
        </p:nvGrpSpPr>
        <p:grpSpPr>
          <a:xfrm>
            <a:off x="4420144" y="597588"/>
            <a:ext cx="3967357" cy="1525056"/>
            <a:chOff x="4431462" y="535781"/>
            <a:chExt cx="3967357" cy="1525056"/>
          </a:xfrm>
        </p:grpSpPr>
        <p:grpSp>
          <p:nvGrpSpPr>
            <p:cNvPr id="17" name="Group 16"/>
            <p:cNvGrpSpPr/>
            <p:nvPr/>
          </p:nvGrpSpPr>
          <p:grpSpPr>
            <a:xfrm>
              <a:off x="4431462" y="535781"/>
              <a:ext cx="3967357" cy="1237845"/>
              <a:chOff x="4431462" y="535781"/>
              <a:chExt cx="3967357" cy="1237845"/>
            </a:xfrm>
          </p:grpSpPr>
          <p:grpSp>
            <p:nvGrpSpPr>
              <p:cNvPr id="36" name="Group 35"/>
              <p:cNvGrpSpPr/>
              <p:nvPr/>
            </p:nvGrpSpPr>
            <p:grpSpPr>
              <a:xfrm>
                <a:off x="6083120" y="535781"/>
                <a:ext cx="2315699" cy="963465"/>
                <a:chOff x="616071" y="3724957"/>
                <a:chExt cx="4583434" cy="1906974"/>
              </a:xfrm>
            </p:grpSpPr>
            <p:grpSp>
              <p:nvGrpSpPr>
                <p:cNvPr id="38" name="Group 37"/>
                <p:cNvGrpSpPr/>
                <p:nvPr/>
              </p:nvGrpSpPr>
              <p:grpSpPr>
                <a:xfrm>
                  <a:off x="656393" y="4328453"/>
                  <a:ext cx="4543112" cy="1303478"/>
                  <a:chOff x="1555321" y="1752600"/>
                  <a:chExt cx="3550079" cy="990600"/>
                </a:xfrm>
              </p:grpSpPr>
              <p:sp>
                <p:nvSpPr>
                  <p:cNvPr id="45" name="Rectangle 44"/>
                  <p:cNvSpPr/>
                  <p:nvPr/>
                </p:nvSpPr>
                <p:spPr>
                  <a:xfrm>
                    <a:off x="1555321" y="1752600"/>
                    <a:ext cx="3550079" cy="9906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pic>
                <p:nvPicPr>
                  <p:cNvPr id="46" name="Picture 45"/>
                  <p:cNvPicPr>
                    <a:picLocks noChangeAspect="1"/>
                  </p:cNvPicPr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1567443" y="1780487"/>
                    <a:ext cx="3525834" cy="934825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</p:grpSp>
            <p:grpSp>
              <p:nvGrpSpPr>
                <p:cNvPr id="40" name="Group 39"/>
                <p:cNvGrpSpPr/>
                <p:nvPr/>
              </p:nvGrpSpPr>
              <p:grpSpPr>
                <a:xfrm>
                  <a:off x="616071" y="3724957"/>
                  <a:ext cx="4539944" cy="1845509"/>
                  <a:chOff x="646129" y="4557391"/>
                  <a:chExt cx="4539944" cy="1845509"/>
                </a:xfrm>
              </p:grpSpPr>
              <p:sp>
                <p:nvSpPr>
                  <p:cNvPr id="41" name="TextBox 40"/>
                  <p:cNvSpPr txBox="1"/>
                  <p:nvPr/>
                </p:nvSpPr>
                <p:spPr>
                  <a:xfrm>
                    <a:off x="1369558" y="4557391"/>
                    <a:ext cx="453969" cy="36933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b="1" dirty="0">
                        <a:solidFill>
                          <a:srgbClr val="00B0F0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rPr>
                      <a:t>T3</a:t>
                    </a:r>
                  </a:p>
                </p:txBody>
              </p:sp>
              <p:grpSp>
                <p:nvGrpSpPr>
                  <p:cNvPr id="42" name="Group 41"/>
                  <p:cNvGrpSpPr/>
                  <p:nvPr/>
                </p:nvGrpSpPr>
                <p:grpSpPr>
                  <a:xfrm>
                    <a:off x="646129" y="5098936"/>
                    <a:ext cx="4539944" cy="1303964"/>
                    <a:chOff x="646129" y="5098936"/>
                    <a:chExt cx="4539944" cy="1303964"/>
                  </a:xfrm>
                </p:grpSpPr>
                <p:sp>
                  <p:nvSpPr>
                    <p:cNvPr id="43" name="TextBox 42"/>
                    <p:cNvSpPr txBox="1"/>
                    <p:nvPr/>
                  </p:nvSpPr>
                  <p:spPr>
                    <a:xfrm>
                      <a:off x="646129" y="5098936"/>
                      <a:ext cx="269626" cy="18466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6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T3</a:t>
                      </a:r>
                    </a:p>
                  </p:txBody>
                </p:sp>
                <p:sp>
                  <p:nvSpPr>
                    <p:cNvPr id="44" name="Rectangle 43"/>
                    <p:cNvSpPr/>
                    <p:nvPr/>
                  </p:nvSpPr>
                  <p:spPr>
                    <a:xfrm>
                      <a:off x="746707" y="5221955"/>
                      <a:ext cx="4439366" cy="1180945"/>
                    </a:xfrm>
                    <a:prstGeom prst="rect">
                      <a:avLst/>
                    </a:prstGeom>
                    <a:solidFill>
                      <a:srgbClr val="00B0F0">
                        <a:alpha val="20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grpSp>
            <p:nvGrpSpPr>
              <p:cNvPr id="47" name="Group 46"/>
              <p:cNvGrpSpPr/>
              <p:nvPr/>
            </p:nvGrpSpPr>
            <p:grpSpPr>
              <a:xfrm>
                <a:off x="5296361" y="683742"/>
                <a:ext cx="2306106" cy="947887"/>
                <a:chOff x="635058" y="3755791"/>
                <a:chExt cx="4564447" cy="1876140"/>
              </a:xfrm>
            </p:grpSpPr>
            <p:grpSp>
              <p:nvGrpSpPr>
                <p:cNvPr id="48" name="Group 47"/>
                <p:cNvGrpSpPr/>
                <p:nvPr/>
              </p:nvGrpSpPr>
              <p:grpSpPr>
                <a:xfrm>
                  <a:off x="656393" y="4328453"/>
                  <a:ext cx="4543112" cy="1303478"/>
                  <a:chOff x="1555321" y="1752600"/>
                  <a:chExt cx="3550079" cy="990600"/>
                </a:xfrm>
              </p:grpSpPr>
              <p:sp>
                <p:nvSpPr>
                  <p:cNvPr id="54" name="Rectangle 53"/>
                  <p:cNvSpPr/>
                  <p:nvPr/>
                </p:nvSpPr>
                <p:spPr>
                  <a:xfrm>
                    <a:off x="1555321" y="1752600"/>
                    <a:ext cx="3550079" cy="9906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pic>
                <p:nvPicPr>
                  <p:cNvPr id="55" name="Picture 54"/>
                  <p:cNvPicPr>
                    <a:picLocks noChangeAspect="1"/>
                  </p:cNvPicPr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1567444" y="1780487"/>
                    <a:ext cx="3525834" cy="934825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</p:grpSp>
            <p:grpSp>
              <p:nvGrpSpPr>
                <p:cNvPr id="49" name="Group 48"/>
                <p:cNvGrpSpPr/>
                <p:nvPr/>
              </p:nvGrpSpPr>
              <p:grpSpPr>
                <a:xfrm>
                  <a:off x="635058" y="3755791"/>
                  <a:ext cx="4496942" cy="1791991"/>
                  <a:chOff x="665116" y="4588225"/>
                  <a:chExt cx="4496942" cy="1791991"/>
                </a:xfrm>
              </p:grpSpPr>
              <p:sp>
                <p:nvSpPr>
                  <p:cNvPr id="50" name="TextBox 49"/>
                  <p:cNvSpPr txBox="1"/>
                  <p:nvPr/>
                </p:nvSpPr>
                <p:spPr>
                  <a:xfrm>
                    <a:off x="1288202" y="4588225"/>
                    <a:ext cx="453969" cy="36933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b="1" dirty="0">
                        <a:solidFill>
                          <a:srgbClr val="00B050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rPr>
                      <a:t>T2</a:t>
                    </a:r>
                  </a:p>
                </p:txBody>
              </p:sp>
              <p:grpSp>
                <p:nvGrpSpPr>
                  <p:cNvPr id="51" name="Group 50"/>
                  <p:cNvGrpSpPr/>
                  <p:nvPr/>
                </p:nvGrpSpPr>
                <p:grpSpPr>
                  <a:xfrm>
                    <a:off x="665116" y="5086552"/>
                    <a:ext cx="4496942" cy="1293664"/>
                    <a:chOff x="665116" y="5086552"/>
                    <a:chExt cx="4496942" cy="1293664"/>
                  </a:xfrm>
                </p:grpSpPr>
                <p:sp>
                  <p:nvSpPr>
                    <p:cNvPr id="52" name="TextBox 51"/>
                    <p:cNvSpPr txBox="1"/>
                    <p:nvPr/>
                  </p:nvSpPr>
                  <p:spPr>
                    <a:xfrm>
                      <a:off x="665116" y="5086552"/>
                      <a:ext cx="269626" cy="184666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6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T2</a:t>
                      </a:r>
                    </a:p>
                  </p:txBody>
                </p:sp>
                <p:sp>
                  <p:nvSpPr>
                    <p:cNvPr id="53" name="Rectangle 52"/>
                    <p:cNvSpPr/>
                    <p:nvPr/>
                  </p:nvSpPr>
                  <p:spPr>
                    <a:xfrm>
                      <a:off x="722691" y="5199272"/>
                      <a:ext cx="4439367" cy="1180944"/>
                    </a:xfrm>
                    <a:prstGeom prst="rect">
                      <a:avLst/>
                    </a:prstGeom>
                    <a:solidFill>
                      <a:srgbClr val="00B050">
                        <a:alpha val="20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grpSp>
            <p:nvGrpSpPr>
              <p:cNvPr id="56" name="Group 55"/>
              <p:cNvGrpSpPr/>
              <p:nvPr/>
            </p:nvGrpSpPr>
            <p:grpSpPr>
              <a:xfrm>
                <a:off x="4431462" y="784485"/>
                <a:ext cx="2331271" cy="989141"/>
                <a:chOff x="585249" y="3674137"/>
                <a:chExt cx="4614256" cy="1957794"/>
              </a:xfrm>
            </p:grpSpPr>
            <p:grpSp>
              <p:nvGrpSpPr>
                <p:cNvPr id="57" name="Group 56"/>
                <p:cNvGrpSpPr/>
                <p:nvPr/>
              </p:nvGrpSpPr>
              <p:grpSpPr>
                <a:xfrm>
                  <a:off x="656393" y="4328453"/>
                  <a:ext cx="4543112" cy="1303478"/>
                  <a:chOff x="1555321" y="1752600"/>
                  <a:chExt cx="3550079" cy="990600"/>
                </a:xfrm>
              </p:grpSpPr>
              <p:sp>
                <p:nvSpPr>
                  <p:cNvPr id="63" name="Rectangle 62"/>
                  <p:cNvSpPr/>
                  <p:nvPr/>
                </p:nvSpPr>
                <p:spPr>
                  <a:xfrm>
                    <a:off x="1555321" y="1752600"/>
                    <a:ext cx="3550079" cy="9906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pic>
                <p:nvPicPr>
                  <p:cNvPr id="64" name="Picture 63"/>
                  <p:cNvPicPr>
                    <a:picLocks noChangeAspect="1"/>
                  </p:cNvPicPr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1567443" y="1780487"/>
                    <a:ext cx="3525834" cy="934825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</p:grpSp>
            <p:grpSp>
              <p:nvGrpSpPr>
                <p:cNvPr id="58" name="Group 57"/>
                <p:cNvGrpSpPr/>
                <p:nvPr/>
              </p:nvGrpSpPr>
              <p:grpSpPr>
                <a:xfrm>
                  <a:off x="585249" y="3674137"/>
                  <a:ext cx="4540345" cy="1893211"/>
                  <a:chOff x="615307" y="4506571"/>
                  <a:chExt cx="4540345" cy="1893211"/>
                </a:xfrm>
              </p:grpSpPr>
              <p:sp>
                <p:nvSpPr>
                  <p:cNvPr id="59" name="TextBox 58"/>
                  <p:cNvSpPr txBox="1"/>
                  <p:nvPr/>
                </p:nvSpPr>
                <p:spPr>
                  <a:xfrm>
                    <a:off x="1558319" y="4506571"/>
                    <a:ext cx="453969" cy="36933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b="1" dirty="0">
                        <a:solidFill>
                          <a:srgbClr val="C00000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rPr>
                      <a:t>T1</a:t>
                    </a:r>
                  </a:p>
                </p:txBody>
              </p:sp>
              <p:grpSp>
                <p:nvGrpSpPr>
                  <p:cNvPr id="60" name="Group 59"/>
                  <p:cNvGrpSpPr/>
                  <p:nvPr/>
                </p:nvGrpSpPr>
                <p:grpSpPr>
                  <a:xfrm>
                    <a:off x="615307" y="5103730"/>
                    <a:ext cx="4540345" cy="1296052"/>
                    <a:chOff x="615307" y="5103730"/>
                    <a:chExt cx="4540345" cy="1296052"/>
                  </a:xfrm>
                </p:grpSpPr>
                <p:sp>
                  <p:nvSpPr>
                    <p:cNvPr id="61" name="TextBox 60"/>
                    <p:cNvSpPr txBox="1"/>
                    <p:nvPr/>
                  </p:nvSpPr>
                  <p:spPr>
                    <a:xfrm>
                      <a:off x="615307" y="5103730"/>
                      <a:ext cx="345045" cy="242993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6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T1</a:t>
                      </a:r>
                    </a:p>
                  </p:txBody>
                </p:sp>
                <p:sp>
                  <p:nvSpPr>
                    <p:cNvPr id="62" name="Rectangle 61"/>
                    <p:cNvSpPr/>
                    <p:nvPr/>
                  </p:nvSpPr>
                  <p:spPr>
                    <a:xfrm>
                      <a:off x="716286" y="5218837"/>
                      <a:ext cx="4439366" cy="1180945"/>
                    </a:xfrm>
                    <a:prstGeom prst="rect">
                      <a:avLst/>
                    </a:prstGeom>
                    <a:solidFill>
                      <a:srgbClr val="FF0000">
                        <a:alpha val="20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</p:grpSp>
        <p:sp>
          <p:nvSpPr>
            <p:cNvPr id="65" name="TextBox 64"/>
            <p:cNvSpPr txBox="1"/>
            <p:nvPr/>
          </p:nvSpPr>
          <p:spPr>
            <a:xfrm>
              <a:off x="5578710" y="1691505"/>
              <a:ext cx="19094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i="1" dirty="0">
                  <a:latin typeface="Times New Roman" charset="0"/>
                  <a:ea typeface="Times New Roman" charset="0"/>
                  <a:cs typeface="Times New Roman" charset="0"/>
                </a:rPr>
                <a:t>Capacity Matrices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711144" y="1007250"/>
            <a:ext cx="4475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Times New Roman" charset="0"/>
                <a:ea typeface="Times New Roman" charset="0"/>
                <a:cs typeface="Times New Roman" charset="0"/>
              </a:rPr>
              <a:t>×</a:t>
            </a:r>
          </a:p>
        </p:txBody>
      </p:sp>
      <p:sp>
        <p:nvSpPr>
          <p:cNvPr id="6" name="Rectangle 5"/>
          <p:cNvSpPr/>
          <p:nvPr/>
        </p:nvSpPr>
        <p:spPr>
          <a:xfrm>
            <a:off x="2311128" y="2203578"/>
            <a:ext cx="3898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Times New Roman" charset="0"/>
                <a:ea typeface="Times New Roman" charset="0"/>
                <a:cs typeface="Times New Roman" charset="0"/>
              </a:rPr>
              <a:t>=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2851173" y="2131920"/>
            <a:ext cx="3730509" cy="1061058"/>
            <a:chOff x="2851173" y="2131920"/>
            <a:chExt cx="3730509" cy="1061058"/>
          </a:xfrm>
        </p:grpSpPr>
        <p:sp>
          <p:nvSpPr>
            <p:cNvPr id="67" name="TextBox 66"/>
            <p:cNvSpPr txBox="1"/>
            <p:nvPr/>
          </p:nvSpPr>
          <p:spPr>
            <a:xfrm>
              <a:off x="2851173" y="2823646"/>
              <a:ext cx="37305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i="1" dirty="0">
                  <a:latin typeface="Times New Roman" charset="0"/>
                  <a:ea typeface="Times New Roman" charset="0"/>
                  <a:cs typeface="Times New Roman" charset="0"/>
                </a:rPr>
                <a:t>Current Performance Score Matrices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0049" y="2131920"/>
              <a:ext cx="3657600" cy="646790"/>
            </a:xfrm>
            <a:prstGeom prst="rect">
              <a:avLst/>
            </a:prstGeom>
          </p:spPr>
        </p:pic>
      </p:grpSp>
      <p:pic>
        <p:nvPicPr>
          <p:cNvPr id="68" name="Picture 6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11728" y="3788442"/>
            <a:ext cx="7592713" cy="429776"/>
          </a:xfrm>
          <a:prstGeom prst="rect">
            <a:avLst/>
          </a:prstGeom>
        </p:spPr>
      </p:pic>
      <p:grpSp>
        <p:nvGrpSpPr>
          <p:cNvPr id="81" name="Group 80"/>
          <p:cNvGrpSpPr/>
          <p:nvPr/>
        </p:nvGrpSpPr>
        <p:grpSpPr>
          <a:xfrm>
            <a:off x="6308978" y="3833448"/>
            <a:ext cx="2294238" cy="789746"/>
            <a:chOff x="6050589" y="5760720"/>
            <a:chExt cx="2294238" cy="789746"/>
          </a:xfrm>
        </p:grpSpPr>
        <p:sp>
          <p:nvSpPr>
            <p:cNvPr id="82" name="Rectangle 81"/>
            <p:cNvSpPr/>
            <p:nvPr/>
          </p:nvSpPr>
          <p:spPr>
            <a:xfrm>
              <a:off x="6050589" y="5760720"/>
              <a:ext cx="2018856" cy="410127"/>
            </a:xfrm>
            <a:prstGeom prst="rect">
              <a:avLst/>
            </a:prstGeom>
            <a:solidFill>
              <a:srgbClr val="7030A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6159613" y="6181134"/>
              <a:ext cx="21852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Times New Roman" charset="0"/>
                  <a:ea typeface="Times New Roman" charset="0"/>
                  <a:cs typeface="Times New Roman" charset="0"/>
                </a:rPr>
                <a:t>Current Perf Penalty</a:t>
              </a:r>
            </a:p>
          </p:txBody>
        </p:sp>
      </p:grpSp>
      <p:grpSp>
        <p:nvGrpSpPr>
          <p:cNvPr id="123" name="Group 122"/>
          <p:cNvGrpSpPr/>
          <p:nvPr/>
        </p:nvGrpSpPr>
        <p:grpSpPr>
          <a:xfrm>
            <a:off x="3085331" y="6015339"/>
            <a:ext cx="2870193" cy="750297"/>
            <a:chOff x="3085331" y="6015339"/>
            <a:chExt cx="2870193" cy="750297"/>
          </a:xfrm>
        </p:grpSpPr>
        <p:grpSp>
          <p:nvGrpSpPr>
            <p:cNvPr id="29" name="Group 28"/>
            <p:cNvGrpSpPr/>
            <p:nvPr/>
          </p:nvGrpSpPr>
          <p:grpSpPr>
            <a:xfrm>
              <a:off x="3100696" y="6015339"/>
              <a:ext cx="2854828" cy="425740"/>
              <a:chOff x="3100696" y="6015339"/>
              <a:chExt cx="2854828" cy="425740"/>
            </a:xfrm>
          </p:grpSpPr>
          <p:sp>
            <p:nvSpPr>
              <p:cNvPr id="90" name="Rectangle 89"/>
              <p:cNvSpPr/>
              <p:nvPr/>
            </p:nvSpPr>
            <p:spPr>
              <a:xfrm>
                <a:off x="3100696" y="6015339"/>
                <a:ext cx="1025137" cy="42574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>
                    <a:latin typeface="Times New Roman" charset="0"/>
                    <a:ea typeface="Times New Roman" charset="0"/>
                    <a:cs typeface="Times New Roman" charset="0"/>
                  </a:rPr>
                  <a:t>SSD_out</a:t>
                </a:r>
                <a:endParaRPr lang="en-US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96" name="Rectangle 95"/>
              <p:cNvSpPr/>
              <p:nvPr/>
            </p:nvSpPr>
            <p:spPr>
              <a:xfrm>
                <a:off x="4960698" y="6015340"/>
                <a:ext cx="994826" cy="412992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err="1">
                    <a:latin typeface="Times New Roman" charset="0"/>
                    <a:ea typeface="Times New Roman" charset="0"/>
                    <a:cs typeface="Times New Roman" charset="0"/>
                  </a:rPr>
                  <a:t>SSD_in</a:t>
                </a:r>
                <a:endParaRPr lang="en-US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97" name="Right Arrow 96"/>
              <p:cNvSpPr/>
              <p:nvPr/>
            </p:nvSpPr>
            <p:spPr>
              <a:xfrm>
                <a:off x="4131947" y="6096620"/>
                <a:ext cx="820514" cy="304800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p:grpSp>
        <p:sp>
          <p:nvSpPr>
            <p:cNvPr id="98" name="TextBox 97"/>
            <p:cNvSpPr txBox="1"/>
            <p:nvPr/>
          </p:nvSpPr>
          <p:spPr>
            <a:xfrm>
              <a:off x="3085331" y="6457859"/>
              <a:ext cx="116410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>
                  <a:latin typeface="Times New Roman" charset="0"/>
                  <a:ea typeface="Times New Roman" charset="0"/>
                  <a:cs typeface="Times New Roman" charset="0"/>
                </a:rPr>
                <a:t>remReadRate</a:t>
              </a:r>
              <a:endParaRPr lang="en-US" sz="14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4900170" y="6468132"/>
              <a:ext cx="10553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>
                  <a:latin typeface="Times New Roman" charset="0"/>
                  <a:ea typeface="Times New Roman" charset="0"/>
                  <a:cs typeface="Times New Roman" charset="0"/>
                </a:rPr>
                <a:t>remWriteRate</a:t>
              </a:r>
              <a:endParaRPr lang="en-US" sz="12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834666" y="2818122"/>
            <a:ext cx="3700012" cy="1809852"/>
            <a:chOff x="2749686" y="3114902"/>
            <a:chExt cx="3700012" cy="1809852"/>
          </a:xfrm>
        </p:grpSpPr>
        <p:grpSp>
          <p:nvGrpSpPr>
            <p:cNvPr id="77" name="Group 76"/>
            <p:cNvGrpSpPr/>
            <p:nvPr/>
          </p:nvGrpSpPr>
          <p:grpSpPr>
            <a:xfrm>
              <a:off x="4406290" y="4144493"/>
              <a:ext cx="1881734" cy="780261"/>
              <a:chOff x="4200910" y="5697980"/>
              <a:chExt cx="1881734" cy="780261"/>
            </a:xfrm>
          </p:grpSpPr>
          <p:sp>
            <p:nvSpPr>
              <p:cNvPr id="79" name="Rectangle 78"/>
              <p:cNvSpPr/>
              <p:nvPr/>
            </p:nvSpPr>
            <p:spPr>
              <a:xfrm>
                <a:off x="4444766" y="5697980"/>
                <a:ext cx="1404173" cy="410127"/>
              </a:xfrm>
              <a:prstGeom prst="rect">
                <a:avLst/>
              </a:prstGeom>
              <a:solidFill>
                <a:schemeClr val="accent6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70C0"/>
                  </a:solidFill>
                </a:endParaRPr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4200910" y="6108909"/>
                <a:ext cx="18817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>
                    <a:latin typeface="Times New Roman" charset="0"/>
                    <a:ea typeface="Times New Roman" charset="0"/>
                    <a:cs typeface="Times New Roman" charset="0"/>
                  </a:rPr>
                  <a:t>Current Perf Gain</a:t>
                </a:r>
              </a:p>
            </p:txBody>
          </p:sp>
        </p:grpSp>
        <p:sp>
          <p:nvSpPr>
            <p:cNvPr id="108" name="Rectangle 107"/>
            <p:cNvSpPr/>
            <p:nvPr/>
          </p:nvSpPr>
          <p:spPr>
            <a:xfrm>
              <a:off x="2749686" y="3114902"/>
              <a:ext cx="3700012" cy="410127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2">
                    <a:lumMod val="75000"/>
                  </a:schemeClr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753796" y="3847427"/>
            <a:ext cx="3808780" cy="796531"/>
            <a:chOff x="753796" y="3847427"/>
            <a:chExt cx="3808780" cy="796531"/>
          </a:xfrm>
        </p:grpSpPr>
        <p:grpSp>
          <p:nvGrpSpPr>
            <p:cNvPr id="69" name="Group 68"/>
            <p:cNvGrpSpPr/>
            <p:nvPr/>
          </p:nvGrpSpPr>
          <p:grpSpPr>
            <a:xfrm>
              <a:off x="753796" y="3847427"/>
              <a:ext cx="3808780" cy="788765"/>
              <a:chOff x="597176" y="5715000"/>
              <a:chExt cx="3808780" cy="788765"/>
            </a:xfrm>
          </p:grpSpPr>
          <p:grpSp>
            <p:nvGrpSpPr>
              <p:cNvPr id="70" name="Group 69"/>
              <p:cNvGrpSpPr/>
              <p:nvPr/>
            </p:nvGrpSpPr>
            <p:grpSpPr>
              <a:xfrm>
                <a:off x="597176" y="5715000"/>
                <a:ext cx="3808780" cy="410127"/>
                <a:chOff x="597176" y="5715000"/>
                <a:chExt cx="3808780" cy="410127"/>
              </a:xfrm>
            </p:grpSpPr>
            <p:sp>
              <p:nvSpPr>
                <p:cNvPr id="73" name="Rectangle 72"/>
                <p:cNvSpPr/>
                <p:nvPr/>
              </p:nvSpPr>
              <p:spPr>
                <a:xfrm>
                  <a:off x="2105748" y="5715000"/>
                  <a:ext cx="2300208" cy="410127"/>
                </a:xfrm>
                <a:prstGeom prst="rect">
                  <a:avLst/>
                </a:prstGeom>
                <a:solidFill>
                  <a:srgbClr val="FFC000">
                    <a:alpha val="3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0070C0"/>
                    </a:solidFill>
                  </a:endParaRPr>
                </a:p>
              </p:txBody>
            </p:sp>
            <p:sp>
              <p:nvSpPr>
                <p:cNvPr id="75" name="Rectangle 74"/>
                <p:cNvSpPr/>
                <p:nvPr/>
              </p:nvSpPr>
              <p:spPr>
                <a:xfrm>
                  <a:off x="597176" y="5715000"/>
                  <a:ext cx="1357956" cy="410127"/>
                </a:xfrm>
                <a:prstGeom prst="rect">
                  <a:avLst/>
                </a:prstGeom>
                <a:solidFill>
                  <a:srgbClr val="FFC000">
                    <a:alpha val="3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0070C0"/>
                    </a:solidFill>
                  </a:endParaRPr>
                </a:p>
              </p:txBody>
            </p:sp>
          </p:grpSp>
          <p:sp>
            <p:nvSpPr>
              <p:cNvPr id="72" name="TextBox 71"/>
              <p:cNvSpPr txBox="1"/>
              <p:nvPr/>
            </p:nvSpPr>
            <p:spPr>
              <a:xfrm>
                <a:off x="2540000" y="6134433"/>
                <a:ext cx="14521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>
                    <a:latin typeface="Times New Roman" charset="0"/>
                    <a:ea typeface="Times New Roman" charset="0"/>
                    <a:cs typeface="Times New Roman" charset="0"/>
                  </a:rPr>
                  <a:t>History Score</a:t>
                </a:r>
                <a:endParaRPr lang="en-US" i="1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p:grpSp>
        <p:sp>
          <p:nvSpPr>
            <p:cNvPr id="109" name="TextBox 108"/>
            <p:cNvSpPr txBox="1"/>
            <p:nvPr/>
          </p:nvSpPr>
          <p:spPr>
            <a:xfrm>
              <a:off x="839783" y="4274626"/>
              <a:ext cx="13026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>
                  <a:latin typeface="Times New Roman" charset="0"/>
                  <a:ea typeface="Times New Roman" charset="0"/>
                  <a:cs typeface="Times New Roman" charset="0"/>
                </a:rPr>
                <a:t>Final Score</a:t>
              </a:r>
              <a:endParaRPr lang="en-US" i="1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386277" y="51344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27" name="Group 26"/>
          <p:cNvGrpSpPr/>
          <p:nvPr/>
        </p:nvGrpSpPr>
        <p:grpSpPr>
          <a:xfrm>
            <a:off x="1643979" y="5159553"/>
            <a:ext cx="5774261" cy="653184"/>
            <a:chOff x="1643979" y="5159553"/>
            <a:chExt cx="5774261" cy="653184"/>
          </a:xfrm>
        </p:grpSpPr>
        <p:sp>
          <p:nvSpPr>
            <p:cNvPr id="85" name="TextBox 84"/>
            <p:cNvSpPr txBox="1"/>
            <p:nvPr/>
          </p:nvSpPr>
          <p:spPr>
            <a:xfrm>
              <a:off x="1643979" y="5307661"/>
              <a:ext cx="44595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latin typeface="Times New Roman" charset="0"/>
                  <a:ea typeface="Times New Roman" charset="0"/>
                  <a:cs typeface="Times New Roman" charset="0"/>
                </a:rPr>
                <a:t>migCost</a:t>
              </a:r>
              <a:r>
                <a:rPr lang="en-US" dirty="0">
                  <a:latin typeface="Times New Roman" charset="0"/>
                  <a:ea typeface="Times New Roman" charset="0"/>
                  <a:cs typeface="Times New Roman" charset="0"/>
                </a:rPr>
                <a:t>  =                      =                     </a:t>
              </a:r>
              <a:endParaRPr lang="en-US" sz="14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3008947" y="5159553"/>
              <a:ext cx="423669" cy="178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latin typeface="Times New Roman" charset="0"/>
                  <a:ea typeface="Times New Roman" charset="0"/>
                  <a:cs typeface="Times New Roman" charset="0"/>
                </a:rPr>
                <a:t>vmSize</a:t>
              </a:r>
              <a:endParaRPr lang="en-US" sz="16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2911006" y="5474183"/>
              <a:ext cx="100700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latin typeface="Times New Roman" charset="0"/>
                  <a:ea typeface="Times New Roman" charset="0"/>
                  <a:cs typeface="Times New Roman" charset="0"/>
                </a:rPr>
                <a:t>migSpeed</a:t>
              </a:r>
              <a:endParaRPr lang="en-US" sz="16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2823768" y="5474183"/>
              <a:ext cx="110860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TextBox 110"/>
            <p:cNvSpPr txBox="1"/>
            <p:nvPr/>
          </p:nvSpPr>
          <p:spPr>
            <a:xfrm>
              <a:off x="5364074" y="5159553"/>
              <a:ext cx="423669" cy="178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latin typeface="Times New Roman" charset="0"/>
                  <a:ea typeface="Times New Roman" charset="0"/>
                  <a:cs typeface="Times New Roman" charset="0"/>
                </a:rPr>
                <a:t>vmSize</a:t>
              </a:r>
              <a:endParaRPr lang="en-US" sz="16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4394848" y="5460707"/>
              <a:ext cx="30233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C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min</a:t>
              </a:r>
              <a:r>
                <a:rPr lang="en-US" sz="1600" dirty="0">
                  <a:latin typeface="Times New Roman" charset="0"/>
                  <a:ea typeface="Times New Roman" charset="0"/>
                  <a:cs typeface="Times New Roman" charset="0"/>
                </a:rPr>
                <a:t>(</a:t>
              </a:r>
              <a:r>
                <a:rPr lang="en-US" sz="1600" dirty="0" err="1">
                  <a:latin typeface="Times New Roman" charset="0"/>
                  <a:ea typeface="Times New Roman" charset="0"/>
                  <a:cs typeface="Times New Roman" charset="0"/>
                </a:rPr>
                <a:t>remReadRate</a:t>
              </a:r>
              <a:r>
                <a:rPr lang="en-US" sz="1600" dirty="0">
                  <a:latin typeface="Times New Roman" charset="0"/>
                  <a:ea typeface="Times New Roman" charset="0"/>
                  <a:cs typeface="Times New Roman" charset="0"/>
                </a:rPr>
                <a:t>, </a:t>
              </a:r>
              <a:r>
                <a:rPr lang="en-US" sz="1600" dirty="0" err="1">
                  <a:latin typeface="Times New Roman" charset="0"/>
                  <a:ea typeface="Times New Roman" charset="0"/>
                  <a:cs typeface="Times New Roman" charset="0"/>
                </a:rPr>
                <a:t>remWriteRate</a:t>
              </a:r>
              <a:r>
                <a:rPr lang="en-US" sz="1600" dirty="0">
                  <a:latin typeface="Times New Roman" charset="0"/>
                  <a:ea typeface="Times New Roman" charset="0"/>
                  <a:cs typeface="Times New Roman" charset="0"/>
                </a:rPr>
                <a:t>)</a:t>
              </a:r>
            </a:p>
          </p:txBody>
        </p:sp>
        <p:cxnSp>
          <p:nvCxnSpPr>
            <p:cNvPr id="113" name="Straight Connector 112"/>
            <p:cNvCxnSpPr/>
            <p:nvPr/>
          </p:nvCxnSpPr>
          <p:spPr>
            <a:xfrm>
              <a:off x="4307610" y="5460707"/>
              <a:ext cx="301752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4" name="Rectangle 113"/>
          <p:cNvSpPr/>
          <p:nvPr/>
        </p:nvSpPr>
        <p:spPr>
          <a:xfrm>
            <a:off x="1664842" y="5327621"/>
            <a:ext cx="893820" cy="410127"/>
          </a:xfrm>
          <a:prstGeom prst="rect">
            <a:avLst/>
          </a:prstGeom>
          <a:solidFill>
            <a:srgbClr val="7030A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457200" y="661842"/>
            <a:ext cx="8410478" cy="2768877"/>
            <a:chOff x="457200" y="661842"/>
            <a:chExt cx="8534400" cy="2768877"/>
          </a:xfrm>
        </p:grpSpPr>
        <p:sp>
          <p:nvSpPr>
            <p:cNvPr id="21" name="Rounded Rectangle 20"/>
            <p:cNvSpPr/>
            <p:nvPr/>
          </p:nvSpPr>
          <p:spPr>
            <a:xfrm>
              <a:off x="457200" y="661842"/>
              <a:ext cx="8534400" cy="2767158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716921" y="3061387"/>
              <a:ext cx="202491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tx2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Orthogonal Match</a:t>
              </a:r>
              <a:endParaRPr lang="en-US" b="1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115" name="Group 114"/>
          <p:cNvGrpSpPr/>
          <p:nvPr/>
        </p:nvGrpSpPr>
        <p:grpSpPr>
          <a:xfrm>
            <a:off x="504415" y="3609206"/>
            <a:ext cx="8487185" cy="1426432"/>
            <a:chOff x="457200" y="611432"/>
            <a:chExt cx="8534400" cy="3312071"/>
          </a:xfrm>
        </p:grpSpPr>
        <p:sp>
          <p:nvSpPr>
            <p:cNvPr id="116" name="Rounded Rectangle 115"/>
            <p:cNvSpPr/>
            <p:nvPr/>
          </p:nvSpPr>
          <p:spPr>
            <a:xfrm>
              <a:off x="457200" y="611432"/>
              <a:ext cx="8534400" cy="3278839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6304438" y="3065941"/>
              <a:ext cx="2547802" cy="85756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tx2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Comprehensive Scoring</a:t>
              </a:r>
              <a:endParaRPr lang="en-US" b="1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118" name="Group 117"/>
          <p:cNvGrpSpPr/>
          <p:nvPr/>
        </p:nvGrpSpPr>
        <p:grpSpPr>
          <a:xfrm>
            <a:off x="441080" y="5116872"/>
            <a:ext cx="8487185" cy="1705204"/>
            <a:chOff x="457200" y="611432"/>
            <a:chExt cx="8534400" cy="3278839"/>
          </a:xfrm>
        </p:grpSpPr>
        <p:sp>
          <p:nvSpPr>
            <p:cNvPr id="119" name="Rounded Rectangle 118"/>
            <p:cNvSpPr/>
            <p:nvPr/>
          </p:nvSpPr>
          <p:spPr>
            <a:xfrm>
              <a:off x="457200" y="611432"/>
              <a:ext cx="8534400" cy="3278839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7139034" y="3066327"/>
              <a:ext cx="1700899" cy="71016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tx2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Migration Cost</a:t>
              </a:r>
              <a:endParaRPr lang="en-US" b="1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3075925" y="5555740"/>
            <a:ext cx="3034745" cy="1196564"/>
            <a:chOff x="3037057" y="5532684"/>
            <a:chExt cx="3034745" cy="1196564"/>
          </a:xfrm>
        </p:grpSpPr>
        <p:sp>
          <p:nvSpPr>
            <p:cNvPr id="121" name="Rectangle 120"/>
            <p:cNvSpPr/>
            <p:nvPr/>
          </p:nvSpPr>
          <p:spPr>
            <a:xfrm>
              <a:off x="4825478" y="5532684"/>
              <a:ext cx="1246324" cy="239855"/>
            </a:xfrm>
            <a:prstGeom prst="rect">
              <a:avLst/>
            </a:prstGeom>
            <a:solidFill>
              <a:schemeClr val="accent2">
                <a:lumMod val="40000"/>
                <a:lumOff val="60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3037057" y="6489393"/>
              <a:ext cx="1246324" cy="239855"/>
            </a:xfrm>
            <a:prstGeom prst="rect">
              <a:avLst/>
            </a:prstGeom>
            <a:solidFill>
              <a:schemeClr val="accent2">
                <a:lumMod val="40000"/>
                <a:lumOff val="60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70C0"/>
                </a:solidFill>
              </a:endParaRPr>
            </a:p>
          </p:txBody>
        </p:sp>
      </p:grpSp>
      <p:grpSp>
        <p:nvGrpSpPr>
          <p:cNvPr id="124" name="Group 123"/>
          <p:cNvGrpSpPr/>
          <p:nvPr/>
        </p:nvGrpSpPr>
        <p:grpSpPr>
          <a:xfrm>
            <a:off x="4862938" y="5540592"/>
            <a:ext cx="2492648" cy="1204539"/>
            <a:chOff x="3037057" y="5524709"/>
            <a:chExt cx="2492648" cy="1204539"/>
          </a:xfrm>
        </p:grpSpPr>
        <p:sp>
          <p:nvSpPr>
            <p:cNvPr id="125" name="Rectangle 124"/>
            <p:cNvSpPr/>
            <p:nvPr/>
          </p:nvSpPr>
          <p:spPr>
            <a:xfrm>
              <a:off x="4283381" y="5524709"/>
              <a:ext cx="1246324" cy="239855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3037057" y="6489393"/>
              <a:ext cx="1246324" cy="239855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70C0"/>
                </a:solidFill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119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71600"/>
            <a:ext cx="8610600" cy="452596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3000" dirty="0">
                <a:latin typeface="Times New Roman" charset="0"/>
                <a:ea typeface="Times New Roman" charset="0"/>
                <a:cs typeface="Times New Roman" charset="0"/>
              </a:rPr>
              <a:t>1. Background and Motivation</a:t>
            </a:r>
          </a:p>
          <a:p>
            <a:pPr marL="0" indent="0">
              <a:buNone/>
            </a:pPr>
            <a:endParaRPr lang="en-US" sz="3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r>
              <a:rPr lang="en-US" sz="3000" dirty="0">
                <a:latin typeface="Times New Roman" charset="0"/>
                <a:ea typeface="Times New Roman" charset="0"/>
                <a:cs typeface="Times New Roman" charset="0"/>
              </a:rPr>
              <a:t>2. Problem Formulation</a:t>
            </a:r>
          </a:p>
          <a:p>
            <a:pPr marL="0" indent="0">
              <a:buNone/>
            </a:pPr>
            <a:endParaRPr lang="en-US" sz="3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r>
              <a:rPr lang="en-US" sz="3000" dirty="0">
                <a:latin typeface="Times New Roman" charset="0"/>
                <a:ea typeface="Times New Roman" charset="0"/>
                <a:cs typeface="Times New Roman" charset="0"/>
              </a:rPr>
              <a:t>3. Approximation Algorithm Design</a:t>
            </a:r>
          </a:p>
          <a:p>
            <a:pPr marL="0" indent="0">
              <a:buNone/>
            </a:pPr>
            <a:endParaRPr lang="en-US" sz="3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r>
              <a:rPr lang="en-US" sz="3000" dirty="0">
                <a:latin typeface="Times New Roman" charset="0"/>
                <a:ea typeface="Times New Roman" charset="0"/>
                <a:cs typeface="Times New Roman" charset="0"/>
              </a:rPr>
              <a:t>4. Implementation </a:t>
            </a:r>
          </a:p>
          <a:p>
            <a:pPr marL="0" indent="0">
              <a:buNone/>
            </a:pPr>
            <a:endParaRPr lang="en-US" sz="3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r>
              <a:rPr lang="en-US" sz="3000" dirty="0">
                <a:latin typeface="Times New Roman" charset="0"/>
                <a:ea typeface="Times New Roman" charset="0"/>
                <a:cs typeface="Times New Roman" charset="0"/>
              </a:rPr>
              <a:t>4. Performance Evaluation</a:t>
            </a:r>
          </a:p>
          <a:p>
            <a:pPr marL="0" indent="0">
              <a:buNone/>
            </a:pPr>
            <a:endParaRPr lang="en-US" sz="3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r>
              <a:rPr lang="en-US" sz="3000" dirty="0">
                <a:latin typeface="Times New Roman" charset="0"/>
                <a:ea typeface="Times New Roman" charset="0"/>
                <a:cs typeface="Times New Roman" charset="0"/>
              </a:rPr>
              <a:t>6. Conclusion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7" name="Rectangle 6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Outline</a:t>
              </a:r>
              <a:endParaRPr lang="en-US" sz="2400" b="1" dirty="0"/>
            </a:p>
          </p:txBody>
        </p:sp>
        <p:pic>
          <p:nvPicPr>
            <p:cNvPr id="9" name="Picture 8" descr="C:\Users\yang.zhe\Desktop\AltLogo_S_koK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2797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71600"/>
            <a:ext cx="8610600" cy="452596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3000" dirty="0">
                <a:latin typeface="Times New Roman" charset="0"/>
                <a:ea typeface="Times New Roman" charset="0"/>
                <a:cs typeface="Times New Roman" charset="0"/>
              </a:rPr>
              <a:t>1. Background and Motivation</a:t>
            </a:r>
          </a:p>
          <a:p>
            <a:pPr marL="0" indent="0">
              <a:buNone/>
            </a:pPr>
            <a:endParaRPr lang="en-US" sz="3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r>
              <a:rPr lang="en-US" sz="3000" dirty="0">
                <a:latin typeface="Times New Roman" charset="0"/>
                <a:ea typeface="Times New Roman" charset="0"/>
                <a:cs typeface="Times New Roman" charset="0"/>
              </a:rPr>
              <a:t>2. Problem Formulation</a:t>
            </a:r>
          </a:p>
          <a:p>
            <a:pPr marL="0" indent="0">
              <a:buNone/>
            </a:pPr>
            <a:endParaRPr lang="en-US" sz="3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r>
              <a:rPr lang="en-US" sz="3000" dirty="0">
                <a:latin typeface="Times New Roman" charset="0"/>
                <a:ea typeface="Times New Roman" charset="0"/>
                <a:cs typeface="Times New Roman" charset="0"/>
              </a:rPr>
              <a:t>3. Approximation Algorithm Design</a:t>
            </a:r>
          </a:p>
          <a:p>
            <a:pPr marL="0" indent="0">
              <a:buNone/>
            </a:pPr>
            <a:endParaRPr lang="en-US" sz="3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r>
              <a:rPr lang="en-US" sz="30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4. Implementation</a:t>
            </a:r>
          </a:p>
          <a:p>
            <a:pPr marL="0" indent="0">
              <a:buNone/>
            </a:pPr>
            <a:endParaRPr lang="en-US" sz="3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r>
              <a:rPr lang="en-US" sz="3000" dirty="0">
                <a:latin typeface="Times New Roman" charset="0"/>
                <a:ea typeface="Times New Roman" charset="0"/>
                <a:cs typeface="Times New Roman" charset="0"/>
              </a:rPr>
              <a:t>5. Performance Evaluation</a:t>
            </a:r>
          </a:p>
          <a:p>
            <a:pPr marL="0" indent="0">
              <a:buNone/>
            </a:pPr>
            <a:endParaRPr lang="en-US" sz="3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r>
              <a:rPr lang="en-US" sz="3000" dirty="0">
                <a:latin typeface="Times New Roman" charset="0"/>
                <a:ea typeface="Times New Roman" charset="0"/>
                <a:cs typeface="Times New Roman" charset="0"/>
              </a:rPr>
              <a:t>6. Conclusion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7" name="Rectangle 6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Outline</a:t>
              </a:r>
              <a:endParaRPr lang="en-US" sz="2400" b="1" dirty="0"/>
            </a:p>
          </p:txBody>
        </p:sp>
        <p:pic>
          <p:nvPicPr>
            <p:cNvPr id="9" name="Picture 8" descr="C:\Users\yang.zhe\Desktop\AltLogo_S_koK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2646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11" name="Rectangle 10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Implementation Details</a:t>
              </a:r>
            </a:p>
          </p:txBody>
        </p:sp>
        <p:pic>
          <p:nvPicPr>
            <p:cNvPr id="12" name="Picture 11" descr="C:\Users\yang.zhe\Desktop\AltLogo_S_koK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 12"/>
          <p:cNvGrpSpPr/>
          <p:nvPr/>
        </p:nvGrpSpPr>
        <p:grpSpPr>
          <a:xfrm>
            <a:off x="533861" y="2057400"/>
            <a:ext cx="3496439" cy="4007518"/>
            <a:chOff x="5212842" y="1740945"/>
            <a:chExt cx="3496439" cy="4007518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12842" y="4177129"/>
              <a:ext cx="3496439" cy="1571334"/>
            </a:xfrm>
            <a:prstGeom prst="rect">
              <a:avLst/>
            </a:prstGeom>
          </p:spPr>
        </p:pic>
        <p:grpSp>
          <p:nvGrpSpPr>
            <p:cNvPr id="15" name="Group 14"/>
            <p:cNvGrpSpPr/>
            <p:nvPr/>
          </p:nvGrpSpPr>
          <p:grpSpPr>
            <a:xfrm>
              <a:off x="5543993" y="1740945"/>
              <a:ext cx="2676645" cy="3302534"/>
              <a:chOff x="5418682" y="862502"/>
              <a:chExt cx="2995665" cy="3565687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5559238" y="862502"/>
                <a:ext cx="495300" cy="381000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latin typeface="Times New Roman" charset="0"/>
                    <a:ea typeface="Times New Roman" charset="0"/>
                    <a:cs typeface="Times New Roman" charset="0"/>
                  </a:rPr>
                  <a:t>VM</a:t>
                </a: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5594947" y="1765195"/>
                <a:ext cx="2819400" cy="604867"/>
              </a:xfrm>
              <a:prstGeom prst="rect">
                <a:avLst/>
              </a:prstGeom>
              <a:solidFill>
                <a:srgbClr val="1E85C9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500" b="1" dirty="0">
                    <a:latin typeface="Times New Roman" charset="0"/>
                    <a:ea typeface="Times New Roman" charset="0"/>
                    <a:cs typeface="Times New Roman" charset="0"/>
                  </a:rPr>
                  <a:t>VMware </a:t>
                </a:r>
                <a:r>
                  <a:rPr lang="en-US" sz="1500" b="1" dirty="0" err="1">
                    <a:latin typeface="Times New Roman" charset="0"/>
                    <a:ea typeface="Times New Roman" charset="0"/>
                    <a:cs typeface="Times New Roman" charset="0"/>
                  </a:rPr>
                  <a:t>ESXi</a:t>
                </a:r>
                <a:r>
                  <a:rPr lang="en-US" sz="1500" b="1" dirty="0">
                    <a:latin typeface="Times New Roman" charset="0"/>
                    <a:ea typeface="Times New Roman" charset="0"/>
                    <a:cs typeface="Times New Roman" charset="0"/>
                  </a:rPr>
                  <a:t> Hypervisor</a:t>
                </a: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5930318" y="1243502"/>
                <a:ext cx="495300" cy="381000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latin typeface="Times New Roman" charset="0"/>
                    <a:ea typeface="Times New Roman" charset="0"/>
                    <a:cs typeface="Times New Roman" charset="0"/>
                  </a:rPr>
                  <a:t>VM</a:t>
                </a: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6397439" y="862502"/>
                <a:ext cx="495300" cy="381000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latin typeface="Times New Roman" charset="0"/>
                    <a:ea typeface="Times New Roman" charset="0"/>
                    <a:cs typeface="Times New Roman" charset="0"/>
                  </a:rPr>
                  <a:t>VM</a:t>
                </a: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6768518" y="1243502"/>
                <a:ext cx="495300" cy="381000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latin typeface="Times New Roman" charset="0"/>
                    <a:ea typeface="Times New Roman" charset="0"/>
                    <a:cs typeface="Times New Roman" charset="0"/>
                  </a:rPr>
                  <a:t>VM</a:t>
                </a: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7264214" y="862502"/>
                <a:ext cx="495300" cy="381000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latin typeface="Times New Roman" charset="0"/>
                    <a:ea typeface="Times New Roman" charset="0"/>
                    <a:cs typeface="Times New Roman" charset="0"/>
                  </a:rPr>
                  <a:t>VM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7635293" y="1243502"/>
                <a:ext cx="495300" cy="381000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latin typeface="Times New Roman" charset="0"/>
                    <a:ea typeface="Times New Roman" charset="0"/>
                    <a:cs typeface="Times New Roman" charset="0"/>
                  </a:rPr>
                  <a:t>VM</a:t>
                </a:r>
              </a:p>
            </p:txBody>
          </p:sp>
          <p:grpSp>
            <p:nvGrpSpPr>
              <p:cNvPr id="23" name="Group 22"/>
              <p:cNvGrpSpPr/>
              <p:nvPr/>
            </p:nvGrpSpPr>
            <p:grpSpPr>
              <a:xfrm>
                <a:off x="5418682" y="3718114"/>
                <a:ext cx="1961325" cy="710075"/>
                <a:chOff x="4332224" y="2129872"/>
                <a:chExt cx="2812082" cy="1290694"/>
              </a:xfrm>
            </p:grpSpPr>
            <p:sp>
              <p:nvSpPr>
                <p:cNvPr id="25" name="Rectangle 24"/>
                <p:cNvSpPr/>
                <p:nvPr/>
              </p:nvSpPr>
              <p:spPr>
                <a:xfrm>
                  <a:off x="5171900" y="2876950"/>
                  <a:ext cx="1160866" cy="543616"/>
                </a:xfrm>
                <a:prstGeom prst="rect">
                  <a:avLst/>
                </a:prstGeom>
                <a:effectLst>
                  <a:glow>
                    <a:schemeClr val="tx1"/>
                  </a:glow>
                </a:effectLst>
              </p:spPr>
              <p:txBody>
                <a:bodyPr wrap="square">
                  <a:spAutoFit/>
                </a:bodyPr>
                <a:lstStyle/>
                <a:p>
                  <a:pPr algn="just"/>
                  <a:endParaRPr lang="en-US" sz="1200" b="1" dirty="0">
                    <a:solidFill>
                      <a:srgbClr val="00B0F0"/>
                    </a:solidFill>
                    <a:effectLst>
                      <a:glow rad="177800">
                        <a:schemeClr val="tx1"/>
                      </a:glow>
                    </a:effectLst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  <p:sp>
              <p:nvSpPr>
                <p:cNvPr id="27" name="Rectangle 26"/>
                <p:cNvSpPr/>
                <p:nvPr/>
              </p:nvSpPr>
              <p:spPr>
                <a:xfrm>
                  <a:off x="4332224" y="2129872"/>
                  <a:ext cx="2812082" cy="543616"/>
                </a:xfrm>
                <a:prstGeom prst="rect">
                  <a:avLst/>
                </a:prstGeom>
                <a:effectLst>
                  <a:glow>
                    <a:schemeClr val="tx1"/>
                  </a:glow>
                </a:effectLst>
              </p:spPr>
              <p:txBody>
                <a:bodyPr wrap="square">
                  <a:spAutoFit/>
                </a:bodyPr>
                <a:lstStyle/>
                <a:p>
                  <a:pPr algn="just"/>
                  <a:endParaRPr lang="en-US" sz="1200" b="1" dirty="0">
                    <a:solidFill>
                      <a:srgbClr val="00B0F0"/>
                    </a:solidFill>
                    <a:effectLst>
                      <a:glow rad="177800">
                        <a:schemeClr val="tx1"/>
                      </a:glow>
                    </a:effectLst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</p:grpSp>
          <p:cxnSp>
            <p:nvCxnSpPr>
              <p:cNvPr id="24" name="Straight Arrow Connector 23"/>
              <p:cNvCxnSpPr/>
              <p:nvPr/>
            </p:nvCxnSpPr>
            <p:spPr>
              <a:xfrm flipH="1">
                <a:off x="7004645" y="2370062"/>
                <a:ext cx="11523" cy="1497587"/>
              </a:xfrm>
              <a:prstGeom prst="straightConnector1">
                <a:avLst/>
              </a:prstGeom>
              <a:ln w="63500">
                <a:solidFill>
                  <a:srgbClr val="0070C0"/>
                </a:solidFill>
                <a:headEnd type="triangle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" name="Group 8"/>
          <p:cNvGrpSpPr/>
          <p:nvPr/>
        </p:nvGrpSpPr>
        <p:grpSpPr>
          <a:xfrm>
            <a:off x="236030" y="4214445"/>
            <a:ext cx="1109671" cy="1709165"/>
            <a:chOff x="7684545" y="2828318"/>
            <a:chExt cx="1109671" cy="1709165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5"/>
            <a:srcRect b="28130"/>
            <a:stretch/>
          </p:blipFill>
          <p:spPr>
            <a:xfrm>
              <a:off x="7684545" y="2828318"/>
              <a:ext cx="1064959" cy="428617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935"/>
            <a:stretch/>
          </p:blipFill>
          <p:spPr>
            <a:xfrm>
              <a:off x="7729257" y="3471858"/>
              <a:ext cx="1064959" cy="435863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6200" y="4142340"/>
              <a:ext cx="1036638" cy="395143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20" y="1447197"/>
            <a:ext cx="2076508" cy="37204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9"/>
          <a:srcRect l="6623" t="16328" r="10934" b="21368"/>
          <a:stretch/>
        </p:blipFill>
        <p:spPr>
          <a:xfrm>
            <a:off x="32411" y="2893473"/>
            <a:ext cx="939748" cy="2610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223" y="2109139"/>
            <a:ext cx="800029" cy="39605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42239" y="1348232"/>
            <a:ext cx="1597894" cy="662375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8463ECD3-2126-4964-B7F3-EF6F3E2EDC15}"/>
              </a:ext>
            </a:extLst>
          </p:cNvPr>
          <p:cNvSpPr/>
          <p:nvPr/>
        </p:nvSpPr>
        <p:spPr>
          <a:xfrm>
            <a:off x="1322162" y="820773"/>
            <a:ext cx="31882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u="sng">
                <a:latin typeface="Times New Roman" charset="0"/>
                <a:cs typeface="Times New Roman" charset="0"/>
              </a:rPr>
              <a:t>Implementation</a:t>
            </a:r>
            <a:endParaRPr lang="en-US" sz="2000" dirty="0">
              <a:latin typeface="Times New Roman" charset="0"/>
              <a:cs typeface="Times New Roman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1066800" y="2410282"/>
            <a:ext cx="3797262" cy="983695"/>
            <a:chOff x="1066800" y="2410282"/>
            <a:chExt cx="3797262" cy="983695"/>
          </a:xfrm>
        </p:grpSpPr>
        <p:grpSp>
          <p:nvGrpSpPr>
            <p:cNvPr id="41" name="Group 40"/>
            <p:cNvGrpSpPr/>
            <p:nvPr/>
          </p:nvGrpSpPr>
          <p:grpSpPr>
            <a:xfrm>
              <a:off x="1066800" y="2596963"/>
              <a:ext cx="2474857" cy="336653"/>
              <a:chOff x="2527359" y="2226004"/>
              <a:chExt cx="2474857" cy="336653"/>
            </a:xfrm>
          </p:grpSpPr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415FE7D2-E537-4D97-B267-BD590FC634DF}"/>
                  </a:ext>
                </a:extLst>
              </p:cNvPr>
              <p:cNvSpPr/>
              <p:nvPr/>
            </p:nvSpPr>
            <p:spPr>
              <a:xfrm>
                <a:off x="3386469" y="2236216"/>
                <a:ext cx="741090" cy="326441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IOFilter</a:t>
                </a:r>
                <a:endParaRPr lang="en-US" sz="1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415FE7D2-E537-4D97-B267-BD590FC634DF}"/>
                  </a:ext>
                </a:extLst>
              </p:cNvPr>
              <p:cNvSpPr/>
              <p:nvPr/>
            </p:nvSpPr>
            <p:spPr>
              <a:xfrm>
                <a:off x="4261126" y="2226004"/>
                <a:ext cx="741090" cy="326441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IOFilter</a:t>
                </a:r>
                <a:endParaRPr lang="en-US" sz="1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415FE7D2-E537-4D97-B267-BD590FC634DF}"/>
                  </a:ext>
                </a:extLst>
              </p:cNvPr>
              <p:cNvSpPr/>
              <p:nvPr/>
            </p:nvSpPr>
            <p:spPr>
              <a:xfrm>
                <a:off x="2527359" y="2226004"/>
                <a:ext cx="741090" cy="326441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IOFilter</a:t>
                </a:r>
                <a:endParaRPr lang="en-US" sz="1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6902" y="2410282"/>
              <a:ext cx="1277160" cy="983695"/>
            </a:xfrm>
            <a:prstGeom prst="rect">
              <a:avLst/>
            </a:prstGeom>
          </p:spPr>
        </p:pic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415FE7D2-E537-4D97-B267-BD590FC634DF}"/>
              </a:ext>
            </a:extLst>
          </p:cNvPr>
          <p:cNvSpPr/>
          <p:nvPr/>
        </p:nvSpPr>
        <p:spPr>
          <a:xfrm>
            <a:off x="754737" y="3311862"/>
            <a:ext cx="1134849" cy="409691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AutoTiering</a:t>
            </a:r>
            <a:r>
              <a:rPr lang="en-US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Daemon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415FE7D2-E537-4D97-B267-BD590FC634DF}"/>
              </a:ext>
            </a:extLst>
          </p:cNvPr>
          <p:cNvSpPr/>
          <p:nvPr/>
        </p:nvSpPr>
        <p:spPr>
          <a:xfrm>
            <a:off x="1707390" y="3956687"/>
            <a:ext cx="1134849" cy="409691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AutoTiering</a:t>
            </a:r>
            <a:r>
              <a:rPr lang="en-US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Controller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927140" y="606528"/>
            <a:ext cx="4708594" cy="6212745"/>
            <a:chOff x="3927140" y="606528"/>
            <a:chExt cx="4708594" cy="6212745"/>
          </a:xfrm>
        </p:grpSpPr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718871" y="606528"/>
              <a:ext cx="2536987" cy="1340979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830472" y="2827995"/>
              <a:ext cx="2298700" cy="1216543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894143" y="4811923"/>
              <a:ext cx="2179587" cy="1452096"/>
            </a:xfrm>
            <a:prstGeom prst="rect">
              <a:avLst/>
            </a:prstGeom>
          </p:spPr>
        </p:pic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8463ECD3-2126-4964-B7F3-EF6F3E2EDC15}"/>
                </a:ext>
              </a:extLst>
            </p:cNvPr>
            <p:cNvSpPr/>
            <p:nvPr/>
          </p:nvSpPr>
          <p:spPr>
            <a:xfrm>
              <a:off x="5323911" y="6234498"/>
              <a:ext cx="3311823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latin typeface="Times New Roman" charset="0"/>
                  <a:cs typeface="Times New Roman" charset="0"/>
                </a:rPr>
                <a:t>Capacity Tier</a:t>
              </a:r>
            </a:p>
            <a:p>
              <a:pPr algn="ctr"/>
              <a:r>
                <a:rPr lang="en-US" sz="1600" dirty="0">
                  <a:latin typeface="Times New Roman" charset="0"/>
                  <a:cs typeface="Times New Roman" charset="0"/>
                </a:rPr>
                <a:t>Samsung PM863 (SATA)</a:t>
              </a:r>
            </a:p>
          </p:txBody>
        </p:sp>
        <p:grpSp>
          <p:nvGrpSpPr>
            <p:cNvPr id="56" name="Group 55"/>
            <p:cNvGrpSpPr/>
            <p:nvPr/>
          </p:nvGrpSpPr>
          <p:grpSpPr>
            <a:xfrm>
              <a:off x="3927140" y="820773"/>
              <a:ext cx="1626015" cy="5535577"/>
              <a:chOff x="494478" y="3312084"/>
              <a:chExt cx="1626015" cy="3232150"/>
            </a:xfrm>
          </p:grpSpPr>
          <p:sp>
            <p:nvSpPr>
              <p:cNvPr id="57" name="Notched Right Arrow 56"/>
              <p:cNvSpPr/>
              <p:nvPr/>
            </p:nvSpPr>
            <p:spPr>
              <a:xfrm>
                <a:off x="494478" y="5724532"/>
                <a:ext cx="720013" cy="304800"/>
              </a:xfrm>
              <a:prstGeom prst="notched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Left Brace 57"/>
              <p:cNvSpPr/>
              <p:nvPr/>
            </p:nvSpPr>
            <p:spPr>
              <a:xfrm>
                <a:off x="1317079" y="3312084"/>
                <a:ext cx="803414" cy="3232150"/>
              </a:xfrm>
              <a:prstGeom prst="leftBrace">
                <a:avLst>
                  <a:gd name="adj1" fmla="val 8333"/>
                  <a:gd name="adj2" fmla="val 79333"/>
                </a:avLst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" name="Rectangle 4"/>
            <p:cNvSpPr/>
            <p:nvPr/>
          </p:nvSpPr>
          <p:spPr>
            <a:xfrm>
              <a:off x="5811401" y="1889907"/>
              <a:ext cx="235192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 dirty="0">
                  <a:latin typeface="Times New Roman" charset="0"/>
                  <a:cs typeface="Times New Roman" charset="0"/>
                </a:rPr>
                <a:t>Performance Tier</a:t>
              </a:r>
            </a:p>
            <a:p>
              <a:pPr algn="ctr"/>
              <a:r>
                <a:rPr lang="en-US" sz="1600" dirty="0">
                  <a:latin typeface="Times New Roman" charset="0"/>
                  <a:cs typeface="Times New Roman" charset="0"/>
                </a:rPr>
                <a:t>Samsung PM953 (</a:t>
              </a:r>
              <a:r>
                <a:rPr lang="en-US" sz="1600" dirty="0" err="1">
                  <a:latin typeface="Times New Roman" charset="0"/>
                  <a:cs typeface="Times New Roman" charset="0"/>
                </a:rPr>
                <a:t>NVMe</a:t>
              </a:r>
              <a:r>
                <a:rPr lang="en-US" sz="1600" dirty="0">
                  <a:latin typeface="Times New Roman" charset="0"/>
                  <a:cs typeface="Times New Roman" charset="0"/>
                </a:rPr>
                <a:t>)</a:t>
              </a:r>
              <a:endParaRPr lang="en-US" sz="1600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5849546" y="3991521"/>
              <a:ext cx="226055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 dirty="0">
                  <a:latin typeface="Times New Roman" charset="0"/>
                  <a:cs typeface="Times New Roman" charset="0"/>
                </a:rPr>
                <a:t>Middle Tier</a:t>
              </a:r>
            </a:p>
            <a:p>
              <a:pPr algn="ctr"/>
              <a:r>
                <a:rPr lang="en-US" sz="1600" dirty="0">
                  <a:latin typeface="Times New Roman" charset="0"/>
                  <a:cs typeface="Times New Roman" charset="0"/>
                </a:rPr>
                <a:t>Samsung PM1633 (SAS)</a:t>
              </a:r>
              <a:endParaRPr lang="en-US" sz="1600" dirty="0"/>
            </a:p>
          </p:txBody>
        </p:sp>
      </p:grpSp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19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71600"/>
            <a:ext cx="8610600" cy="452596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3000" dirty="0">
                <a:latin typeface="Times New Roman" charset="0"/>
                <a:ea typeface="Times New Roman" charset="0"/>
                <a:cs typeface="Times New Roman" charset="0"/>
              </a:rPr>
              <a:t>1. Background and Motivation</a:t>
            </a:r>
          </a:p>
          <a:p>
            <a:pPr marL="0" indent="0">
              <a:buNone/>
            </a:pPr>
            <a:endParaRPr lang="en-US" sz="3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r>
              <a:rPr lang="en-US" sz="3000" dirty="0">
                <a:latin typeface="Times New Roman" charset="0"/>
                <a:ea typeface="Times New Roman" charset="0"/>
                <a:cs typeface="Times New Roman" charset="0"/>
              </a:rPr>
              <a:t>2. Problem Formulation</a:t>
            </a:r>
          </a:p>
          <a:p>
            <a:pPr marL="0" indent="0">
              <a:buNone/>
            </a:pPr>
            <a:endParaRPr lang="en-US" sz="3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r>
              <a:rPr lang="en-US" sz="3000" dirty="0">
                <a:latin typeface="Times New Roman" charset="0"/>
                <a:ea typeface="Times New Roman" charset="0"/>
                <a:cs typeface="Times New Roman" charset="0"/>
              </a:rPr>
              <a:t>3. Approximation Algorithm Design</a:t>
            </a:r>
          </a:p>
          <a:p>
            <a:pPr marL="0" indent="0">
              <a:buNone/>
            </a:pPr>
            <a:endParaRPr lang="en-US" sz="3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r>
              <a:rPr lang="en-US" sz="3000" dirty="0">
                <a:latin typeface="Times New Roman" charset="0"/>
                <a:ea typeface="Times New Roman" charset="0"/>
                <a:cs typeface="Times New Roman" charset="0"/>
              </a:rPr>
              <a:t>4. Implementation </a:t>
            </a:r>
          </a:p>
          <a:p>
            <a:pPr marL="0" indent="0">
              <a:buNone/>
            </a:pPr>
            <a:endParaRPr lang="en-US" sz="3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r>
              <a:rPr lang="en-US" sz="30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5. Performance Evaluation</a:t>
            </a:r>
          </a:p>
          <a:p>
            <a:pPr marL="0" indent="0">
              <a:buNone/>
            </a:pPr>
            <a:endParaRPr lang="en-US" sz="3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r>
              <a:rPr lang="en-US" sz="3000" dirty="0">
                <a:latin typeface="Times New Roman" charset="0"/>
                <a:ea typeface="Times New Roman" charset="0"/>
                <a:cs typeface="Times New Roman" charset="0"/>
              </a:rPr>
              <a:t>6. Conclusion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7" name="Rectangle 6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Outline</a:t>
              </a:r>
              <a:endParaRPr lang="en-US" sz="2400" b="1" dirty="0"/>
            </a:p>
          </p:txBody>
        </p:sp>
        <p:pic>
          <p:nvPicPr>
            <p:cNvPr id="9" name="Picture 8" descr="C:\Users\yang.zhe\Desktop\AltLogo_S_koK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847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11" name="Rectangle 10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Evaluation Setups</a:t>
              </a:r>
            </a:p>
          </p:txBody>
        </p:sp>
        <p:pic>
          <p:nvPicPr>
            <p:cNvPr id="12" name="Picture 11" descr="C:\Users\yang.zhe\Desktop\AltLogo_S_koK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Rectangle 7"/>
          <p:cNvSpPr/>
          <p:nvPr/>
        </p:nvSpPr>
        <p:spPr>
          <a:xfrm>
            <a:off x="725068" y="4991982"/>
            <a:ext cx="383449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u="sng" dirty="0">
                <a:latin typeface="Times New Roman" charset="0"/>
                <a:cs typeface="Times New Roman" charset="0"/>
              </a:rPr>
              <a:t>Performance Metrics</a:t>
            </a:r>
          </a:p>
          <a:p>
            <a:pPr lvl="1"/>
            <a:r>
              <a:rPr lang="en-US" sz="2000" dirty="0">
                <a:latin typeface="Times New Roman" charset="0"/>
                <a:cs typeface="Times New Roman" charset="0"/>
              </a:rPr>
              <a:t>1. Throughput (IOPS)</a:t>
            </a:r>
          </a:p>
          <a:p>
            <a:pPr lvl="1"/>
            <a:r>
              <a:rPr lang="en-US" sz="2000" dirty="0">
                <a:latin typeface="Times New Roman" charset="0"/>
                <a:cs typeface="Times New Roman" charset="0"/>
              </a:rPr>
              <a:t>2. Bandwidth (MBPS)</a:t>
            </a:r>
          </a:p>
          <a:p>
            <a:pPr lvl="1"/>
            <a:r>
              <a:rPr lang="en-US" sz="2000" dirty="0">
                <a:latin typeface="Times New Roman" charset="0"/>
                <a:cs typeface="Times New Roman" charset="0"/>
              </a:rPr>
              <a:t>3. I/O Latency (Sec)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543D4D5-9209-41B6-BFEF-3B06336F1C91}"/>
              </a:ext>
            </a:extLst>
          </p:cNvPr>
          <p:cNvSpPr/>
          <p:nvPr/>
        </p:nvSpPr>
        <p:spPr>
          <a:xfrm>
            <a:off x="1752600" y="616483"/>
            <a:ext cx="6705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4"/>
            <a:r>
              <a:rPr lang="en-US" sz="2000" b="1" u="sng" dirty="0">
                <a:latin typeface="Times New Roman" charset="0"/>
                <a:cs typeface="Times New Roman" charset="0"/>
              </a:rPr>
              <a:t>Workloads</a:t>
            </a:r>
          </a:p>
          <a:p>
            <a:endParaRPr lang="en-US" sz="2000" dirty="0">
              <a:latin typeface="Times New Roman" charset="0"/>
              <a:cs typeface="Times New Roman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543D4D5-9209-41B6-BFEF-3B06336F1C91}"/>
              </a:ext>
            </a:extLst>
          </p:cNvPr>
          <p:cNvSpPr/>
          <p:nvPr/>
        </p:nvSpPr>
        <p:spPr>
          <a:xfrm>
            <a:off x="3220028" y="4991982"/>
            <a:ext cx="548854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u="sng" dirty="0">
                <a:latin typeface="Times New Roman" charset="0"/>
                <a:cs typeface="Times New Roman" charset="0"/>
              </a:rPr>
              <a:t>Tested Algorithms</a:t>
            </a:r>
            <a:endParaRPr lang="en-US" sz="2000" dirty="0">
              <a:latin typeface="Times New Roman" charset="0"/>
              <a:cs typeface="Times New Roman" charset="0"/>
            </a:endParaRPr>
          </a:p>
          <a:p>
            <a:pPr lvl="2"/>
            <a:r>
              <a:rPr lang="en-US" sz="2000" dirty="0">
                <a:latin typeface="Times New Roman" charset="0"/>
                <a:cs typeface="Times New Roman" charset="0"/>
              </a:rPr>
              <a:t>1. IDT (IOPS-only Dynamic </a:t>
            </a:r>
            <a:r>
              <a:rPr lang="en-US" sz="2000" dirty="0" err="1">
                <a:latin typeface="Times New Roman" charset="0"/>
                <a:cs typeface="Times New Roman" charset="0"/>
              </a:rPr>
              <a:t>Tiering</a:t>
            </a:r>
            <a:r>
              <a:rPr lang="en-US" sz="2000" dirty="0">
                <a:latin typeface="Times New Roman" charset="0"/>
                <a:cs typeface="Times New Roman" charset="0"/>
              </a:rPr>
              <a:t>)</a:t>
            </a:r>
          </a:p>
          <a:p>
            <a:pPr lvl="2"/>
            <a:r>
              <a:rPr lang="en-US" sz="2000" dirty="0">
                <a:latin typeface="Times New Roman" charset="0"/>
                <a:cs typeface="Times New Roman" charset="0"/>
              </a:rPr>
              <a:t>2. EDT (</a:t>
            </a:r>
            <a:r>
              <a:rPr lang="en-US" sz="2000" dirty="0" err="1">
                <a:latin typeface="Times New Roman" charset="0"/>
                <a:cs typeface="Times New Roman" charset="0"/>
              </a:rPr>
              <a:t>IOPS+Capacity</a:t>
            </a:r>
            <a:r>
              <a:rPr lang="en-US" sz="2000" dirty="0">
                <a:latin typeface="Times New Roman" charset="0"/>
                <a:cs typeface="Times New Roman" charset="0"/>
              </a:rPr>
              <a:t> Dynamic </a:t>
            </a:r>
            <a:r>
              <a:rPr lang="en-US" sz="2000" dirty="0" err="1">
                <a:latin typeface="Times New Roman" charset="0"/>
                <a:cs typeface="Times New Roman" charset="0"/>
              </a:rPr>
              <a:t>Tiering</a:t>
            </a:r>
            <a:r>
              <a:rPr lang="en-US" sz="2000" dirty="0">
                <a:latin typeface="Times New Roman" charset="0"/>
                <a:cs typeface="Times New Roman" charset="0"/>
              </a:rPr>
              <a:t>)</a:t>
            </a:r>
            <a:endParaRPr lang="en-US" sz="2000" b="1" u="sng" dirty="0">
              <a:latin typeface="Times New Roman" charset="0"/>
              <a:cs typeface="Times New Roman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" y="1031329"/>
            <a:ext cx="6800850" cy="38862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235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14" name="Rectangle 13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Times New Roman" charset="0"/>
                  <a:ea typeface="Times New Roman" charset="0"/>
                  <a:cs typeface="Times New Roman" charset="0"/>
                </a:rPr>
                <a:t>Performance Results of All Tiers</a:t>
              </a:r>
            </a:p>
          </p:txBody>
        </p:sp>
        <p:pic>
          <p:nvPicPr>
            <p:cNvPr id="15" name="Picture 14" descr="C:\Users\yang.zhe\Desktop\AltLogo_S_koK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r="65907"/>
          <a:stretch/>
        </p:blipFill>
        <p:spPr>
          <a:xfrm>
            <a:off x="2533530" y="681274"/>
            <a:ext cx="4136766" cy="19202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33392" r="33215"/>
          <a:stretch/>
        </p:blipFill>
        <p:spPr>
          <a:xfrm>
            <a:off x="2590800" y="2681041"/>
            <a:ext cx="4051774" cy="19202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66786"/>
          <a:stretch/>
        </p:blipFill>
        <p:spPr>
          <a:xfrm>
            <a:off x="2523059" y="4709160"/>
            <a:ext cx="4030141" cy="1920240"/>
          </a:xfrm>
          <a:prstGeom prst="rect">
            <a:avLst/>
          </a:prstGeom>
        </p:spPr>
      </p:pic>
      <p:sp>
        <p:nvSpPr>
          <p:cNvPr id="41" name="Explosion 2 29">
            <a:extLst>
              <a:ext uri="{FF2B5EF4-FFF2-40B4-BE49-F238E27FC236}">
                <a16:creationId xmlns:a16="http://schemas.microsoft.com/office/drawing/2014/main" id="{20E0436C-9CA5-48F2-AF51-689BF84C3EDE}"/>
              </a:ext>
            </a:extLst>
          </p:cNvPr>
          <p:cNvSpPr/>
          <p:nvPr/>
        </p:nvSpPr>
        <p:spPr>
          <a:xfrm>
            <a:off x="5208050" y="280810"/>
            <a:ext cx="4238988" cy="2401669"/>
          </a:xfrm>
          <a:prstGeom prst="irregularSeal2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charset="0"/>
                <a:cs typeface="Times New Roman" charset="0"/>
              </a:rPr>
              <a:t>Higher Throughput</a:t>
            </a:r>
            <a:endParaRPr lang="en-US" sz="2400" b="1" dirty="0"/>
          </a:p>
        </p:txBody>
      </p:sp>
      <p:sp>
        <p:nvSpPr>
          <p:cNvPr id="42" name="Explosion 2 29">
            <a:extLst>
              <a:ext uri="{FF2B5EF4-FFF2-40B4-BE49-F238E27FC236}">
                <a16:creationId xmlns:a16="http://schemas.microsoft.com/office/drawing/2014/main" id="{B3CCD3F0-BA61-47E5-9D21-2A4620482975}"/>
              </a:ext>
            </a:extLst>
          </p:cNvPr>
          <p:cNvSpPr/>
          <p:nvPr/>
        </p:nvSpPr>
        <p:spPr>
          <a:xfrm>
            <a:off x="5105400" y="4572000"/>
            <a:ext cx="4238988" cy="2401669"/>
          </a:xfrm>
          <a:prstGeom prst="irregularSeal2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charset="0"/>
                <a:cs typeface="Times New Roman" charset="0"/>
              </a:rPr>
              <a:t>Lower Latency</a:t>
            </a:r>
            <a:endParaRPr lang="en-US" sz="2400" b="1" dirty="0"/>
          </a:p>
        </p:txBody>
      </p:sp>
      <p:sp>
        <p:nvSpPr>
          <p:cNvPr id="43" name="Explosion 2 29">
            <a:extLst>
              <a:ext uri="{FF2B5EF4-FFF2-40B4-BE49-F238E27FC236}">
                <a16:creationId xmlns:a16="http://schemas.microsoft.com/office/drawing/2014/main" id="{A94F0D42-1EEF-4DE5-9449-446C17E99217}"/>
              </a:ext>
            </a:extLst>
          </p:cNvPr>
          <p:cNvSpPr/>
          <p:nvPr/>
        </p:nvSpPr>
        <p:spPr>
          <a:xfrm>
            <a:off x="5203737" y="2440326"/>
            <a:ext cx="4238988" cy="2401669"/>
          </a:xfrm>
          <a:prstGeom prst="irregularSeal2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charset="0"/>
                <a:cs typeface="Times New Roman" charset="0"/>
              </a:rPr>
              <a:t>Higher Bandwidth</a:t>
            </a:r>
            <a:endParaRPr lang="en-US" sz="24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104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14" name="Rectangle 13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Times New Roman" charset="0"/>
                  <a:ea typeface="Times New Roman" charset="0"/>
                  <a:cs typeface="Times New Roman" charset="0"/>
                </a:rPr>
                <a:t>                       CDF Results of All Tiers &amp; Normalized Migration Costs</a:t>
              </a:r>
              <a:endParaRPr lang="en-US" sz="2000" b="1" dirty="0"/>
            </a:p>
          </p:txBody>
        </p:sp>
        <p:pic>
          <p:nvPicPr>
            <p:cNvPr id="15" name="Picture 14" descr="C:\Users\yang.zhe\Desktop\AltLogo_S_koK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8613" y="987672"/>
            <a:ext cx="4106771" cy="36803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7000" y="5116706"/>
            <a:ext cx="3752663" cy="15868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75436" y="4648200"/>
            <a:ext cx="29931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>
                <a:latin typeface="Times New Roman" charset="0"/>
                <a:ea typeface="Times New Roman" charset="0"/>
                <a:cs typeface="Times New Roman" charset="0"/>
              </a:rPr>
              <a:t>Normalized Migration Costs</a:t>
            </a:r>
            <a:endParaRPr lang="en-US" b="1"/>
          </a:p>
        </p:txBody>
      </p:sp>
      <p:sp>
        <p:nvSpPr>
          <p:cNvPr id="4" name="Rectangle 3"/>
          <p:cNvSpPr/>
          <p:nvPr/>
        </p:nvSpPr>
        <p:spPr>
          <a:xfrm>
            <a:off x="3325907" y="638196"/>
            <a:ext cx="26365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latin typeface="Times New Roman" charset="0"/>
                <a:ea typeface="Times New Roman" charset="0"/>
                <a:cs typeface="Times New Roman" charset="0"/>
              </a:rPr>
              <a:t>CDF Results of All Tiers </a:t>
            </a:r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747367-F654-4C86-B5C8-D30E9412E148}"/>
              </a:ext>
            </a:extLst>
          </p:cNvPr>
          <p:cNvGrpSpPr/>
          <p:nvPr/>
        </p:nvGrpSpPr>
        <p:grpSpPr>
          <a:xfrm>
            <a:off x="5229671" y="1219200"/>
            <a:ext cx="3652591" cy="1354241"/>
            <a:chOff x="5229671" y="1219200"/>
            <a:chExt cx="3652591" cy="135424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AB45693-0508-4034-8A75-37294C0408C3}"/>
                </a:ext>
              </a:extLst>
            </p:cNvPr>
            <p:cNvSpPr/>
            <p:nvPr/>
          </p:nvSpPr>
          <p:spPr>
            <a:xfrm>
              <a:off x="5229671" y="1219200"/>
              <a:ext cx="1189992" cy="1354241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1DF7782-7073-4A69-9E15-23A8FE61F5B0}"/>
                </a:ext>
              </a:extLst>
            </p:cNvPr>
            <p:cNvSpPr/>
            <p:nvPr/>
          </p:nvSpPr>
          <p:spPr>
            <a:xfrm>
              <a:off x="6619078" y="1233455"/>
              <a:ext cx="226318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AT: Majority &gt; 100K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F717706-F41E-4B3C-BB36-E05CD13D7D1C}"/>
              </a:ext>
            </a:extLst>
          </p:cNvPr>
          <p:cNvGrpSpPr/>
          <p:nvPr/>
        </p:nvGrpSpPr>
        <p:grpSpPr>
          <a:xfrm>
            <a:off x="5634807" y="1264264"/>
            <a:ext cx="2917704" cy="1309178"/>
            <a:chOff x="5634807" y="1264264"/>
            <a:chExt cx="2917704" cy="1309178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998A0DB-00FD-40D4-8BE1-240E67863DE6}"/>
                </a:ext>
              </a:extLst>
            </p:cNvPr>
            <p:cNvSpPr/>
            <p:nvPr/>
          </p:nvSpPr>
          <p:spPr>
            <a:xfrm>
              <a:off x="6622752" y="1785953"/>
              <a:ext cx="192975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AT: Half  &gt; 125K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65C3764-0E8F-481A-8EAF-92DB4632EAE7}"/>
                </a:ext>
              </a:extLst>
            </p:cNvPr>
            <p:cNvSpPr/>
            <p:nvPr/>
          </p:nvSpPr>
          <p:spPr>
            <a:xfrm>
              <a:off x="5634807" y="1264264"/>
              <a:ext cx="784856" cy="1309178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D0187BF-4876-4F88-A849-04BED81E5D1F}"/>
              </a:ext>
            </a:extLst>
          </p:cNvPr>
          <p:cNvGrpSpPr/>
          <p:nvPr/>
        </p:nvGrpSpPr>
        <p:grpSpPr>
          <a:xfrm>
            <a:off x="2896623" y="1219200"/>
            <a:ext cx="5535364" cy="1530363"/>
            <a:chOff x="5229670" y="1219200"/>
            <a:chExt cx="5535364" cy="1530363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1ED09C1-3C7D-43E7-B70F-E7553F0EDCCF}"/>
                </a:ext>
              </a:extLst>
            </p:cNvPr>
            <p:cNvSpPr/>
            <p:nvPr/>
          </p:nvSpPr>
          <p:spPr>
            <a:xfrm>
              <a:off x="5229670" y="1219200"/>
              <a:ext cx="2127327" cy="1354241"/>
            </a:xfrm>
            <a:prstGeom prst="rect">
              <a:avLst/>
            </a:prstGeom>
            <a:solidFill>
              <a:srgbClr val="00B05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6C4E5C8-68A7-47AE-BA76-96209BCAAB57}"/>
                </a:ext>
              </a:extLst>
            </p:cNvPr>
            <p:cNvSpPr/>
            <p:nvPr/>
          </p:nvSpPr>
          <p:spPr>
            <a:xfrm>
              <a:off x="8988907" y="2380231"/>
              <a:ext cx="177612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IDT EDT &lt; 75K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306B818-E264-4D77-B3DF-07B4944782CE}"/>
              </a:ext>
            </a:extLst>
          </p:cNvPr>
          <p:cNvGrpSpPr/>
          <p:nvPr/>
        </p:nvGrpSpPr>
        <p:grpSpPr>
          <a:xfrm>
            <a:off x="5333999" y="3035758"/>
            <a:ext cx="3484142" cy="1354241"/>
            <a:chOff x="5229671" y="1219200"/>
            <a:chExt cx="3523837" cy="1354241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7E94B14-1B41-4048-9A60-5D9496F622F3}"/>
                </a:ext>
              </a:extLst>
            </p:cNvPr>
            <p:cNvSpPr/>
            <p:nvPr/>
          </p:nvSpPr>
          <p:spPr>
            <a:xfrm>
              <a:off x="5229671" y="1219200"/>
              <a:ext cx="1189992" cy="1354241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8E4EC3E-1707-437B-A827-B18F9B4609F6}"/>
                </a:ext>
              </a:extLst>
            </p:cNvPr>
            <p:cNvSpPr/>
            <p:nvPr/>
          </p:nvSpPr>
          <p:spPr>
            <a:xfrm>
              <a:off x="6529390" y="1289856"/>
              <a:ext cx="222411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AT: Majority &gt; 1200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9DEEA79-4B9E-41A7-B72E-10AC456A37E9}"/>
              </a:ext>
            </a:extLst>
          </p:cNvPr>
          <p:cNvGrpSpPr/>
          <p:nvPr/>
        </p:nvGrpSpPr>
        <p:grpSpPr>
          <a:xfrm>
            <a:off x="2971800" y="3091441"/>
            <a:ext cx="5497322" cy="1354241"/>
            <a:chOff x="5229670" y="1219200"/>
            <a:chExt cx="5497322" cy="1354241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B23D5DA-0F4A-4F23-87C3-53FD05296293}"/>
                </a:ext>
              </a:extLst>
            </p:cNvPr>
            <p:cNvSpPr/>
            <p:nvPr/>
          </p:nvSpPr>
          <p:spPr>
            <a:xfrm>
              <a:off x="5229670" y="1219200"/>
              <a:ext cx="2438400" cy="1354241"/>
            </a:xfrm>
            <a:prstGeom prst="rect">
              <a:avLst/>
            </a:prstGeom>
            <a:solidFill>
              <a:srgbClr val="00B05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BB8B111-992F-4BEA-8C71-A5146D25B457}"/>
                </a:ext>
              </a:extLst>
            </p:cNvPr>
            <p:cNvSpPr/>
            <p:nvPr/>
          </p:nvSpPr>
          <p:spPr>
            <a:xfrm>
              <a:off x="8895400" y="1948292"/>
              <a:ext cx="183159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IDE EDT &lt; 1000</a:t>
              </a:r>
            </a:p>
          </p:txBody>
        </p:sp>
      </p:grpSp>
      <p:sp>
        <p:nvSpPr>
          <p:cNvPr id="27" name="Explosion 2 29">
            <a:extLst>
              <a:ext uri="{FF2B5EF4-FFF2-40B4-BE49-F238E27FC236}">
                <a16:creationId xmlns:a16="http://schemas.microsoft.com/office/drawing/2014/main" id="{7EAB939D-2C04-49C2-BF08-08EC9C3476A5}"/>
              </a:ext>
            </a:extLst>
          </p:cNvPr>
          <p:cNvSpPr/>
          <p:nvPr/>
        </p:nvSpPr>
        <p:spPr>
          <a:xfrm>
            <a:off x="5105400" y="4572000"/>
            <a:ext cx="4238988" cy="2401669"/>
          </a:xfrm>
          <a:prstGeom prst="irregularSeal2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charset="0"/>
                <a:cs typeface="Times New Roman" charset="0"/>
              </a:rPr>
              <a:t>Less Migrations</a:t>
            </a:r>
            <a:endParaRPr lang="en-US" sz="2400" b="1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539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14" name="Rectangle 13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Times New Roman" charset="0"/>
                  <a:ea typeface="Times New Roman" charset="0"/>
                  <a:cs typeface="Times New Roman" charset="0"/>
                </a:rPr>
                <a:t>                       Runtime Changes of Throughput, Bandwidth, and Latency</a:t>
              </a:r>
            </a:p>
          </p:txBody>
        </p:sp>
        <p:pic>
          <p:nvPicPr>
            <p:cNvPr id="15" name="Picture 14" descr="C:\Users\yang.zhe\Desktop\AltLogo_S_koK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750" y="1295400"/>
            <a:ext cx="8655050" cy="44196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2D66F95-1B2D-444A-9C39-FB213B1C7064}"/>
              </a:ext>
            </a:extLst>
          </p:cNvPr>
          <p:cNvSpPr/>
          <p:nvPr/>
        </p:nvSpPr>
        <p:spPr>
          <a:xfrm>
            <a:off x="1600200" y="5666343"/>
            <a:ext cx="67764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IDT                                       2. EDT                                        3. AT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86A11A4-E720-420A-A173-210312B3C0ED}"/>
              </a:ext>
            </a:extLst>
          </p:cNvPr>
          <p:cNvSpPr/>
          <p:nvPr/>
        </p:nvSpPr>
        <p:spPr>
          <a:xfrm>
            <a:off x="0" y="1905000"/>
            <a:ext cx="543739" cy="31393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TP</a:t>
            </a:r>
          </a:p>
          <a:p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BW</a:t>
            </a:r>
          </a:p>
          <a:p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LT</a:t>
            </a:r>
            <a:endParaRPr lang="en-US" i="1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DF2AD7A-7574-4AB5-BC55-861E133FB1A3}"/>
              </a:ext>
            </a:extLst>
          </p:cNvPr>
          <p:cNvGrpSpPr/>
          <p:nvPr/>
        </p:nvGrpSpPr>
        <p:grpSpPr>
          <a:xfrm>
            <a:off x="1752600" y="1752599"/>
            <a:ext cx="6096000" cy="828108"/>
            <a:chOff x="1752600" y="1752599"/>
            <a:chExt cx="6096000" cy="828108"/>
          </a:xfrm>
        </p:grpSpPr>
        <p:sp>
          <p:nvSpPr>
            <p:cNvPr id="4" name="Arrow: Up-Down 3">
              <a:extLst>
                <a:ext uri="{FF2B5EF4-FFF2-40B4-BE49-F238E27FC236}">
                  <a16:creationId xmlns:a16="http://schemas.microsoft.com/office/drawing/2014/main" id="{FF52320C-4B85-4F0C-A6E7-693F6F69607F}"/>
                </a:ext>
              </a:extLst>
            </p:cNvPr>
            <p:cNvSpPr/>
            <p:nvPr/>
          </p:nvSpPr>
          <p:spPr>
            <a:xfrm>
              <a:off x="7467600" y="1752599"/>
              <a:ext cx="381000" cy="828107"/>
            </a:xfrm>
            <a:prstGeom prst="upDownArrow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Arrow: Up-Down 9">
              <a:extLst>
                <a:ext uri="{FF2B5EF4-FFF2-40B4-BE49-F238E27FC236}">
                  <a16:creationId xmlns:a16="http://schemas.microsoft.com/office/drawing/2014/main" id="{92B115A5-26FA-4BB1-A4C6-259CB866885E}"/>
                </a:ext>
              </a:extLst>
            </p:cNvPr>
            <p:cNvSpPr/>
            <p:nvPr/>
          </p:nvSpPr>
          <p:spPr>
            <a:xfrm>
              <a:off x="4556235" y="1904999"/>
              <a:ext cx="381000" cy="639029"/>
            </a:xfrm>
            <a:prstGeom prst="upDownArrow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Arrow: Up-Down 10">
              <a:extLst>
                <a:ext uri="{FF2B5EF4-FFF2-40B4-BE49-F238E27FC236}">
                  <a16:creationId xmlns:a16="http://schemas.microsoft.com/office/drawing/2014/main" id="{29A6DD8D-8CC6-4BE1-BEB3-FA5809E18CBC}"/>
                </a:ext>
              </a:extLst>
            </p:cNvPr>
            <p:cNvSpPr/>
            <p:nvPr/>
          </p:nvSpPr>
          <p:spPr>
            <a:xfrm>
              <a:off x="1752600" y="2057400"/>
              <a:ext cx="381000" cy="523307"/>
            </a:xfrm>
            <a:prstGeom prst="upDownArrow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7401720-07C5-4058-8E67-BA0D6DC86534}"/>
              </a:ext>
            </a:extLst>
          </p:cNvPr>
          <p:cNvGrpSpPr/>
          <p:nvPr/>
        </p:nvGrpSpPr>
        <p:grpSpPr>
          <a:xfrm>
            <a:off x="1759957" y="3276600"/>
            <a:ext cx="6091796" cy="757432"/>
            <a:chOff x="1759957" y="3276600"/>
            <a:chExt cx="6091796" cy="757432"/>
          </a:xfrm>
        </p:grpSpPr>
        <p:sp>
          <p:nvSpPr>
            <p:cNvPr id="12" name="Arrow: Up-Down 11">
              <a:extLst>
                <a:ext uri="{FF2B5EF4-FFF2-40B4-BE49-F238E27FC236}">
                  <a16:creationId xmlns:a16="http://schemas.microsoft.com/office/drawing/2014/main" id="{5C8B1119-4C7C-40AE-8B5E-86FC7B2F87DC}"/>
                </a:ext>
              </a:extLst>
            </p:cNvPr>
            <p:cNvSpPr/>
            <p:nvPr/>
          </p:nvSpPr>
          <p:spPr>
            <a:xfrm>
              <a:off x="7470753" y="3276600"/>
              <a:ext cx="381000" cy="757432"/>
            </a:xfrm>
            <a:prstGeom prst="upDownArrow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Arrow: Up-Down 15">
              <a:extLst>
                <a:ext uri="{FF2B5EF4-FFF2-40B4-BE49-F238E27FC236}">
                  <a16:creationId xmlns:a16="http://schemas.microsoft.com/office/drawing/2014/main" id="{724C01E1-5E81-49D8-847C-8B665CE2D9E0}"/>
                </a:ext>
              </a:extLst>
            </p:cNvPr>
            <p:cNvSpPr/>
            <p:nvPr/>
          </p:nvSpPr>
          <p:spPr>
            <a:xfrm>
              <a:off x="4556235" y="3429000"/>
              <a:ext cx="381000" cy="586639"/>
            </a:xfrm>
            <a:prstGeom prst="upDownArrow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Arrow: Up-Down 16">
              <a:extLst>
                <a:ext uri="{FF2B5EF4-FFF2-40B4-BE49-F238E27FC236}">
                  <a16:creationId xmlns:a16="http://schemas.microsoft.com/office/drawing/2014/main" id="{A907D528-AD90-447A-81D8-13E08EDBA4D4}"/>
                </a:ext>
              </a:extLst>
            </p:cNvPr>
            <p:cNvSpPr/>
            <p:nvPr/>
          </p:nvSpPr>
          <p:spPr>
            <a:xfrm>
              <a:off x="1759957" y="3342708"/>
              <a:ext cx="381000" cy="655260"/>
            </a:xfrm>
            <a:prstGeom prst="upDownArrow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B8C71D0-0B7E-4A05-AA72-4509F5824D25}"/>
              </a:ext>
            </a:extLst>
          </p:cNvPr>
          <p:cNvGrpSpPr/>
          <p:nvPr/>
        </p:nvGrpSpPr>
        <p:grpSpPr>
          <a:xfrm>
            <a:off x="1752600" y="4923571"/>
            <a:ext cx="6005086" cy="640853"/>
            <a:chOff x="1752600" y="4923571"/>
            <a:chExt cx="6005086" cy="640853"/>
          </a:xfrm>
        </p:grpSpPr>
        <p:sp>
          <p:nvSpPr>
            <p:cNvPr id="22" name="Arrow: Up-Down 21">
              <a:extLst>
                <a:ext uri="{FF2B5EF4-FFF2-40B4-BE49-F238E27FC236}">
                  <a16:creationId xmlns:a16="http://schemas.microsoft.com/office/drawing/2014/main" id="{75D78BD8-9BDE-4704-9513-D51A84FFAD18}"/>
                </a:ext>
              </a:extLst>
            </p:cNvPr>
            <p:cNvSpPr/>
            <p:nvPr/>
          </p:nvSpPr>
          <p:spPr>
            <a:xfrm>
              <a:off x="7467600" y="5126913"/>
              <a:ext cx="290086" cy="437511"/>
            </a:xfrm>
            <a:prstGeom prst="upDownArrow">
              <a:avLst/>
            </a:prstGeom>
            <a:solidFill>
              <a:srgbClr val="7030A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Arrow: Up-Down 22">
              <a:extLst>
                <a:ext uri="{FF2B5EF4-FFF2-40B4-BE49-F238E27FC236}">
                  <a16:creationId xmlns:a16="http://schemas.microsoft.com/office/drawing/2014/main" id="{62626344-AD84-4262-92A2-1BB10C8B3EAB}"/>
                </a:ext>
              </a:extLst>
            </p:cNvPr>
            <p:cNvSpPr/>
            <p:nvPr/>
          </p:nvSpPr>
          <p:spPr>
            <a:xfrm>
              <a:off x="4548878" y="4923571"/>
              <a:ext cx="381000" cy="639029"/>
            </a:xfrm>
            <a:prstGeom prst="upDownArrow">
              <a:avLst>
                <a:gd name="adj1" fmla="val 59931"/>
                <a:gd name="adj2" fmla="val 50000"/>
              </a:avLst>
            </a:prstGeom>
            <a:solidFill>
              <a:srgbClr val="7030A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Arrow: Up-Down 23">
              <a:extLst>
                <a:ext uri="{FF2B5EF4-FFF2-40B4-BE49-F238E27FC236}">
                  <a16:creationId xmlns:a16="http://schemas.microsoft.com/office/drawing/2014/main" id="{6D731F6C-CC6C-4932-8E27-576C7E28A6DC}"/>
                </a:ext>
              </a:extLst>
            </p:cNvPr>
            <p:cNvSpPr/>
            <p:nvPr/>
          </p:nvSpPr>
          <p:spPr>
            <a:xfrm>
              <a:off x="1752600" y="5024992"/>
              <a:ext cx="381000" cy="537608"/>
            </a:xfrm>
            <a:prstGeom prst="upDownArrow">
              <a:avLst/>
            </a:prstGeom>
            <a:solidFill>
              <a:srgbClr val="7030A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Explosion 2 29">
            <a:extLst>
              <a:ext uri="{FF2B5EF4-FFF2-40B4-BE49-F238E27FC236}">
                <a16:creationId xmlns:a16="http://schemas.microsoft.com/office/drawing/2014/main" id="{F2DA6417-FCD6-4D63-9380-15E248C5A28A}"/>
              </a:ext>
            </a:extLst>
          </p:cNvPr>
          <p:cNvSpPr/>
          <p:nvPr/>
        </p:nvSpPr>
        <p:spPr>
          <a:xfrm>
            <a:off x="4729743" y="1002611"/>
            <a:ext cx="2945350" cy="1668737"/>
          </a:xfrm>
          <a:prstGeom prst="irregularSeal2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imes New Roman" charset="0"/>
                <a:cs typeface="Times New Roman" charset="0"/>
              </a:rPr>
              <a:t>Higher Throughput</a:t>
            </a:r>
            <a:endParaRPr lang="en-US" sz="1600" b="1" dirty="0"/>
          </a:p>
        </p:txBody>
      </p:sp>
      <p:sp>
        <p:nvSpPr>
          <p:cNvPr id="26" name="Explosion 2 29">
            <a:extLst>
              <a:ext uri="{FF2B5EF4-FFF2-40B4-BE49-F238E27FC236}">
                <a16:creationId xmlns:a16="http://schemas.microsoft.com/office/drawing/2014/main" id="{E5E492E5-820D-41EA-85CB-6CFA49734D67}"/>
              </a:ext>
            </a:extLst>
          </p:cNvPr>
          <p:cNvSpPr/>
          <p:nvPr/>
        </p:nvSpPr>
        <p:spPr>
          <a:xfrm>
            <a:off x="4746735" y="4728231"/>
            <a:ext cx="2945350" cy="1668737"/>
          </a:xfrm>
          <a:prstGeom prst="irregularSeal2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imes New Roman" charset="0"/>
                <a:cs typeface="Times New Roman" charset="0"/>
              </a:rPr>
              <a:t>Lower Latency</a:t>
            </a:r>
            <a:endParaRPr lang="en-US" sz="1600" b="1" dirty="0"/>
          </a:p>
        </p:txBody>
      </p:sp>
      <p:sp>
        <p:nvSpPr>
          <p:cNvPr id="27" name="Explosion 2 29">
            <a:extLst>
              <a:ext uri="{FF2B5EF4-FFF2-40B4-BE49-F238E27FC236}">
                <a16:creationId xmlns:a16="http://schemas.microsoft.com/office/drawing/2014/main" id="{C57BFFC5-A53E-4532-A10D-5A160BA222DF}"/>
              </a:ext>
            </a:extLst>
          </p:cNvPr>
          <p:cNvSpPr/>
          <p:nvPr/>
        </p:nvSpPr>
        <p:spPr>
          <a:xfrm>
            <a:off x="4880194" y="2887950"/>
            <a:ext cx="2945350" cy="1668737"/>
          </a:xfrm>
          <a:prstGeom prst="irregularSeal2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imes New Roman" charset="0"/>
                <a:cs typeface="Times New Roman" charset="0"/>
              </a:rPr>
              <a:t>Higher Bandwidth</a:t>
            </a:r>
            <a:endParaRPr lang="en-US" sz="1600" b="1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738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71600"/>
            <a:ext cx="8610600" cy="452596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3000" dirty="0">
                <a:latin typeface="Times New Roman" charset="0"/>
                <a:ea typeface="Times New Roman" charset="0"/>
                <a:cs typeface="Times New Roman" charset="0"/>
              </a:rPr>
              <a:t>1. Background and Motivation</a:t>
            </a:r>
          </a:p>
          <a:p>
            <a:pPr marL="0" indent="0">
              <a:buNone/>
            </a:pPr>
            <a:endParaRPr lang="en-US" sz="3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r>
              <a:rPr lang="en-US" sz="3000" dirty="0">
                <a:latin typeface="Times New Roman" charset="0"/>
                <a:ea typeface="Times New Roman" charset="0"/>
                <a:cs typeface="Times New Roman" charset="0"/>
              </a:rPr>
              <a:t>2. Problem Formulation</a:t>
            </a:r>
          </a:p>
          <a:p>
            <a:pPr marL="0" indent="0">
              <a:buNone/>
            </a:pPr>
            <a:endParaRPr lang="en-US" sz="3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r>
              <a:rPr lang="en-US" sz="3000" dirty="0">
                <a:latin typeface="Times New Roman" charset="0"/>
                <a:ea typeface="Times New Roman" charset="0"/>
                <a:cs typeface="Times New Roman" charset="0"/>
              </a:rPr>
              <a:t>3. Approximation Algorithm Design</a:t>
            </a:r>
          </a:p>
          <a:p>
            <a:pPr marL="0" indent="0">
              <a:buNone/>
            </a:pPr>
            <a:endParaRPr lang="en-US" sz="3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r>
              <a:rPr lang="en-US" sz="3000" dirty="0">
                <a:latin typeface="Times New Roman" charset="0"/>
                <a:ea typeface="Times New Roman" charset="0"/>
                <a:cs typeface="Times New Roman" charset="0"/>
              </a:rPr>
              <a:t>4. Implementation </a:t>
            </a:r>
          </a:p>
          <a:p>
            <a:pPr marL="0" indent="0">
              <a:buNone/>
            </a:pPr>
            <a:endParaRPr lang="en-US" sz="3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r>
              <a:rPr lang="en-US" sz="3000" dirty="0">
                <a:latin typeface="Times New Roman" charset="0"/>
                <a:ea typeface="Times New Roman" charset="0"/>
                <a:cs typeface="Times New Roman" charset="0"/>
              </a:rPr>
              <a:t>5. Performance Evaluation</a:t>
            </a:r>
          </a:p>
          <a:p>
            <a:pPr marL="0" indent="0">
              <a:buNone/>
            </a:pPr>
            <a:endParaRPr lang="en-US" sz="3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r>
              <a:rPr lang="en-US" sz="30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6. Conclusion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7" name="Rectangle 6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Outline</a:t>
              </a:r>
              <a:endParaRPr lang="en-US" sz="2400" b="1" dirty="0"/>
            </a:p>
          </p:txBody>
        </p:sp>
        <p:pic>
          <p:nvPicPr>
            <p:cNvPr id="9" name="Picture 8" descr="C:\Users\yang.zhe\Desktop\AltLogo_S_koK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9774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67608" y="847392"/>
            <a:ext cx="6981631" cy="2970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/>
            <a:r>
              <a:rPr lang="en-US" sz="1700" b="1" dirty="0">
                <a:latin typeface="Times New Roman" charset="0"/>
                <a:ea typeface="Times New Roman" charset="0"/>
                <a:cs typeface="Times New Roman" charset="0"/>
              </a:rPr>
              <a:t>Motivations:</a:t>
            </a:r>
          </a:p>
          <a:p>
            <a:pPr marL="800100" lvl="1" indent="-342900"/>
            <a:r>
              <a:rPr lang="en-US" sz="1700" b="1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All-flash</a:t>
            </a:r>
            <a:r>
              <a:rPr lang="en-US" sz="1700" dirty="0">
                <a:latin typeface="Times New Roman" charset="0"/>
                <a:ea typeface="Times New Roman" charset="0"/>
                <a:cs typeface="Times New Roman" charset="0"/>
              </a:rPr>
              <a:t> datacenter is coming.</a:t>
            </a:r>
          </a:p>
          <a:p>
            <a:pPr marL="800100" lvl="1" indent="-342900"/>
            <a:r>
              <a:rPr lang="en-US" sz="1700" dirty="0">
                <a:latin typeface="Times New Roman" charset="0"/>
                <a:ea typeface="Times New Roman" charset="0"/>
                <a:cs typeface="Times New Roman" charset="0"/>
              </a:rPr>
              <a:t>Existing </a:t>
            </a:r>
            <a:r>
              <a:rPr lang="en-US" sz="1700" dirty="0" err="1">
                <a:latin typeface="Times New Roman" charset="0"/>
                <a:ea typeface="Times New Roman" charset="0"/>
                <a:cs typeface="Times New Roman" charset="0"/>
              </a:rPr>
              <a:t>tiering</a:t>
            </a:r>
            <a:r>
              <a:rPr lang="en-US" sz="1700" dirty="0">
                <a:latin typeface="Times New Roman" charset="0"/>
                <a:ea typeface="Times New Roman" charset="0"/>
                <a:cs typeface="Times New Roman" charset="0"/>
              </a:rPr>
              <a:t>/caching algorithms are </a:t>
            </a:r>
            <a:r>
              <a:rPr lang="en-US" sz="1700" b="1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not suitable</a:t>
            </a:r>
            <a:r>
              <a:rPr lang="en-US" sz="1700" dirty="0">
                <a:latin typeface="Times New Roman" charset="0"/>
                <a:ea typeface="Times New Roman" charset="0"/>
                <a:cs typeface="Times New Roman" charset="0"/>
              </a:rPr>
              <a:t>.</a:t>
            </a:r>
          </a:p>
          <a:p>
            <a:pPr marL="342900" lvl="0" indent="-342900"/>
            <a:endParaRPr lang="en-US" sz="17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342900" lvl="0" indent="-342900"/>
            <a:r>
              <a:rPr lang="en-US" sz="1700" b="1" dirty="0">
                <a:latin typeface="Times New Roman" charset="0"/>
                <a:ea typeface="Times New Roman" charset="0"/>
                <a:cs typeface="Times New Roman" charset="0"/>
              </a:rPr>
              <a:t>Proposed:</a:t>
            </a:r>
          </a:p>
          <a:p>
            <a:pPr marL="800100" lvl="1" indent="-342900"/>
            <a:r>
              <a:rPr lang="en-US" sz="1700" b="1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Optimize</a:t>
            </a:r>
            <a:r>
              <a:rPr lang="en-US" sz="1700" dirty="0">
                <a:latin typeface="Times New Roman" charset="0"/>
                <a:ea typeface="Times New Roman" charset="0"/>
                <a:cs typeface="Times New Roman" charset="0"/>
              </a:rPr>
              <a:t> the virtual machine performance.</a:t>
            </a:r>
          </a:p>
          <a:p>
            <a:pPr marL="800100" lvl="1" indent="-342900"/>
            <a:r>
              <a:rPr lang="en-US" sz="1700" b="1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Allocating</a:t>
            </a:r>
            <a:r>
              <a:rPr lang="en-US" sz="1700" dirty="0">
                <a:latin typeface="Times New Roman" charset="0"/>
                <a:ea typeface="Times New Roman" charset="0"/>
                <a:cs typeface="Times New Roman" charset="0"/>
              </a:rPr>
              <a:t> and </a:t>
            </a:r>
            <a:r>
              <a:rPr lang="en-US" sz="1700" b="1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migrating</a:t>
            </a:r>
            <a:r>
              <a:rPr lang="en-US" sz="1700" dirty="0">
                <a:latin typeface="Times New Roman" charset="0"/>
                <a:ea typeface="Times New Roman" charset="0"/>
                <a:cs typeface="Times New Roman" charset="0"/>
              </a:rPr>
              <a:t> VMs across multiple SSD tiers.</a:t>
            </a:r>
          </a:p>
          <a:p>
            <a:pPr marL="342900" lvl="0" indent="-342900"/>
            <a:endParaRPr lang="en-US" sz="17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342900" lvl="0" indent="-342900"/>
            <a:r>
              <a:rPr lang="en-US" sz="1700" b="1" dirty="0">
                <a:latin typeface="Times New Roman" charset="0"/>
                <a:ea typeface="Times New Roman" charset="0"/>
                <a:cs typeface="Times New Roman" charset="0"/>
              </a:rPr>
              <a:t>Techniques:</a:t>
            </a:r>
          </a:p>
          <a:p>
            <a:pPr marL="800100" lvl="1" indent="-342900"/>
            <a:r>
              <a:rPr lang="en-US" sz="1700" b="1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Injected latency</a:t>
            </a:r>
            <a:r>
              <a:rPr lang="en-US" sz="1700" dirty="0">
                <a:latin typeface="Times New Roman" charset="0"/>
                <a:ea typeface="Times New Roman" charset="0"/>
                <a:cs typeface="Times New Roman" charset="0"/>
              </a:rPr>
              <a:t>: estimate performance of VM on each tier.</a:t>
            </a:r>
          </a:p>
          <a:p>
            <a:pPr marL="800100" lvl="1" indent="-342900"/>
            <a:r>
              <a:rPr lang="en-US" sz="1700" b="1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Optimization framework</a:t>
            </a:r>
            <a:r>
              <a:rPr lang="en-US" sz="1700" dirty="0">
                <a:latin typeface="Times New Roman" charset="0"/>
                <a:ea typeface="Times New Roman" charset="0"/>
                <a:cs typeface="Times New Roman" charset="0"/>
              </a:rPr>
              <a:t>: historical / predicted factors, migration cost.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8" name="Rectangle 7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Times New Roman" charset="0"/>
                  <a:ea typeface="Times New Roman" charset="0"/>
                  <a:cs typeface="Times New Roman" charset="0"/>
                </a:rPr>
                <a:t>Conclusion</a:t>
              </a:r>
              <a:endParaRPr lang="en-US" sz="2800" b="1" dirty="0"/>
            </a:p>
          </p:txBody>
        </p:sp>
        <p:pic>
          <p:nvPicPr>
            <p:cNvPr id="9" name="Picture 8" descr="C:\Users\yang.zhe\Desktop\AltLogo_S_koK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/>
          <p:cNvGrpSpPr/>
          <p:nvPr/>
        </p:nvGrpSpPr>
        <p:grpSpPr>
          <a:xfrm>
            <a:off x="6400800" y="715026"/>
            <a:ext cx="2286000" cy="2409174"/>
            <a:chOff x="5754072" y="1265385"/>
            <a:chExt cx="2539647" cy="25908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/>
            <a:srcRect r="42999"/>
            <a:stretch/>
          </p:blipFill>
          <p:spPr>
            <a:xfrm>
              <a:off x="6417788" y="1265385"/>
              <a:ext cx="1875931" cy="25908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98263" y="2879052"/>
              <a:ext cx="481920" cy="48192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54072" y="1720566"/>
              <a:ext cx="760878" cy="385045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74181" y="2259740"/>
              <a:ext cx="602090" cy="60209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34251" y="1523137"/>
              <a:ext cx="644415" cy="510253"/>
            </a:xfrm>
            <a:prstGeom prst="rect">
              <a:avLst/>
            </a:prstGeom>
          </p:spPr>
        </p:pic>
        <p:cxnSp>
          <p:nvCxnSpPr>
            <p:cNvPr id="14" name="Straight Arrow Connector 13"/>
            <p:cNvCxnSpPr/>
            <p:nvPr/>
          </p:nvCxnSpPr>
          <p:spPr>
            <a:xfrm>
              <a:off x="6993674" y="1922371"/>
              <a:ext cx="732081" cy="470436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6351694" y="2040762"/>
              <a:ext cx="1072903" cy="577428"/>
            </a:xfrm>
            <a:prstGeom prst="straightConnector1">
              <a:avLst/>
            </a:prstGeom>
            <a:ln w="7620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6320006" y="2520883"/>
              <a:ext cx="751160" cy="355404"/>
            </a:xfrm>
            <a:prstGeom prst="straightConnector1">
              <a:avLst/>
            </a:prstGeom>
            <a:ln w="762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6336726" y="3095939"/>
              <a:ext cx="519732" cy="219025"/>
            </a:xfrm>
            <a:prstGeom prst="straightConnector1">
              <a:avLst/>
            </a:prstGeom>
            <a:ln w="762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/>
        </p:nvSpPr>
        <p:spPr>
          <a:xfrm>
            <a:off x="395170" y="3951405"/>
            <a:ext cx="8014392" cy="2970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en-US" sz="1700" b="1" dirty="0">
                <a:latin typeface="Times New Roman" charset="0"/>
                <a:ea typeface="Times New Roman" charset="0"/>
                <a:cs typeface="Times New Roman" charset="0"/>
              </a:rPr>
              <a:t>Implementation:</a:t>
            </a:r>
          </a:p>
          <a:p>
            <a:pPr marL="800100" lvl="1" indent="-342900"/>
            <a:r>
              <a:rPr lang="en-US" sz="1700" dirty="0">
                <a:latin typeface="Times New Roman" charset="0"/>
                <a:ea typeface="Times New Roman" charset="0"/>
                <a:cs typeface="Times New Roman" charset="0"/>
              </a:rPr>
              <a:t>VMware </a:t>
            </a:r>
            <a:r>
              <a:rPr lang="en-US" sz="1700" b="1" dirty="0" err="1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ESXi</a:t>
            </a:r>
            <a:r>
              <a:rPr lang="en-US" sz="1700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1700" dirty="0">
                <a:latin typeface="Times New Roman" charset="0"/>
                <a:ea typeface="Times New Roman" charset="0"/>
                <a:cs typeface="Times New Roman" charset="0"/>
              </a:rPr>
              <a:t>6.0.0, VAIO </a:t>
            </a:r>
            <a:r>
              <a:rPr lang="en-US" sz="1700" b="1" dirty="0" err="1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IOFilter</a:t>
            </a:r>
            <a:r>
              <a:rPr lang="en-US" sz="1700" dirty="0">
                <a:latin typeface="Times New Roman" charset="0"/>
                <a:ea typeface="Times New Roman" charset="0"/>
                <a:cs typeface="Times New Roman" charset="0"/>
              </a:rPr>
              <a:t>.</a:t>
            </a:r>
          </a:p>
          <a:p>
            <a:pPr marL="800100" lvl="1" indent="-342900"/>
            <a:endParaRPr lang="en-US" sz="17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342900" lvl="0" indent="-342900"/>
            <a:r>
              <a:rPr lang="en-US" sz="1700" b="1" dirty="0">
                <a:latin typeface="Times New Roman" charset="0"/>
                <a:ea typeface="Times New Roman" charset="0"/>
                <a:cs typeface="Times New Roman" charset="0"/>
              </a:rPr>
              <a:t>Findings:</a:t>
            </a:r>
          </a:p>
          <a:p>
            <a:pPr marL="800100" lvl="1" indent="-342900"/>
            <a:r>
              <a:rPr lang="en-US" sz="1700" dirty="0" err="1">
                <a:latin typeface="Times New Roman" charset="0"/>
                <a:ea typeface="Times New Roman" charset="0"/>
                <a:cs typeface="Times New Roman" charset="0"/>
              </a:rPr>
              <a:t>AutoTiering</a:t>
            </a:r>
            <a:r>
              <a:rPr lang="en-US" sz="1700" dirty="0">
                <a:latin typeface="Times New Roman" charset="0"/>
                <a:ea typeface="Times New Roman" charset="0"/>
                <a:cs typeface="Times New Roman" charset="0"/>
              </a:rPr>
              <a:t> can signiﬁcantly </a:t>
            </a:r>
            <a:r>
              <a:rPr lang="en-US" sz="1700" b="1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improve</a:t>
            </a:r>
            <a:r>
              <a:rPr lang="en-US" sz="1700" dirty="0">
                <a:latin typeface="Times New Roman" charset="0"/>
                <a:ea typeface="Times New Roman" charset="0"/>
                <a:cs typeface="Times New Roman" charset="0"/>
              </a:rPr>
              <a:t> system performance.</a:t>
            </a:r>
          </a:p>
          <a:p>
            <a:pPr marL="342900" lvl="0" indent="-342900"/>
            <a:endParaRPr lang="en-US" sz="17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342900" lvl="0" indent="-342900"/>
            <a:r>
              <a:rPr lang="en-US" sz="1700" b="1" dirty="0">
                <a:latin typeface="Times New Roman" charset="0"/>
                <a:ea typeface="Times New Roman" charset="0"/>
                <a:cs typeface="Times New Roman" charset="0"/>
              </a:rPr>
              <a:t>Future Work:</a:t>
            </a:r>
          </a:p>
          <a:p>
            <a:pPr marL="800100" lvl="1" indent="-342900"/>
            <a:r>
              <a:rPr lang="en-US" sz="1700" dirty="0">
                <a:latin typeface="Times New Roman" charset="0"/>
                <a:ea typeface="Times New Roman" charset="0"/>
                <a:cs typeface="Times New Roman" charset="0"/>
              </a:rPr>
              <a:t>Support </a:t>
            </a:r>
            <a:r>
              <a:rPr lang="en-US" sz="1700" b="1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KVM</a:t>
            </a:r>
            <a:r>
              <a:rPr lang="en-US" sz="1700" dirty="0">
                <a:latin typeface="Times New Roman" charset="0"/>
                <a:ea typeface="Times New Roman" charset="0"/>
                <a:cs typeface="Times New Roman" charset="0"/>
              </a:rPr>
              <a:t> and </a:t>
            </a:r>
            <a:r>
              <a:rPr lang="en-US" sz="1700" b="1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Xen</a:t>
            </a:r>
            <a:r>
              <a:rPr lang="en-US" sz="1700" dirty="0">
                <a:latin typeface="Times New Roman" charset="0"/>
                <a:ea typeface="Times New Roman" charset="0"/>
                <a:cs typeface="Times New Roman" charset="0"/>
              </a:rPr>
              <a:t>.</a:t>
            </a:r>
          </a:p>
          <a:p>
            <a:pPr marL="800100" lvl="1" indent="-342900"/>
            <a:r>
              <a:rPr lang="en-US" sz="1700" dirty="0">
                <a:latin typeface="Times New Roman" charset="0"/>
                <a:ea typeface="Times New Roman" charset="0"/>
                <a:cs typeface="Times New Roman" charset="0"/>
              </a:rPr>
              <a:t>Replace “injected latency” with </a:t>
            </a:r>
            <a:r>
              <a:rPr lang="en-US" sz="1700" b="1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lightweight</a:t>
            </a:r>
            <a:r>
              <a:rPr lang="en-US" sz="1700" dirty="0">
                <a:latin typeface="Times New Roman" charset="0"/>
                <a:ea typeface="Times New Roman" charset="0"/>
                <a:cs typeface="Times New Roman" charset="0"/>
              </a:rPr>
              <a:t> approaches. </a:t>
            </a:r>
          </a:p>
          <a:p>
            <a:pPr marL="800100" lvl="1" indent="-342900"/>
            <a:r>
              <a:rPr lang="en-US" sz="17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</a:p>
          <a:p>
            <a:pPr marL="800100" lvl="1" indent="-342900"/>
            <a:endParaRPr lang="en-US" sz="17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1547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8" name="Rectangle 7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Times New Roman" charset="0"/>
                  <a:ea typeface="Times New Roman" charset="0"/>
                  <a:cs typeface="Times New Roman" charset="0"/>
                </a:rPr>
                <a:t>Q &amp; A</a:t>
              </a:r>
            </a:p>
          </p:txBody>
        </p:sp>
        <p:pic>
          <p:nvPicPr>
            <p:cNvPr id="9" name="Picture 8" descr="C:\Users\yang.zhe\Desktop\AltLogo_S_koK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Rectangle 18"/>
          <p:cNvSpPr/>
          <p:nvPr/>
        </p:nvSpPr>
        <p:spPr>
          <a:xfrm>
            <a:off x="948690" y="457200"/>
            <a:ext cx="71247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i="1">
                <a:latin typeface="Times New Roman" charset="0"/>
                <a:ea typeface="Times New Roman" charset="0"/>
                <a:cs typeface="Times New Roman" charset="0"/>
              </a:rPr>
              <a:t>Thanks</a:t>
            </a:r>
            <a:endParaRPr lang="en-US" sz="5400" i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2" name="Subtitle 2"/>
          <p:cNvSpPr txBox="1">
            <a:spLocks/>
          </p:cNvSpPr>
          <p:nvPr/>
        </p:nvSpPr>
        <p:spPr>
          <a:xfrm>
            <a:off x="1293655" y="3113384"/>
            <a:ext cx="8536145" cy="5106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700" dirty="0">
                <a:latin typeface="Times New Roman" charset="0"/>
                <a:ea typeface="Times New Roman" charset="0"/>
                <a:cs typeface="Times New Roman" charset="0"/>
              </a:rPr>
              <a:t>Z. Yang                 M. </a:t>
            </a:r>
            <a:r>
              <a:rPr lang="en-US" sz="1700" dirty="0" err="1">
                <a:latin typeface="Times New Roman" charset="0"/>
                <a:ea typeface="Times New Roman" charset="0"/>
                <a:cs typeface="Times New Roman" charset="0"/>
              </a:rPr>
              <a:t>Hoseinzadeh</a:t>
            </a:r>
            <a:r>
              <a:rPr lang="en-US" sz="1700" dirty="0">
                <a:latin typeface="Times New Roman" charset="0"/>
                <a:ea typeface="Times New Roman" charset="0"/>
                <a:cs typeface="Times New Roman" charset="0"/>
              </a:rPr>
              <a:t>              A. Andrews                    C. </a:t>
            </a:r>
            <a:r>
              <a:rPr lang="en-US" sz="1700" dirty="0" err="1">
                <a:latin typeface="Times New Roman" charset="0"/>
                <a:ea typeface="Times New Roman" charset="0"/>
                <a:cs typeface="Times New Roman" charset="0"/>
              </a:rPr>
              <a:t>Mayers</a:t>
            </a:r>
            <a:endParaRPr lang="en-US" sz="17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680" y="3744545"/>
            <a:ext cx="1188720" cy="153688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/>
          <a:srcRect l="7856" r="10669"/>
          <a:stretch/>
        </p:blipFill>
        <p:spPr>
          <a:xfrm>
            <a:off x="3048000" y="1571632"/>
            <a:ext cx="1188720" cy="145899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33600" y="3788393"/>
            <a:ext cx="1188720" cy="149303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21880" y="3757426"/>
            <a:ext cx="1188720" cy="158700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86" t="3532" r="8534" b="26794"/>
          <a:stretch/>
        </p:blipFill>
        <p:spPr>
          <a:xfrm>
            <a:off x="587133" y="3681226"/>
            <a:ext cx="1188720" cy="157643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71" t="5486" r="17716" b="30581"/>
          <a:stretch/>
        </p:blipFill>
        <p:spPr>
          <a:xfrm>
            <a:off x="7162800" y="1562159"/>
            <a:ext cx="1094241" cy="148967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3757426"/>
            <a:ext cx="1188720" cy="1552343"/>
          </a:xfrm>
          <a:prstGeom prst="rect">
            <a:avLst/>
          </a:prstGeom>
        </p:spPr>
      </p:pic>
      <p:sp>
        <p:nvSpPr>
          <p:cNvPr id="30" name="Subtitle 2"/>
          <p:cNvSpPr txBox="1">
            <a:spLocks/>
          </p:cNvSpPr>
          <p:nvPr/>
        </p:nvSpPr>
        <p:spPr>
          <a:xfrm>
            <a:off x="684055" y="5410200"/>
            <a:ext cx="8536145" cy="5106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700" dirty="0">
                <a:latin typeface="Times New Roman" charset="0"/>
                <a:ea typeface="Times New Roman" charset="0"/>
                <a:cs typeface="Times New Roman" charset="0"/>
              </a:rPr>
              <a:t>D. Evans                R. Bolt                  J. </a:t>
            </a:r>
            <a:r>
              <a:rPr lang="en-US" sz="1700" dirty="0" err="1">
                <a:latin typeface="Times New Roman" charset="0"/>
                <a:ea typeface="Times New Roman" charset="0"/>
                <a:cs typeface="Times New Roman" charset="0"/>
              </a:rPr>
              <a:t>Bhimani</a:t>
            </a:r>
            <a:r>
              <a:rPr lang="en-US" sz="1700" dirty="0">
                <a:latin typeface="Times New Roman" charset="0"/>
                <a:ea typeface="Times New Roman" charset="0"/>
                <a:cs typeface="Times New Roman" charset="0"/>
              </a:rPr>
              <a:t>                   N. </a:t>
            </a:r>
            <a:r>
              <a:rPr lang="en-US" sz="1700" dirty="0" err="1">
                <a:latin typeface="Times New Roman" charset="0"/>
                <a:ea typeface="Times New Roman" charset="0"/>
                <a:cs typeface="Times New Roman" charset="0"/>
              </a:rPr>
              <a:t>Mi</a:t>
            </a:r>
            <a:r>
              <a:rPr lang="en-US" sz="1700" dirty="0">
                <a:latin typeface="Times New Roman" charset="0"/>
                <a:ea typeface="Times New Roman" charset="0"/>
                <a:cs typeface="Times New Roman" charset="0"/>
              </a:rPr>
              <a:t>                  S. Swanson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brightnessContrast bright="20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940" t="7501" r="8158" b="7501"/>
          <a:stretch/>
        </p:blipFill>
        <p:spPr>
          <a:xfrm>
            <a:off x="5059680" y="1626597"/>
            <a:ext cx="1188720" cy="142167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498" y="1524000"/>
            <a:ext cx="1191423" cy="149535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3BAB6F2-C560-403F-90AC-290FDCF26D4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467907" y="5727984"/>
            <a:ext cx="1066800" cy="10668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2EAFF03-3AF4-48BC-B42B-76E713B2DDE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19953" y="6048394"/>
            <a:ext cx="2047354" cy="5177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4A36FB3-E506-4356-8A31-C2B842A4546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022907" y="6108984"/>
            <a:ext cx="2082800" cy="38927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F0A1E24-C3CA-4935-A2D0-792F63D57A6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487853" y="6017174"/>
            <a:ext cx="1675254" cy="55199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9653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71600"/>
            <a:ext cx="8610600" cy="452596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30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1. Background and Motivation</a:t>
            </a:r>
          </a:p>
          <a:p>
            <a:pPr marL="0" indent="0">
              <a:buNone/>
            </a:pPr>
            <a:endParaRPr lang="en-US" sz="3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r>
              <a:rPr lang="en-US" sz="3000" dirty="0">
                <a:latin typeface="Times New Roman" charset="0"/>
                <a:ea typeface="Times New Roman" charset="0"/>
                <a:cs typeface="Times New Roman" charset="0"/>
              </a:rPr>
              <a:t>2. Problem Formulation</a:t>
            </a:r>
          </a:p>
          <a:p>
            <a:pPr marL="0" indent="0">
              <a:buNone/>
            </a:pPr>
            <a:endParaRPr lang="en-US" sz="3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r>
              <a:rPr lang="en-US" sz="3000" dirty="0">
                <a:latin typeface="Times New Roman" charset="0"/>
                <a:ea typeface="Times New Roman" charset="0"/>
                <a:cs typeface="Times New Roman" charset="0"/>
              </a:rPr>
              <a:t>3. Approximation Algorithm Design</a:t>
            </a:r>
          </a:p>
          <a:p>
            <a:pPr marL="0" indent="0">
              <a:buNone/>
            </a:pPr>
            <a:endParaRPr lang="en-US" sz="3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r>
              <a:rPr lang="en-US" sz="3000" dirty="0">
                <a:latin typeface="Times New Roman" charset="0"/>
                <a:ea typeface="Times New Roman" charset="0"/>
                <a:cs typeface="Times New Roman" charset="0"/>
              </a:rPr>
              <a:t>4. Implementation </a:t>
            </a:r>
          </a:p>
          <a:p>
            <a:pPr marL="0" indent="0">
              <a:buNone/>
            </a:pPr>
            <a:endParaRPr lang="en-US" sz="3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r>
              <a:rPr lang="en-US" sz="3000" dirty="0">
                <a:latin typeface="Times New Roman" charset="0"/>
                <a:ea typeface="Times New Roman" charset="0"/>
                <a:cs typeface="Times New Roman" charset="0"/>
              </a:rPr>
              <a:t>4. Performance Evaluation</a:t>
            </a:r>
          </a:p>
          <a:p>
            <a:pPr marL="0" indent="0">
              <a:buNone/>
            </a:pPr>
            <a:endParaRPr lang="en-US" sz="3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r>
              <a:rPr lang="en-US" sz="3000" dirty="0">
                <a:latin typeface="Times New Roman" charset="0"/>
                <a:ea typeface="Times New Roman" charset="0"/>
                <a:cs typeface="Times New Roman" charset="0"/>
              </a:rPr>
              <a:t>6. Conclusion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7" name="Rectangle 6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Outline</a:t>
              </a:r>
              <a:endParaRPr lang="en-US" sz="2400" b="1" dirty="0"/>
            </a:p>
          </p:txBody>
        </p:sp>
        <p:pic>
          <p:nvPicPr>
            <p:cNvPr id="9" name="Picture 8" descr="C:\Users\yang.zhe\Desktop\AltLogo_S_koK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2846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7" name="Rectangle 6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Datacenter Storage System Evolution</a:t>
              </a:r>
            </a:p>
          </p:txBody>
        </p:sp>
        <p:pic>
          <p:nvPicPr>
            <p:cNvPr id="9" name="Picture 8" descr="C:\Users\yang.zhe\Desktop\AltLogo_S_koK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Group 34"/>
          <p:cNvGrpSpPr/>
          <p:nvPr/>
        </p:nvGrpSpPr>
        <p:grpSpPr>
          <a:xfrm>
            <a:off x="302539" y="4717729"/>
            <a:ext cx="1141387" cy="1651157"/>
            <a:chOff x="302539" y="4717729"/>
            <a:chExt cx="1141387" cy="165115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2539" y="4717729"/>
              <a:ext cx="1141387" cy="979581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526679" y="5722555"/>
              <a:ext cx="69762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latin typeface="Times New Roman" charset="0"/>
                  <a:ea typeface="Times New Roman" charset="0"/>
                  <a:cs typeface="Times New Roman" charset="0"/>
                </a:rPr>
                <a:t>HDD</a:t>
              </a:r>
            </a:p>
            <a:p>
              <a:pPr algn="ctr"/>
              <a:r>
                <a:rPr lang="en-US" dirty="0">
                  <a:latin typeface="Times New Roman" charset="0"/>
                  <a:ea typeface="Times New Roman" charset="0"/>
                  <a:cs typeface="Times New Roman" charset="0"/>
                </a:rPr>
                <a:t>10ms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600200" y="3886200"/>
            <a:ext cx="1329005" cy="1644486"/>
            <a:chOff x="1600200" y="3886200"/>
            <a:chExt cx="1329005" cy="164448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00200" y="3886200"/>
              <a:ext cx="1329005" cy="998155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789149" y="4884355"/>
              <a:ext cx="114005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latin typeface="Times New Roman" charset="0"/>
                  <a:ea typeface="Times New Roman" charset="0"/>
                  <a:cs typeface="Times New Roman" charset="0"/>
                </a:rPr>
                <a:t>TLC SSD</a:t>
              </a:r>
            </a:p>
            <a:p>
              <a:pPr algn="ctr"/>
              <a:r>
                <a:rPr lang="en-US" dirty="0">
                  <a:latin typeface="Times New Roman" charset="0"/>
                  <a:ea typeface="Times New Roman" charset="0"/>
                  <a:cs typeface="Times New Roman" charset="0"/>
                </a:rPr>
                <a:t>1125</a:t>
              </a:r>
              <a:r>
                <a:rPr lang="el-GR" dirty="0">
                  <a:latin typeface="Times New Roman" charset="0"/>
                  <a:ea typeface="Times New Roman" charset="0"/>
                  <a:cs typeface="Times New Roman" charset="0"/>
                </a:rPr>
                <a:t>μ</a:t>
              </a:r>
              <a:r>
                <a:rPr lang="en-US" dirty="0">
                  <a:latin typeface="Times New Roman" charset="0"/>
                  <a:ea typeface="Times New Roman" charset="0"/>
                  <a:cs typeface="Times New Roman" charset="0"/>
                </a:rPr>
                <a:t>s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3124261" y="3204195"/>
            <a:ext cx="1286244" cy="1697726"/>
            <a:chOff x="3124261" y="3204195"/>
            <a:chExt cx="1286244" cy="169772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24261" y="3204195"/>
              <a:ext cx="1131390" cy="113139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3206328" y="4255590"/>
              <a:ext cx="120417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latin typeface="Times New Roman" charset="0"/>
                  <a:ea typeface="Times New Roman" charset="0"/>
                  <a:cs typeface="Times New Roman" charset="0"/>
                </a:rPr>
                <a:t>MLC SSD</a:t>
              </a:r>
            </a:p>
            <a:p>
              <a:pPr algn="ctr"/>
              <a:r>
                <a:rPr lang="en-US" dirty="0">
                  <a:latin typeface="Times New Roman" charset="0"/>
                  <a:ea typeface="Times New Roman" charset="0"/>
                  <a:cs typeface="Times New Roman" charset="0"/>
                </a:rPr>
                <a:t>750</a:t>
              </a:r>
              <a:r>
                <a:rPr lang="el-GR" dirty="0">
                  <a:latin typeface="Times New Roman" charset="0"/>
                  <a:ea typeface="Times New Roman" charset="0"/>
                  <a:cs typeface="Times New Roman" charset="0"/>
                </a:rPr>
                <a:t>μ</a:t>
              </a:r>
              <a:r>
                <a:rPr lang="en-US" dirty="0">
                  <a:latin typeface="Times New Roman" charset="0"/>
                  <a:ea typeface="Times New Roman" charset="0"/>
                  <a:cs typeface="Times New Roman" charset="0"/>
                </a:rPr>
                <a:t>s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447221" y="2468457"/>
            <a:ext cx="1769777" cy="1724400"/>
            <a:chOff x="4447221" y="2468457"/>
            <a:chExt cx="1769777" cy="172440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47221" y="2468457"/>
              <a:ext cx="1769777" cy="1062217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4712459" y="3546526"/>
              <a:ext cx="131959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err="1">
                  <a:latin typeface="Times New Roman" charset="0"/>
                  <a:ea typeface="Times New Roman" charset="0"/>
                  <a:cs typeface="Times New Roman" charset="0"/>
                </a:rPr>
                <a:t>NVMe</a:t>
              </a:r>
              <a:r>
                <a:rPr lang="en-US" b="1" dirty="0">
                  <a:latin typeface="Times New Roman" charset="0"/>
                  <a:ea typeface="Times New Roman" charset="0"/>
                  <a:cs typeface="Times New Roman" charset="0"/>
                </a:rPr>
                <a:t> SSD</a:t>
              </a:r>
            </a:p>
            <a:p>
              <a:pPr algn="ctr"/>
              <a:r>
                <a:rPr lang="en-US" dirty="0">
                  <a:latin typeface="Times New Roman" charset="0"/>
                  <a:ea typeface="Times New Roman" charset="0"/>
                  <a:cs typeface="Times New Roman" charset="0"/>
                </a:rPr>
                <a:t>20</a:t>
              </a:r>
              <a:r>
                <a:rPr lang="el-GR" dirty="0">
                  <a:latin typeface="Times New Roman" charset="0"/>
                  <a:ea typeface="Times New Roman" charset="0"/>
                  <a:cs typeface="Times New Roman" charset="0"/>
                </a:rPr>
                <a:t>μ</a:t>
              </a:r>
              <a:r>
                <a:rPr lang="en-US" dirty="0">
                  <a:latin typeface="Times New Roman" charset="0"/>
                  <a:ea typeface="Times New Roman" charset="0"/>
                  <a:cs typeface="Times New Roman" charset="0"/>
                </a:rPr>
                <a:t>s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6371852" y="1963956"/>
            <a:ext cx="1217000" cy="1613145"/>
            <a:chOff x="6371852" y="1963956"/>
            <a:chExt cx="1217000" cy="161314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3D5B5E0-1554-47FC-84DC-CF4E82DCFC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55670" t="27181" r="29892" b="53948"/>
            <a:stretch/>
          </p:blipFill>
          <p:spPr>
            <a:xfrm>
              <a:off x="6459053" y="1963956"/>
              <a:ext cx="1067147" cy="862515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6371852" y="2930770"/>
              <a:ext cx="121700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latin typeface="Times New Roman" charset="0"/>
                  <a:ea typeface="Times New Roman" charset="0"/>
                  <a:cs typeface="Times New Roman" charset="0"/>
                </a:rPr>
                <a:t>3D </a:t>
              </a:r>
              <a:r>
                <a:rPr lang="en-US" b="1" dirty="0" err="1">
                  <a:latin typeface="Times New Roman" charset="0"/>
                  <a:ea typeface="Times New Roman" charset="0"/>
                  <a:cs typeface="Times New Roman" charset="0"/>
                </a:rPr>
                <a:t>XPoint</a:t>
              </a:r>
              <a:endParaRPr lang="en-US" b="1" dirty="0">
                <a:latin typeface="Times New Roman" charset="0"/>
                <a:ea typeface="Times New Roman" charset="0"/>
                <a:cs typeface="Times New Roman" charset="0"/>
              </a:endParaRPr>
            </a:p>
            <a:p>
              <a:pPr algn="ctr"/>
              <a:r>
                <a:rPr lang="en-US" dirty="0">
                  <a:latin typeface="Times New Roman" charset="0"/>
                  <a:ea typeface="Times New Roman" charset="0"/>
                  <a:cs typeface="Times New Roman" charset="0"/>
                </a:rPr>
                <a:t>10</a:t>
              </a:r>
              <a:r>
                <a:rPr lang="el-GR" dirty="0">
                  <a:latin typeface="Times New Roman" charset="0"/>
                  <a:ea typeface="Times New Roman" charset="0"/>
                  <a:cs typeface="Times New Roman" charset="0"/>
                </a:rPr>
                <a:t>μ</a:t>
              </a:r>
              <a:r>
                <a:rPr lang="en-US" dirty="0">
                  <a:latin typeface="Times New Roman" charset="0"/>
                  <a:ea typeface="Times New Roman" charset="0"/>
                  <a:cs typeface="Times New Roman" charset="0"/>
                </a:rPr>
                <a:t>s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7729518" y="1280074"/>
            <a:ext cx="1191501" cy="1134773"/>
            <a:chOff x="7729518" y="1280074"/>
            <a:chExt cx="1191501" cy="1134773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729518" y="1280074"/>
              <a:ext cx="1191501" cy="435320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7861040" y="1768516"/>
              <a:ext cx="92845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latin typeface="Times New Roman" charset="0"/>
                  <a:ea typeface="Times New Roman" charset="0"/>
                  <a:cs typeface="Times New Roman" charset="0"/>
                </a:rPr>
                <a:t>DRAM</a:t>
              </a:r>
            </a:p>
            <a:p>
              <a:pPr algn="ctr"/>
              <a:r>
                <a:rPr lang="en-US" dirty="0" err="1">
                  <a:latin typeface="Times New Roman" charset="0"/>
                  <a:ea typeface="Times New Roman" charset="0"/>
                  <a:cs typeface="Times New Roman" charset="0"/>
                </a:rPr>
                <a:t>nanosec</a:t>
              </a:r>
              <a:endParaRPr lang="en-US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359177" y="690343"/>
            <a:ext cx="4613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Write Latency and </a:t>
            </a:r>
            <a:r>
              <a:rPr lang="en-US" b="1">
                <a:latin typeface="Times New Roman" charset="0"/>
                <a:ea typeface="Times New Roman" charset="0"/>
                <a:cs typeface="Times New Roman" charset="0"/>
              </a:rPr>
              <a:t>Cost Per GB Comparison</a:t>
            </a:r>
            <a:endParaRPr lang="en-US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02997" y="4282484"/>
            <a:ext cx="1088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latin typeface="Times New Roman" charset="0"/>
                <a:ea typeface="Times New Roman" charset="0"/>
                <a:cs typeface="Times New Roman" charset="0"/>
              </a:rPr>
              <a:t>0.25$/GB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652393" y="3530674"/>
            <a:ext cx="1088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latin typeface="Times New Roman" charset="0"/>
                <a:ea typeface="Times New Roman" charset="0"/>
                <a:cs typeface="Times New Roman" charset="0"/>
              </a:rPr>
              <a:t>0.28$/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GB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123122" y="2844415"/>
            <a:ext cx="1088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0.30$/GB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884275" y="2000181"/>
            <a:ext cx="1088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0.57$/GB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448247" y="1480413"/>
            <a:ext cx="1088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4.50$/GB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80887" y="857620"/>
            <a:ext cx="1088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4.68$/GB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152400" y="2930770"/>
            <a:ext cx="1371600" cy="3425580"/>
            <a:chOff x="152400" y="2930770"/>
            <a:chExt cx="1371600" cy="3425580"/>
          </a:xfrm>
          <a:noFill/>
        </p:grpSpPr>
        <p:sp>
          <p:nvSpPr>
            <p:cNvPr id="15" name="Rectangle 14"/>
            <p:cNvSpPr/>
            <p:nvPr/>
          </p:nvSpPr>
          <p:spPr>
            <a:xfrm>
              <a:off x="152400" y="2930770"/>
              <a:ext cx="1371600" cy="342558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09085" y="3039070"/>
              <a:ext cx="1274708" cy="92333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latin typeface="Times New Roman" charset="0"/>
                  <a:ea typeface="Times New Roman" charset="0"/>
                  <a:cs typeface="Times New Roman" charset="0"/>
                </a:rPr>
                <a:t>Gen. 1</a:t>
              </a:r>
            </a:p>
            <a:p>
              <a:pPr algn="ctr"/>
              <a:r>
                <a:rPr lang="en-US" b="1" dirty="0">
                  <a:latin typeface="Times New Roman" charset="0"/>
                  <a:ea typeface="Times New Roman" charset="0"/>
                  <a:cs typeface="Times New Roman" charset="0"/>
                </a:rPr>
                <a:t>All-HDD</a:t>
              </a:r>
            </a:p>
            <a:p>
              <a:pPr algn="ctr"/>
              <a:r>
                <a:rPr lang="en-US" b="1" dirty="0">
                  <a:latin typeface="Times New Roman" charset="0"/>
                  <a:ea typeface="Times New Roman" charset="0"/>
                  <a:cs typeface="Times New Roman" charset="0"/>
                </a:rPr>
                <a:t>Datacenter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66194" y="2414847"/>
            <a:ext cx="4383241" cy="3917508"/>
            <a:chOff x="164932" y="1046514"/>
            <a:chExt cx="4383241" cy="4739911"/>
          </a:xfrm>
          <a:noFill/>
        </p:grpSpPr>
        <p:sp>
          <p:nvSpPr>
            <p:cNvPr id="44" name="Rectangle 43"/>
            <p:cNvSpPr/>
            <p:nvPr/>
          </p:nvSpPr>
          <p:spPr>
            <a:xfrm>
              <a:off x="164932" y="1046514"/>
              <a:ext cx="4383241" cy="4739911"/>
            </a:xfrm>
            <a:prstGeom prst="rect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621454" y="1169761"/>
              <a:ext cx="2050561" cy="111716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latin typeface="Times New Roman" charset="0"/>
                  <a:ea typeface="Times New Roman" charset="0"/>
                  <a:cs typeface="Times New Roman" charset="0"/>
                </a:rPr>
                <a:t>Gen. 2</a:t>
              </a:r>
            </a:p>
            <a:p>
              <a:pPr algn="ctr"/>
              <a:r>
                <a:rPr lang="en-US" b="1" dirty="0">
                  <a:latin typeface="Times New Roman" charset="0"/>
                  <a:ea typeface="Times New Roman" charset="0"/>
                  <a:cs typeface="Times New Roman" charset="0"/>
                </a:rPr>
                <a:t>SSD-HDD </a:t>
              </a:r>
            </a:p>
            <a:p>
              <a:pPr algn="ctr"/>
              <a:r>
                <a:rPr lang="en-US" b="1" dirty="0">
                  <a:latin typeface="Times New Roman" charset="0"/>
                  <a:ea typeface="Times New Roman" charset="0"/>
                  <a:cs typeface="Times New Roman" charset="0"/>
                </a:rPr>
                <a:t>Hybrid Datacenter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63B7AF1-A059-4274-BB6B-6A12DEEB16A2}"/>
              </a:ext>
            </a:extLst>
          </p:cNvPr>
          <p:cNvGrpSpPr/>
          <p:nvPr/>
        </p:nvGrpSpPr>
        <p:grpSpPr>
          <a:xfrm>
            <a:off x="1529760" y="1129526"/>
            <a:ext cx="6149588" cy="4471236"/>
            <a:chOff x="4654724" y="1507428"/>
            <a:chExt cx="6149588" cy="4143929"/>
          </a:xfrm>
        </p:grpSpPr>
        <p:sp>
          <p:nvSpPr>
            <p:cNvPr id="46" name="Rectangle 45"/>
            <p:cNvSpPr/>
            <p:nvPr/>
          </p:nvSpPr>
          <p:spPr>
            <a:xfrm>
              <a:off x="4654724" y="1507428"/>
              <a:ext cx="6149588" cy="4143929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BA563830-D4A5-4900-86CE-D76EFF820D66}"/>
                </a:ext>
              </a:extLst>
            </p:cNvPr>
            <p:cNvSpPr txBox="1"/>
            <p:nvPr/>
          </p:nvSpPr>
          <p:spPr>
            <a:xfrm>
              <a:off x="5872256" y="1552528"/>
              <a:ext cx="2077633" cy="8557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Times New Roman" charset="0"/>
                  <a:ea typeface="Times New Roman" charset="0"/>
                  <a:cs typeface="Times New Roman" charset="0"/>
                </a:rPr>
                <a:t>Gen. 3</a:t>
              </a:r>
            </a:p>
            <a:p>
              <a:pPr algn="ctr"/>
              <a:r>
                <a:rPr lang="en-US" b="1" dirty="0">
                  <a:latin typeface="Times New Roman" charset="0"/>
                  <a:ea typeface="Times New Roman" charset="0"/>
                  <a:cs typeface="Times New Roman" charset="0"/>
                </a:rPr>
                <a:t>All-Flash Datacenter</a:t>
              </a:r>
            </a:p>
          </p:txBody>
        </p:sp>
      </p:grpSp>
      <p:sp>
        <p:nvSpPr>
          <p:cNvPr id="41" name="Rectangle 40"/>
          <p:cNvSpPr/>
          <p:nvPr/>
        </p:nvSpPr>
        <p:spPr>
          <a:xfrm>
            <a:off x="1529760" y="1129526"/>
            <a:ext cx="6149588" cy="4471236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585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14" name="Rectangle 13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Times New Roman" charset="0"/>
                  <a:ea typeface="Times New Roman" charset="0"/>
                  <a:cs typeface="Times New Roman" charset="0"/>
                </a:rPr>
                <a:t>               Why not traditional caching/tiering algorithms?</a:t>
              </a:r>
            </a:p>
          </p:txBody>
        </p:sp>
        <p:pic>
          <p:nvPicPr>
            <p:cNvPr id="15" name="Picture 14" descr="C:\Users\yang.zhe\Desktop\AltLogo_S_koK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533400" y="677687"/>
            <a:ext cx="5773321" cy="1798819"/>
            <a:chOff x="533400" y="677687"/>
            <a:chExt cx="5773321" cy="1798819"/>
          </a:xfrm>
        </p:grpSpPr>
        <p:sp>
          <p:nvSpPr>
            <p:cNvPr id="3" name="TextBox 2"/>
            <p:cNvSpPr txBox="1"/>
            <p:nvPr/>
          </p:nvSpPr>
          <p:spPr>
            <a:xfrm>
              <a:off x="533400" y="677687"/>
              <a:ext cx="48494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marR="0" lvl="0" indent="-2857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charset="0"/>
                <a:buNone/>
                <a:tabLst/>
                <a:defRPr/>
              </a:pPr>
              <a:r>
                <a:rPr lang="en-US" dirty="0">
                  <a:latin typeface="Times New Roman" charset="0"/>
                  <a:ea typeface="Times New Roman" charset="0"/>
                  <a:cs typeface="Times New Roman" charset="0"/>
                </a:rPr>
                <a:t>1. Traditional </a:t>
              </a:r>
              <a:r>
                <a:rPr lang="en-US" b="1" dirty="0">
                  <a:solidFill>
                    <a:srgbClr val="0070C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caching</a:t>
              </a:r>
              <a:r>
                <a:rPr lang="en-US" dirty="0">
                  <a:solidFill>
                    <a:srgbClr val="0070C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lang="en-US" dirty="0">
                  <a:latin typeface="Times New Roman" charset="0"/>
                  <a:ea typeface="Times New Roman" charset="0"/>
                  <a:cs typeface="Times New Roman" charset="0"/>
                </a:rPr>
                <a:t>algorithm is not suitable: </a:t>
              </a:r>
            </a:p>
            <a:p>
              <a:pPr marL="285750" marR="0" lvl="0" indent="-2857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charset="0"/>
                <a:buNone/>
                <a:tabLst/>
                <a:defRPr/>
              </a:pPr>
              <a:r>
                <a:rPr lang="en-US" dirty="0">
                  <a:latin typeface="Times New Roman" charset="0"/>
                  <a:ea typeface="Times New Roman" charset="0"/>
                  <a:cs typeface="Times New Roman" charset="0"/>
                </a:rPr>
                <a:t>       =&gt; Flash devices do not have</a:t>
              </a:r>
              <a:r>
                <a:rPr lang="en-US" b="1" dirty="0">
                  <a:solidFill>
                    <a:srgbClr val="C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 huge speed gap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/>
            <a:srcRect l="2319" t="-11" r="-2319" b="7064"/>
            <a:stretch/>
          </p:blipFill>
          <p:spPr>
            <a:xfrm>
              <a:off x="1637806" y="1406890"/>
              <a:ext cx="1981200" cy="1069616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/>
            <a:srcRect b="8376"/>
            <a:stretch/>
          </p:blipFill>
          <p:spPr>
            <a:xfrm>
              <a:off x="4572000" y="1406890"/>
              <a:ext cx="1734721" cy="1059194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3886200" y="1668321"/>
              <a:ext cx="38183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>
                  <a:solidFill>
                    <a:srgbClr val="C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≠</a:t>
              </a:r>
              <a:endParaRPr lang="en-US" sz="2800" dirty="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33400" y="4103518"/>
            <a:ext cx="7761147" cy="2397456"/>
            <a:chOff x="533400" y="4103518"/>
            <a:chExt cx="7761147" cy="2397456"/>
          </a:xfrm>
        </p:grpSpPr>
        <p:sp>
          <p:nvSpPr>
            <p:cNvPr id="5" name="Rectangle 4"/>
            <p:cNvSpPr/>
            <p:nvPr/>
          </p:nvSpPr>
          <p:spPr>
            <a:xfrm>
              <a:off x="533400" y="4103518"/>
              <a:ext cx="743641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lvl="0" indent="-285750">
                <a:defRPr/>
              </a:pPr>
              <a:r>
                <a:rPr lang="en-US" dirty="0">
                  <a:latin typeface="Times New Roman" charset="0"/>
                  <a:ea typeface="Times New Roman" charset="0"/>
                  <a:cs typeface="Times New Roman" charset="0"/>
                </a:rPr>
                <a:t>3. Traditional </a:t>
              </a:r>
              <a:r>
                <a:rPr lang="en-US" b="1" dirty="0" err="1">
                  <a:solidFill>
                    <a:srgbClr val="0070C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tiering</a:t>
              </a:r>
              <a:r>
                <a:rPr lang="en-US" b="1" dirty="0">
                  <a:solidFill>
                    <a:srgbClr val="0070C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lang="en-US" dirty="0">
                  <a:latin typeface="Times New Roman" charset="0"/>
                  <a:ea typeface="Times New Roman" charset="0"/>
                  <a:cs typeface="Times New Roman" charset="0"/>
                </a:rPr>
                <a:t>algorithm does not consider </a:t>
              </a:r>
              <a:r>
                <a:rPr lang="en-US" b="1" dirty="0">
                  <a:solidFill>
                    <a:srgbClr val="C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specialties of SSDs</a:t>
              </a:r>
              <a:r>
                <a:rPr lang="en-US" dirty="0">
                  <a:latin typeface="Times New Roman" charset="0"/>
                  <a:ea typeface="Times New Roman" charset="0"/>
                  <a:cs typeface="Times New Roman" charset="0"/>
                </a:rPr>
                <a:t>: </a:t>
              </a:r>
            </a:p>
            <a:p>
              <a:pPr marL="285750" lvl="0" indent="-285750">
                <a:defRPr/>
              </a:pPr>
              <a:endParaRPr lang="en-US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41668" y="4638065"/>
              <a:ext cx="2352879" cy="136674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35159" y="4565309"/>
              <a:ext cx="1861525" cy="1364866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8"/>
            <a:srcRect r="16007"/>
            <a:stretch/>
          </p:blipFill>
          <p:spPr>
            <a:xfrm>
              <a:off x="3406998" y="4638065"/>
              <a:ext cx="2330004" cy="1404364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980114" y="6084142"/>
              <a:ext cx="222086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latin typeface="Times New Roman" charset="0"/>
                  <a:ea typeface="Times New Roman" charset="0"/>
                  <a:cs typeface="Times New Roman" charset="0"/>
                </a:rPr>
                <a:t>Rd./</a:t>
              </a:r>
              <a:r>
                <a:rPr lang="en-US" dirty="0" err="1">
                  <a:latin typeface="Times New Roman" charset="0"/>
                  <a:ea typeface="Times New Roman" charset="0"/>
                  <a:cs typeface="Times New Roman" charset="0"/>
                </a:rPr>
                <a:t>Wrt</a:t>
              </a:r>
              <a:r>
                <a:rPr lang="en-US" dirty="0">
                  <a:latin typeface="Times New Roman" charset="0"/>
                  <a:ea typeface="Times New Roman" charset="0"/>
                  <a:cs typeface="Times New Roman" charset="0"/>
                </a:rPr>
                <a:t>. Performance</a:t>
              </a:r>
              <a:endParaRPr lang="en-US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619006" y="6084142"/>
              <a:ext cx="170431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>
                  <a:latin typeface="Times New Roman" charset="0"/>
                  <a:ea typeface="Times New Roman" charset="0"/>
                  <a:cs typeface="Times New Roman" charset="0"/>
                </a:rPr>
                <a:t>Spatial Capacity</a:t>
              </a:r>
              <a:endParaRPr lang="en-US" dirty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097379" y="6131642"/>
              <a:ext cx="204145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latin typeface="Times New Roman" charset="0"/>
                  <a:ea typeface="Times New Roman" charset="0"/>
                  <a:cs typeface="Times New Roman" charset="0"/>
                </a:rPr>
                <a:t>Write Amplification</a:t>
              </a:r>
              <a:endParaRPr lang="en-US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16307" y="2609941"/>
            <a:ext cx="8382000" cy="1288221"/>
            <a:chOff x="516307" y="2609941"/>
            <a:chExt cx="8382000" cy="1288221"/>
          </a:xfrm>
        </p:grpSpPr>
        <p:sp>
          <p:nvSpPr>
            <p:cNvPr id="4" name="Rectangle 3"/>
            <p:cNvSpPr/>
            <p:nvPr/>
          </p:nvSpPr>
          <p:spPr>
            <a:xfrm>
              <a:off x="516307" y="2609941"/>
              <a:ext cx="83820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lvl="0" indent="-285750">
                <a:defRPr/>
              </a:pPr>
              <a:r>
                <a:rPr lang="en-US" dirty="0">
                  <a:latin typeface="Times New Roman" charset="0"/>
                  <a:ea typeface="Times New Roman" charset="0"/>
                  <a:cs typeface="Times New Roman" charset="0"/>
                </a:rPr>
                <a:t>2. Traditional </a:t>
              </a:r>
              <a:r>
                <a:rPr lang="en-US" b="1" dirty="0">
                  <a:solidFill>
                    <a:srgbClr val="0070C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caching</a:t>
              </a:r>
              <a:r>
                <a:rPr lang="en-US" dirty="0">
                  <a:solidFill>
                    <a:srgbClr val="0070C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lang="en-US" dirty="0">
                  <a:latin typeface="Times New Roman" charset="0"/>
                  <a:ea typeface="Times New Roman" charset="0"/>
                  <a:cs typeface="Times New Roman" charset="0"/>
                </a:rPr>
                <a:t>algorithm has two copies: </a:t>
              </a:r>
            </a:p>
            <a:p>
              <a:pPr marL="285750" lvl="0" indent="-285750">
                <a:defRPr/>
              </a:pPr>
              <a:r>
                <a:rPr lang="en-US" dirty="0">
                  <a:latin typeface="Times New Roman" charset="0"/>
                  <a:ea typeface="Times New Roman" charset="0"/>
                  <a:cs typeface="Times New Roman" charset="0"/>
                </a:rPr>
                <a:t>       =&gt; too </a:t>
              </a:r>
              <a:r>
                <a:rPr lang="en-US" b="1" dirty="0">
                  <a:solidFill>
                    <a:srgbClr val="C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expensive</a:t>
              </a:r>
              <a:r>
                <a:rPr lang="en-US" dirty="0">
                  <a:latin typeface="Times New Roman" charset="0"/>
                  <a:ea typeface="Times New Roman" charset="0"/>
                  <a:cs typeface="Times New Roman" charset="0"/>
                </a:rPr>
                <a:t> for SSDs to have </a:t>
              </a:r>
              <a:r>
                <a:rPr lang="en-US" b="1" dirty="0">
                  <a:solidFill>
                    <a:srgbClr val="C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duplications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637686" y="3283483"/>
              <a:ext cx="63510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Times New Roman" charset="0"/>
                  <a:ea typeface="Times New Roman" charset="0"/>
                  <a:cs typeface="Times New Roman" charset="0"/>
                </a:rPr>
                <a:t>Cache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476705" y="3575975"/>
              <a:ext cx="8146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Times New Roman" charset="0"/>
                  <a:ea typeface="Times New Roman" charset="0"/>
                  <a:cs typeface="Times New Roman" charset="0"/>
                </a:rPr>
                <a:t>Backend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2795" y="3317661"/>
              <a:ext cx="4076700" cy="580501"/>
            </a:xfrm>
            <a:prstGeom prst="rect">
              <a:avLst/>
            </a:prstGeom>
          </p:spPr>
        </p:pic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182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14" name="Rectangle 13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Times New Roman" charset="0"/>
                  <a:ea typeface="Times New Roman" charset="0"/>
                  <a:cs typeface="Times New Roman" charset="0"/>
                </a:rPr>
                <a:t>Design Goals</a:t>
              </a:r>
            </a:p>
          </p:txBody>
        </p:sp>
        <p:pic>
          <p:nvPicPr>
            <p:cNvPr id="15" name="Picture 14" descr="C:\Users\yang.zhe\Desktop\AltLogo_S_koK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Rectangle 2"/>
          <p:cNvSpPr/>
          <p:nvPr/>
        </p:nvSpPr>
        <p:spPr>
          <a:xfrm>
            <a:off x="1371600" y="701444"/>
            <a:ext cx="7239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Develop an automatic data placement and </a:t>
            </a:r>
            <a:r>
              <a:rPr lang="en-US" b="1" dirty="0" err="1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tiering</a:t>
            </a:r>
            <a:r>
              <a:rPr lang="en-US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manager to: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609600" y="1371600"/>
            <a:ext cx="7627316" cy="3042292"/>
            <a:chOff x="641585" y="771131"/>
            <a:chExt cx="7627316" cy="3042292"/>
          </a:xfrm>
        </p:grpSpPr>
        <p:sp>
          <p:nvSpPr>
            <p:cNvPr id="4" name="Rectangle 3"/>
            <p:cNvSpPr/>
            <p:nvPr/>
          </p:nvSpPr>
          <p:spPr>
            <a:xfrm>
              <a:off x="894229" y="3444091"/>
              <a:ext cx="737467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Times New Roman" charset="0"/>
                  <a:ea typeface="Times New Roman" charset="0"/>
                  <a:cs typeface="Times New Roman" charset="0"/>
                </a:rPr>
                <a:t>1. Handle virtual machine disk files (</a:t>
              </a:r>
              <a:r>
                <a:rPr lang="en-US" b="1" dirty="0">
                  <a:solidFill>
                    <a:srgbClr val="C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VMDK</a:t>
              </a:r>
              <a:r>
                <a:rPr lang="en-US" dirty="0">
                  <a:latin typeface="Times New Roman" charset="0"/>
                  <a:ea typeface="Times New Roman" charset="0"/>
                  <a:cs typeface="Times New Roman" charset="0"/>
                </a:rPr>
                <a:t>) </a:t>
              </a:r>
              <a:r>
                <a:rPr lang="en-US" b="1" dirty="0">
                  <a:solidFill>
                    <a:srgbClr val="C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allocation and migration</a:t>
              </a:r>
              <a:r>
                <a:rPr lang="en-US" dirty="0">
                  <a:latin typeface="Times New Roman" charset="0"/>
                  <a:ea typeface="Times New Roman" charset="0"/>
                  <a:cs typeface="Times New Roman" charset="0"/>
                </a:rPr>
                <a:t>.</a:t>
              </a: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641585" y="771131"/>
              <a:ext cx="2438400" cy="2231210"/>
              <a:chOff x="3048000" y="2211984"/>
              <a:chExt cx="3200400" cy="2627697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48000" y="2211984"/>
                <a:ext cx="3200400" cy="2627697"/>
              </a:xfrm>
              <a:prstGeom prst="rect">
                <a:avLst/>
              </a:prstGeom>
            </p:spPr>
          </p:pic>
          <p:sp>
            <p:nvSpPr>
              <p:cNvPr id="9" name="Rounded Rectangle 8"/>
              <p:cNvSpPr/>
              <p:nvPr/>
            </p:nvSpPr>
            <p:spPr>
              <a:xfrm>
                <a:off x="3962400" y="2596905"/>
                <a:ext cx="1257300" cy="374895"/>
              </a:xfrm>
              <a:prstGeom prst="roundRect">
                <a:avLst/>
              </a:prstGeom>
              <a:solidFill>
                <a:srgbClr val="5CB4DB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/>
                  <a:t>VMware </a:t>
                </a:r>
                <a:r>
                  <a:rPr lang="en-US" sz="900" dirty="0" err="1"/>
                  <a:t>ESXi</a:t>
                </a:r>
                <a:endParaRPr lang="en-US" sz="900" dirty="0"/>
              </a:p>
            </p:txBody>
          </p:sp>
        </p:grpSp>
      </p:grpSp>
      <p:grpSp>
        <p:nvGrpSpPr>
          <p:cNvPr id="40" name="Group 39"/>
          <p:cNvGrpSpPr/>
          <p:nvPr/>
        </p:nvGrpSpPr>
        <p:grpSpPr>
          <a:xfrm>
            <a:off x="874562" y="1570915"/>
            <a:ext cx="7428460" cy="3890652"/>
            <a:chOff x="906547" y="970446"/>
            <a:chExt cx="7428460" cy="3890652"/>
          </a:xfrm>
        </p:grpSpPr>
        <p:sp>
          <p:nvSpPr>
            <p:cNvPr id="5" name="Rectangle 4"/>
            <p:cNvSpPr/>
            <p:nvPr/>
          </p:nvSpPr>
          <p:spPr>
            <a:xfrm>
              <a:off x="906547" y="4214767"/>
              <a:ext cx="742846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Times New Roman" charset="0"/>
                  <a:ea typeface="Times New Roman" charset="0"/>
                  <a:cs typeface="Times New Roman" charset="0"/>
                </a:rPr>
                <a:t>2. Best utilize the storage </a:t>
              </a:r>
              <a:r>
                <a:rPr lang="en-US" b="1" dirty="0">
                  <a:solidFill>
                    <a:srgbClr val="C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resource</a:t>
              </a:r>
              <a:r>
                <a:rPr lang="en-US" dirty="0">
                  <a:latin typeface="Times New Roman" charset="0"/>
                  <a:ea typeface="Times New Roman" charset="0"/>
                  <a:cs typeface="Times New Roman" charset="0"/>
                </a:rPr>
                <a:t>, optimize the </a:t>
              </a:r>
              <a:r>
                <a:rPr lang="en-US" b="1" dirty="0">
                  <a:solidFill>
                    <a:srgbClr val="C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performance</a:t>
              </a:r>
              <a:r>
                <a:rPr lang="en-US" dirty="0">
                  <a:latin typeface="Times New Roman" charset="0"/>
                  <a:ea typeface="Times New Roman" charset="0"/>
                  <a:cs typeface="Times New Roman" charset="0"/>
                </a:rPr>
                <a:t>, and reduce the migration </a:t>
              </a:r>
              <a:r>
                <a:rPr lang="en-US" b="1" dirty="0">
                  <a:solidFill>
                    <a:srgbClr val="C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overhead</a:t>
              </a:r>
              <a:r>
                <a:rPr lang="en-US" dirty="0">
                  <a:latin typeface="Times New Roman" charset="0"/>
                  <a:ea typeface="Times New Roman" charset="0"/>
                  <a:cs typeface="Times New Roman" charset="0"/>
                </a:rPr>
                <a:t>.</a:t>
              </a:r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3303701" y="970446"/>
              <a:ext cx="2296207" cy="2049506"/>
              <a:chOff x="3910379" y="952384"/>
              <a:chExt cx="2296207" cy="2049506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5"/>
              <a:srcRect l="9308" t="2979" r="10233" b="4415"/>
              <a:stretch/>
            </p:blipFill>
            <p:spPr>
              <a:xfrm>
                <a:off x="3910379" y="952384"/>
                <a:ext cx="2296207" cy="2049506"/>
              </a:xfrm>
              <a:prstGeom prst="rect">
                <a:avLst/>
              </a:prstGeom>
            </p:spPr>
          </p:pic>
          <p:sp>
            <p:nvSpPr>
              <p:cNvPr id="16" name="Oval 15"/>
              <p:cNvSpPr/>
              <p:nvPr/>
            </p:nvSpPr>
            <p:spPr>
              <a:xfrm>
                <a:off x="5181600" y="2133600"/>
                <a:ext cx="304800" cy="304800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1" name="Group 40"/>
          <p:cNvGrpSpPr/>
          <p:nvPr/>
        </p:nvGrpSpPr>
        <p:grpSpPr>
          <a:xfrm>
            <a:off x="862244" y="1265385"/>
            <a:ext cx="7467600" cy="4905638"/>
            <a:chOff x="894229" y="664916"/>
            <a:chExt cx="7467600" cy="4905638"/>
          </a:xfrm>
        </p:grpSpPr>
        <p:sp>
          <p:nvSpPr>
            <p:cNvPr id="6" name="Rectangle 5"/>
            <p:cNvSpPr/>
            <p:nvPr/>
          </p:nvSpPr>
          <p:spPr>
            <a:xfrm>
              <a:off x="894229" y="5201222"/>
              <a:ext cx="74676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Times New Roman" charset="0"/>
                  <a:ea typeface="Times New Roman" charset="0"/>
                  <a:cs typeface="Times New Roman" charset="0"/>
                </a:rPr>
                <a:t>3. Match VM workload </a:t>
              </a:r>
              <a:r>
                <a:rPr lang="en-US" b="1" dirty="0">
                  <a:solidFill>
                    <a:srgbClr val="C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demands</a:t>
              </a:r>
              <a:r>
                <a:rPr lang="en-US" dirty="0">
                  <a:latin typeface="Times New Roman" charset="0"/>
                  <a:ea typeface="Times New Roman" charset="0"/>
                  <a:cs typeface="Times New Roman" charset="0"/>
                </a:rPr>
                <a:t> and SSD </a:t>
              </a:r>
              <a:r>
                <a:rPr lang="en-US" b="1" dirty="0">
                  <a:solidFill>
                    <a:srgbClr val="C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specialties</a:t>
              </a:r>
              <a:r>
                <a:rPr lang="en-US" dirty="0">
                  <a:latin typeface="Times New Roman" charset="0"/>
                  <a:ea typeface="Times New Roman" charset="0"/>
                  <a:cs typeface="Times New Roman" charset="0"/>
                </a:rPr>
                <a:t>.</a:t>
              </a:r>
            </a:p>
          </p:txBody>
        </p:sp>
        <p:grpSp>
          <p:nvGrpSpPr>
            <p:cNvPr id="38" name="Group 37"/>
            <p:cNvGrpSpPr/>
            <p:nvPr/>
          </p:nvGrpSpPr>
          <p:grpSpPr>
            <a:xfrm>
              <a:off x="5786057" y="664916"/>
              <a:ext cx="2539647" cy="2590800"/>
              <a:chOff x="5786057" y="664916"/>
              <a:chExt cx="2539647" cy="2590800"/>
            </a:xfrm>
          </p:grpSpPr>
          <p:pic>
            <p:nvPicPr>
              <p:cNvPr id="28" name="Picture 27"/>
              <p:cNvPicPr>
                <a:picLocks noChangeAspect="1"/>
              </p:cNvPicPr>
              <p:nvPr/>
            </p:nvPicPr>
            <p:blipFill rotWithShape="1">
              <a:blip r:embed="rId6"/>
              <a:srcRect r="42999"/>
              <a:stretch/>
            </p:blipFill>
            <p:spPr>
              <a:xfrm>
                <a:off x="6449773" y="664916"/>
                <a:ext cx="1875931" cy="2590800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030248" y="2278583"/>
                <a:ext cx="481920" cy="481920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786057" y="1120097"/>
                <a:ext cx="760878" cy="385045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906166" y="1659271"/>
                <a:ext cx="602090" cy="602090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566236" y="922668"/>
                <a:ext cx="644415" cy="510253"/>
              </a:xfrm>
              <a:prstGeom prst="rect">
                <a:avLst/>
              </a:prstGeom>
            </p:spPr>
          </p:pic>
          <p:cxnSp>
            <p:nvCxnSpPr>
              <p:cNvPr id="30" name="Straight Arrow Connector 29"/>
              <p:cNvCxnSpPr/>
              <p:nvPr/>
            </p:nvCxnSpPr>
            <p:spPr>
              <a:xfrm>
                <a:off x="7025659" y="1321902"/>
                <a:ext cx="732081" cy="470436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/>
              <p:cNvCxnSpPr/>
              <p:nvPr/>
            </p:nvCxnSpPr>
            <p:spPr>
              <a:xfrm>
                <a:off x="6383679" y="1440293"/>
                <a:ext cx="1072903" cy="577428"/>
              </a:xfrm>
              <a:prstGeom prst="straightConnector1">
                <a:avLst/>
              </a:prstGeom>
              <a:ln w="76200">
                <a:solidFill>
                  <a:schemeClr val="accent6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/>
              <p:cNvCxnSpPr/>
              <p:nvPr/>
            </p:nvCxnSpPr>
            <p:spPr>
              <a:xfrm>
                <a:off x="6351991" y="1920414"/>
                <a:ext cx="751160" cy="355404"/>
              </a:xfrm>
              <a:prstGeom prst="straightConnector1">
                <a:avLst/>
              </a:prstGeom>
              <a:ln w="7620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/>
              <p:cNvCxnSpPr/>
              <p:nvPr/>
            </p:nvCxnSpPr>
            <p:spPr>
              <a:xfrm>
                <a:off x="6368711" y="2495470"/>
                <a:ext cx="519732" cy="219025"/>
              </a:xfrm>
              <a:prstGeom prst="straightConnector1">
                <a:avLst/>
              </a:prstGeom>
              <a:ln w="762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632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71600"/>
            <a:ext cx="8610600" cy="452596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3000" dirty="0">
                <a:latin typeface="Times New Roman" charset="0"/>
                <a:ea typeface="Times New Roman" charset="0"/>
                <a:cs typeface="Times New Roman" charset="0"/>
              </a:rPr>
              <a:t>1. Background and Motivation</a:t>
            </a:r>
          </a:p>
          <a:p>
            <a:pPr marL="0" indent="0">
              <a:buNone/>
            </a:pPr>
            <a:endParaRPr lang="en-US" sz="3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r>
              <a:rPr lang="en-US" sz="30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2. Problem Formulation</a:t>
            </a:r>
          </a:p>
          <a:p>
            <a:pPr marL="0" indent="0">
              <a:buNone/>
            </a:pPr>
            <a:endParaRPr lang="en-US" sz="3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r>
              <a:rPr lang="en-US" sz="3000" dirty="0">
                <a:latin typeface="Times New Roman" charset="0"/>
                <a:ea typeface="Times New Roman" charset="0"/>
                <a:cs typeface="Times New Roman" charset="0"/>
              </a:rPr>
              <a:t>3. Approximation Algorithm Design</a:t>
            </a:r>
          </a:p>
          <a:p>
            <a:pPr marL="0" indent="0">
              <a:buNone/>
            </a:pPr>
            <a:endParaRPr lang="en-US" sz="3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r>
              <a:rPr lang="en-US" sz="3000" dirty="0">
                <a:latin typeface="Times New Roman" charset="0"/>
                <a:ea typeface="Times New Roman" charset="0"/>
                <a:cs typeface="Times New Roman" charset="0"/>
              </a:rPr>
              <a:t>4. Implementation </a:t>
            </a:r>
          </a:p>
          <a:p>
            <a:pPr marL="0" indent="0">
              <a:buNone/>
            </a:pPr>
            <a:endParaRPr lang="en-US" sz="3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r>
              <a:rPr lang="en-US" sz="3000" dirty="0">
                <a:latin typeface="Times New Roman" charset="0"/>
                <a:ea typeface="Times New Roman" charset="0"/>
                <a:cs typeface="Times New Roman" charset="0"/>
              </a:rPr>
              <a:t>4. Performance Evaluation</a:t>
            </a:r>
          </a:p>
          <a:p>
            <a:pPr marL="0" indent="0">
              <a:buNone/>
            </a:pPr>
            <a:endParaRPr lang="en-US" sz="3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r>
              <a:rPr lang="en-US" sz="3000" dirty="0">
                <a:latin typeface="Times New Roman" charset="0"/>
                <a:ea typeface="Times New Roman" charset="0"/>
                <a:cs typeface="Times New Roman" charset="0"/>
              </a:rPr>
              <a:t>6. Conclusion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7" name="Rectangle 6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Outline</a:t>
              </a:r>
              <a:endParaRPr lang="en-US" sz="2400" b="1" dirty="0"/>
            </a:p>
          </p:txBody>
        </p:sp>
        <p:pic>
          <p:nvPicPr>
            <p:cNvPr id="9" name="Picture 8" descr="C:\Users\yang.zhe\Desktop\AltLogo_S_koK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9803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14" name="Rectangle 13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Times New Roman" charset="0"/>
                  <a:ea typeface="Times New Roman" charset="0"/>
                  <a:cs typeface="Times New Roman" charset="0"/>
                </a:rPr>
                <a:t>Three Major Components</a:t>
              </a:r>
            </a:p>
          </p:txBody>
        </p:sp>
        <p:pic>
          <p:nvPicPr>
            <p:cNvPr id="15" name="Picture 14" descr="C:\Users\yang.zhe\Desktop\AltLogo_S_koK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294" y="762000"/>
            <a:ext cx="8177400" cy="44958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09400" y="1672525"/>
            <a:ext cx="8177400" cy="4082679"/>
            <a:chOff x="509400" y="1672525"/>
            <a:chExt cx="8177400" cy="4082679"/>
          </a:xfrm>
        </p:grpSpPr>
        <p:sp>
          <p:nvSpPr>
            <p:cNvPr id="7" name="Rectangle 6"/>
            <p:cNvSpPr/>
            <p:nvPr/>
          </p:nvSpPr>
          <p:spPr>
            <a:xfrm>
              <a:off x="672353" y="5385872"/>
              <a:ext cx="737467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Times New Roman" charset="0"/>
                  <a:ea typeface="Times New Roman" charset="0"/>
                  <a:cs typeface="Times New Roman" charset="0"/>
                </a:rPr>
                <a:t>VAIO </a:t>
              </a:r>
              <a:r>
                <a:rPr lang="en-US" b="1" dirty="0" err="1">
                  <a:solidFill>
                    <a:srgbClr val="0070C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IOFilter</a:t>
              </a:r>
              <a:r>
                <a:rPr lang="en-US" dirty="0">
                  <a:solidFill>
                    <a:srgbClr val="0070C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lang="en-US" dirty="0">
                  <a:latin typeface="Times New Roman" charset="0"/>
                  <a:ea typeface="Times New Roman" charset="0"/>
                  <a:cs typeface="Times New Roman" charset="0"/>
                </a:rPr>
                <a:t>per VMDK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509400" y="1672525"/>
              <a:ext cx="8177400" cy="304800"/>
            </a:xfrm>
            <a:prstGeom prst="rect">
              <a:avLst/>
            </a:prstGeom>
            <a:solidFill>
              <a:srgbClr val="00B0F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85800" y="2099632"/>
            <a:ext cx="8120718" cy="4117116"/>
            <a:chOff x="685800" y="2099632"/>
            <a:chExt cx="8120718" cy="4117116"/>
          </a:xfrm>
        </p:grpSpPr>
        <p:sp>
          <p:nvSpPr>
            <p:cNvPr id="8" name="Rectangle 7"/>
            <p:cNvSpPr/>
            <p:nvPr/>
          </p:nvSpPr>
          <p:spPr>
            <a:xfrm>
              <a:off x="685800" y="5847416"/>
              <a:ext cx="737467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Daemon</a:t>
              </a:r>
              <a:r>
                <a:rPr lang="en-US" dirty="0">
                  <a:latin typeface="Times New Roman" charset="0"/>
                  <a:ea typeface="Times New Roman" charset="0"/>
                  <a:cs typeface="Times New Roman" charset="0"/>
                </a:rPr>
                <a:t> application per VM Hypervisor (server)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286000" y="2132291"/>
              <a:ext cx="990600" cy="434650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048718" y="2099632"/>
              <a:ext cx="990600" cy="434650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815918" y="2121880"/>
              <a:ext cx="990600" cy="434650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85800" y="2534282"/>
            <a:ext cx="7374672" cy="4152976"/>
            <a:chOff x="685800" y="2534282"/>
            <a:chExt cx="7374672" cy="4152976"/>
          </a:xfrm>
        </p:grpSpPr>
        <p:sp>
          <p:nvSpPr>
            <p:cNvPr id="9" name="Rectangle 8"/>
            <p:cNvSpPr/>
            <p:nvPr/>
          </p:nvSpPr>
          <p:spPr>
            <a:xfrm>
              <a:off x="685800" y="6317926"/>
              <a:ext cx="737467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rgbClr val="00B05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Controller</a:t>
              </a:r>
              <a:r>
                <a:rPr lang="en-US" dirty="0">
                  <a:solidFill>
                    <a:srgbClr val="00B05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lang="en-US" dirty="0">
                  <a:latin typeface="Times New Roman" charset="0"/>
                  <a:ea typeface="Times New Roman" charset="0"/>
                  <a:cs typeface="Times New Roman" charset="0"/>
                </a:rPr>
                <a:t>per Cluster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505200" y="2534282"/>
              <a:ext cx="2013229" cy="494436"/>
            </a:xfrm>
            <a:prstGeom prst="rect">
              <a:avLst/>
            </a:prstGeom>
            <a:solidFill>
              <a:srgbClr val="00B05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43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oup 58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3" name="Rectangle 2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             Rethink VMDK Migration</a:t>
              </a:r>
            </a:p>
          </p:txBody>
        </p:sp>
        <p:pic>
          <p:nvPicPr>
            <p:cNvPr id="11" name="Picture 3" descr="C:\Users\yang.zhe\Desktop\AltLogo_S_koK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8" name="Diagram 7"/>
          <p:cNvGraphicFramePr/>
          <p:nvPr>
            <p:extLst/>
          </p:nvPr>
        </p:nvGraphicFramePr>
        <p:xfrm>
          <a:off x="4235106" y="5963328"/>
          <a:ext cx="4596706" cy="6565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0119322"/>
              </p:ext>
            </p:extLst>
          </p:nvPr>
        </p:nvGraphicFramePr>
        <p:xfrm>
          <a:off x="1447800" y="1555562"/>
          <a:ext cx="7162800" cy="20472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3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3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93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93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93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8240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Tier 1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240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Tier 2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240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Tier 3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24" name="Group 23"/>
          <p:cNvGrpSpPr/>
          <p:nvPr/>
        </p:nvGrpSpPr>
        <p:grpSpPr>
          <a:xfrm>
            <a:off x="304800" y="3135868"/>
            <a:ext cx="2224603" cy="369332"/>
            <a:chOff x="304800" y="3135868"/>
            <a:chExt cx="2224603" cy="369332"/>
          </a:xfrm>
        </p:grpSpPr>
        <p:sp>
          <p:nvSpPr>
            <p:cNvPr id="7" name="TextBox 6"/>
            <p:cNvSpPr txBox="1"/>
            <p:nvPr/>
          </p:nvSpPr>
          <p:spPr>
            <a:xfrm>
              <a:off x="1524000" y="3135868"/>
              <a:ext cx="1005403" cy="369332"/>
            </a:xfrm>
            <a:prstGeom prst="rect">
              <a:avLst/>
            </a:prstGeom>
            <a:solidFill>
              <a:srgbClr val="00B050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VMDK1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04800" y="3135868"/>
              <a:ext cx="1371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 New Roman" charset="0"/>
                  <a:ea typeface="Times New Roman" charset="0"/>
                  <a:cs typeface="Times New Roman" charset="0"/>
                </a:rPr>
                <a:t>300 IOPS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500960" y="4096615"/>
            <a:ext cx="6486580" cy="1372874"/>
            <a:chOff x="1509925" y="4096615"/>
            <a:chExt cx="6486580" cy="1372874"/>
          </a:xfrm>
        </p:grpSpPr>
        <p:sp>
          <p:nvSpPr>
            <p:cNvPr id="9" name="TextBox 8"/>
            <p:cNvSpPr txBox="1"/>
            <p:nvPr/>
          </p:nvSpPr>
          <p:spPr>
            <a:xfrm>
              <a:off x="3733800" y="4321387"/>
              <a:ext cx="426270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charset="0"/>
                  <a:ea typeface="Times New Roman" charset="0"/>
                  <a:cs typeface="Times New Roman" charset="0"/>
                </a:rPr>
                <a:t>Q: </a:t>
              </a:r>
              <a:r>
                <a:rPr lang="en-US" b="1" dirty="0">
                  <a:solidFill>
                    <a:srgbClr val="C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Why</a:t>
              </a:r>
              <a:r>
                <a:rPr lang="en-US" dirty="0">
                  <a:latin typeface="Times New Roman" charset="0"/>
                  <a:ea typeface="Times New Roman" charset="0"/>
                  <a:cs typeface="Times New Roman" charset="0"/>
                </a:rPr>
                <a:t> trigger </a:t>
              </a:r>
              <a:r>
                <a:rPr lang="en-US" b="1" dirty="0">
                  <a:solidFill>
                    <a:srgbClr val="C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migration</a:t>
              </a:r>
              <a:r>
                <a:rPr lang="en-US" dirty="0">
                  <a:latin typeface="Times New Roman" charset="0"/>
                  <a:ea typeface="Times New Roman" charset="0"/>
                  <a:cs typeface="Times New Roman" charset="0"/>
                </a:rPr>
                <a:t> for VMDK1?</a:t>
              </a:r>
            </a:p>
            <a:p>
              <a:endParaRPr lang="en-US" dirty="0">
                <a:latin typeface="Times New Roman" charset="0"/>
                <a:ea typeface="Times New Roman" charset="0"/>
                <a:cs typeface="Times New Roman" charset="0"/>
              </a:endParaRPr>
            </a:p>
            <a:p>
              <a:r>
                <a:rPr lang="en-US" dirty="0">
                  <a:latin typeface="Times New Roman" charset="0"/>
                  <a:ea typeface="Times New Roman" charset="0"/>
                  <a:cs typeface="Times New Roman" charset="0"/>
                </a:rPr>
                <a:t>A: For </a:t>
              </a:r>
              <a:r>
                <a:rPr lang="en-US" b="1" dirty="0">
                  <a:solidFill>
                    <a:srgbClr val="C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better</a:t>
              </a:r>
              <a:r>
                <a:rPr lang="en-US" dirty="0"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lang="en-US" b="1" dirty="0">
                  <a:solidFill>
                    <a:srgbClr val="C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performance</a:t>
              </a:r>
              <a:r>
                <a:rPr lang="en-US" dirty="0">
                  <a:latin typeface="Times New Roman" charset="0"/>
                  <a:ea typeface="Times New Roman" charset="0"/>
                  <a:cs typeface="Times New Roman" charset="0"/>
                </a:rPr>
                <a:t> after migration.</a:t>
              </a: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9925" y="4096615"/>
              <a:ext cx="2056885" cy="1372874"/>
            </a:xfrm>
            <a:prstGeom prst="rect">
              <a:avLst/>
            </a:prstGeom>
          </p:spPr>
        </p:pic>
      </p:grpSp>
      <p:sp>
        <p:nvSpPr>
          <p:cNvPr id="15" name="TextBox 14"/>
          <p:cNvSpPr txBox="1"/>
          <p:nvPr/>
        </p:nvSpPr>
        <p:spPr>
          <a:xfrm>
            <a:off x="4114800" y="923253"/>
            <a:ext cx="1238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" charset="0"/>
                <a:ea typeface="Times" charset="0"/>
                <a:cs typeface="Times" charset="0"/>
              </a:rPr>
              <a:t>[1 VMDK]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335462" y="2460409"/>
            <a:ext cx="2209181" cy="675459"/>
            <a:chOff x="335462" y="2460409"/>
            <a:chExt cx="2209181" cy="675459"/>
          </a:xfrm>
        </p:grpSpPr>
        <p:grpSp>
          <p:nvGrpSpPr>
            <p:cNvPr id="23" name="Group 22"/>
            <p:cNvGrpSpPr/>
            <p:nvPr/>
          </p:nvGrpSpPr>
          <p:grpSpPr>
            <a:xfrm>
              <a:off x="335462" y="2460409"/>
              <a:ext cx="2209181" cy="374357"/>
              <a:chOff x="335462" y="2460409"/>
              <a:chExt cx="2209181" cy="374357"/>
            </a:xfrm>
          </p:grpSpPr>
          <p:sp>
            <p:nvSpPr>
              <p:cNvPr id="13" name="TextBox 12"/>
              <p:cNvSpPr txBox="1"/>
              <p:nvPr/>
            </p:nvSpPr>
            <p:spPr>
              <a:xfrm>
                <a:off x="335462" y="2460409"/>
                <a:ext cx="1371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charset="0"/>
                    <a:ea typeface="Times New Roman" charset="0"/>
                    <a:cs typeface="Times New Roman" charset="0"/>
                  </a:rPr>
                  <a:t>500 IOPS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1539240" y="2465434"/>
                <a:ext cx="1005403" cy="369332"/>
              </a:xfrm>
              <a:prstGeom prst="rect">
                <a:avLst/>
              </a:prstGeom>
              <a:solidFill>
                <a:srgbClr val="00B050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VMDK1</a:t>
                </a:r>
              </a:p>
            </p:txBody>
          </p:sp>
        </p:grpSp>
        <p:sp>
          <p:nvSpPr>
            <p:cNvPr id="16" name="Right Arrow 15"/>
            <p:cNvSpPr/>
            <p:nvPr/>
          </p:nvSpPr>
          <p:spPr>
            <a:xfrm rot="16200000">
              <a:off x="1848457" y="2850726"/>
              <a:ext cx="318547" cy="251738"/>
            </a:xfrm>
            <a:prstGeom prst="right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35462" y="1741799"/>
            <a:ext cx="2209181" cy="687878"/>
            <a:chOff x="335462" y="1741799"/>
            <a:chExt cx="2209181" cy="687878"/>
          </a:xfrm>
        </p:grpSpPr>
        <p:grpSp>
          <p:nvGrpSpPr>
            <p:cNvPr id="12" name="Group 11"/>
            <p:cNvGrpSpPr/>
            <p:nvPr/>
          </p:nvGrpSpPr>
          <p:grpSpPr>
            <a:xfrm>
              <a:off x="335462" y="1741799"/>
              <a:ext cx="2209181" cy="379020"/>
              <a:chOff x="335462" y="1741799"/>
              <a:chExt cx="2209181" cy="379020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335462" y="1741799"/>
                <a:ext cx="1371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charset="0"/>
                    <a:ea typeface="Times New Roman" charset="0"/>
                    <a:cs typeface="Times New Roman" charset="0"/>
                  </a:rPr>
                  <a:t>800 IOPS</a:t>
                </a: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1539240" y="1751487"/>
                <a:ext cx="1005403" cy="369332"/>
              </a:xfrm>
              <a:prstGeom prst="rect">
                <a:avLst/>
              </a:prstGeom>
              <a:solidFill>
                <a:srgbClr val="00B050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VMDK1</a:t>
                </a:r>
              </a:p>
            </p:txBody>
          </p:sp>
        </p:grpSp>
        <p:sp>
          <p:nvSpPr>
            <p:cNvPr id="25" name="Right Arrow 24"/>
            <p:cNvSpPr/>
            <p:nvPr/>
          </p:nvSpPr>
          <p:spPr>
            <a:xfrm rot="16200000">
              <a:off x="1867427" y="2144535"/>
              <a:ext cx="318547" cy="251738"/>
            </a:xfrm>
            <a:prstGeom prst="right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446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38360</TotalTime>
  <Words>2873</Words>
  <Application>Microsoft Office PowerPoint</Application>
  <PresentationFormat>On-screen Show (4:3)</PresentationFormat>
  <Paragraphs>563</Paragraphs>
  <Slides>29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宋体</vt:lpstr>
      <vt:lpstr>Arial</vt:lpstr>
      <vt:lpstr>Calibri</vt:lpstr>
      <vt:lpstr>Cambria</vt:lpstr>
      <vt:lpstr>Mangal</vt:lpstr>
      <vt:lpstr>Times</vt:lpstr>
      <vt:lpstr>Times New Roman</vt:lpstr>
      <vt:lpstr>Office Theme</vt:lpstr>
      <vt:lpstr>AutoTiering: Automatic Data Placement Manager in  Multi-Tier All-Flash Datacenter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Zhengyu Yang-SSI</dc:creator>
  <cp:lastModifiedBy>Zhengyu Yang</cp:lastModifiedBy>
  <cp:revision>869</cp:revision>
  <dcterms:created xsi:type="dcterms:W3CDTF">2015-06-15T17:13:22Z</dcterms:created>
  <dcterms:modified xsi:type="dcterms:W3CDTF">2017-12-14T19:43:24Z</dcterms:modified>
</cp:coreProperties>
</file>