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3"/>
  </p:notesMasterIdLst>
  <p:sldIdLst>
    <p:sldId id="256" r:id="rId2"/>
    <p:sldId id="439" r:id="rId3"/>
    <p:sldId id="445" r:id="rId4"/>
    <p:sldId id="479" r:id="rId5"/>
    <p:sldId id="481" r:id="rId6"/>
    <p:sldId id="461" r:id="rId7"/>
    <p:sldId id="446" r:id="rId8"/>
    <p:sldId id="500" r:id="rId9"/>
    <p:sldId id="487" r:id="rId10"/>
    <p:sldId id="491" r:id="rId11"/>
    <p:sldId id="492" r:id="rId12"/>
    <p:sldId id="483" r:id="rId13"/>
    <p:sldId id="494" r:id="rId14"/>
    <p:sldId id="463" r:id="rId15"/>
    <p:sldId id="484" r:id="rId16"/>
    <p:sldId id="438" r:id="rId17"/>
    <p:sldId id="437" r:id="rId18"/>
    <p:sldId id="472" r:id="rId19"/>
    <p:sldId id="464" r:id="rId20"/>
    <p:sldId id="432" r:id="rId21"/>
    <p:sldId id="44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 Awasthi-SSI" initials="M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9A0"/>
    <a:srgbClr val="0069D9"/>
    <a:srgbClr val="FFD85E"/>
    <a:srgbClr val="F0F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99" autoAdjust="0"/>
  </p:normalViewPr>
  <p:slideViewPr>
    <p:cSldViewPr>
      <p:cViewPr varScale="1">
        <p:scale>
          <a:sx n="98" d="100"/>
          <a:sy n="98" d="100"/>
        </p:scale>
        <p:origin x="2560" y="184"/>
      </p:cViewPr>
      <p:guideLst>
        <p:guide orient="horz" pos="2160"/>
        <p:guide pos="2880"/>
      </p:guideLst>
    </p:cSldViewPr>
  </p:slideViewPr>
  <p:outlineViewPr>
    <p:cViewPr>
      <p:scale>
        <a:sx n="33" d="100"/>
        <a:sy n="33" d="100"/>
      </p:scale>
      <p:origin x="0" y="28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tai:Desktop:global-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tai:Desktop:global-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Sheet1!$A$106</c:f>
              <c:strCache>
                <c:ptCount val="1"/>
                <c:pt idx="0">
                  <c:v>Perf. Isolation</c:v>
                </c:pt>
              </c:strCache>
            </c:strRef>
          </c:tx>
          <c:invertIfNegative val="0"/>
          <c:cat>
            <c:strRef>
              <c:f>Sheet1!$B$105:$M$105</c:f>
              <c:strCache>
                <c:ptCount val="12"/>
                <c:pt idx="0">
                  <c:v>mds0</c:v>
                </c:pt>
                <c:pt idx="1">
                  <c:v>web0</c:v>
                </c:pt>
                <c:pt idx="2">
                  <c:v>usr0</c:v>
                </c:pt>
                <c:pt idx="3">
                  <c:v>prn0</c:v>
                </c:pt>
                <c:pt idx="4">
                  <c:v>src12</c:v>
                </c:pt>
                <c:pt idx="5">
                  <c:v>stg0</c:v>
                </c:pt>
                <c:pt idx="6">
                  <c:v>mds1</c:v>
                </c:pt>
                <c:pt idx="7">
                  <c:v>stg1</c:v>
                </c:pt>
                <c:pt idx="8">
                  <c:v>usr2</c:v>
                </c:pt>
                <c:pt idx="9">
                  <c:v>web1</c:v>
                </c:pt>
                <c:pt idx="10">
                  <c:v>web2</c:v>
                </c:pt>
                <c:pt idx="11">
                  <c:v>src21</c:v>
                </c:pt>
              </c:strCache>
            </c:strRef>
          </c:cat>
          <c:val>
            <c:numRef>
              <c:f>Sheet1!$B$106:$M$106</c:f>
              <c:numCache>
                <c:formatCode>0.00%</c:formatCode>
                <c:ptCount val="12"/>
                <c:pt idx="0">
                  <c:v>0.9637</c:v>
                </c:pt>
                <c:pt idx="1">
                  <c:v>0.8668</c:v>
                </c:pt>
                <c:pt idx="2">
                  <c:v>0.9641</c:v>
                </c:pt>
                <c:pt idx="3">
                  <c:v>0.865</c:v>
                </c:pt>
                <c:pt idx="4">
                  <c:v>0.9975</c:v>
                </c:pt>
                <c:pt idx="5">
                  <c:v>0.9213</c:v>
                </c:pt>
                <c:pt idx="6">
                  <c:v>0.0434</c:v>
                </c:pt>
                <c:pt idx="7">
                  <c:v>0.3242</c:v>
                </c:pt>
                <c:pt idx="8">
                  <c:v>0.1844</c:v>
                </c:pt>
                <c:pt idx="9">
                  <c:v>0.5338</c:v>
                </c:pt>
                <c:pt idx="10">
                  <c:v>0.0126</c:v>
                </c:pt>
                <c:pt idx="11">
                  <c:v>0.0455</c:v>
                </c:pt>
              </c:numCache>
            </c:numRef>
          </c:val>
          <c:extLst xmlns:c16r2="http://schemas.microsoft.com/office/drawing/2015/06/chart">
            <c:ext xmlns:c16="http://schemas.microsoft.com/office/drawing/2014/chart" uri="{C3380CC4-5D6E-409C-BE32-E72D297353CC}">
              <c16:uniqueId val="{00000000-6618-4F9D-B303-2F7C857C2774}"/>
            </c:ext>
          </c:extLst>
        </c:ser>
        <c:ser>
          <c:idx val="1"/>
          <c:order val="1"/>
          <c:tx>
            <c:strRef>
              <c:f>Sheet1!$A$107</c:f>
              <c:strCache>
                <c:ptCount val="1"/>
                <c:pt idx="0">
                  <c:v>Fairly Compete</c:v>
                </c:pt>
              </c:strCache>
            </c:strRef>
          </c:tx>
          <c:invertIfNegative val="0"/>
          <c:cat>
            <c:strRef>
              <c:f>Sheet1!$B$105:$M$105</c:f>
              <c:strCache>
                <c:ptCount val="12"/>
                <c:pt idx="0">
                  <c:v>mds0</c:v>
                </c:pt>
                <c:pt idx="1">
                  <c:v>web0</c:v>
                </c:pt>
                <c:pt idx="2">
                  <c:v>usr0</c:v>
                </c:pt>
                <c:pt idx="3">
                  <c:v>prn0</c:v>
                </c:pt>
                <c:pt idx="4">
                  <c:v>src12</c:v>
                </c:pt>
                <c:pt idx="5">
                  <c:v>stg0</c:v>
                </c:pt>
                <c:pt idx="6">
                  <c:v>mds1</c:v>
                </c:pt>
                <c:pt idx="7">
                  <c:v>stg1</c:v>
                </c:pt>
                <c:pt idx="8">
                  <c:v>usr2</c:v>
                </c:pt>
                <c:pt idx="9">
                  <c:v>web1</c:v>
                </c:pt>
                <c:pt idx="10">
                  <c:v>web2</c:v>
                </c:pt>
                <c:pt idx="11">
                  <c:v>src21</c:v>
                </c:pt>
              </c:strCache>
            </c:strRef>
          </c:cat>
          <c:val>
            <c:numRef>
              <c:f>Sheet1!$B$107:$M$107</c:f>
              <c:numCache>
                <c:formatCode>0.00%</c:formatCode>
                <c:ptCount val="12"/>
                <c:pt idx="0">
                  <c:v>0.8521</c:v>
                </c:pt>
                <c:pt idx="1">
                  <c:v>0.7807</c:v>
                </c:pt>
                <c:pt idx="2">
                  <c:v>0.8749</c:v>
                </c:pt>
                <c:pt idx="3">
                  <c:v>0.8281</c:v>
                </c:pt>
                <c:pt idx="4">
                  <c:v>0.8189</c:v>
                </c:pt>
                <c:pt idx="5">
                  <c:v>0.8836</c:v>
                </c:pt>
                <c:pt idx="6">
                  <c:v>0.039</c:v>
                </c:pt>
                <c:pt idx="7">
                  <c:v>0.3608</c:v>
                </c:pt>
                <c:pt idx="8">
                  <c:v>0.2509</c:v>
                </c:pt>
                <c:pt idx="9">
                  <c:v>0.4357</c:v>
                </c:pt>
                <c:pt idx="10">
                  <c:v>0.0587</c:v>
                </c:pt>
                <c:pt idx="11">
                  <c:v>0.3695</c:v>
                </c:pt>
              </c:numCache>
            </c:numRef>
          </c:val>
          <c:extLst xmlns:c16r2="http://schemas.microsoft.com/office/drawing/2015/06/chart">
            <c:ext xmlns:c16="http://schemas.microsoft.com/office/drawing/2014/chart" uri="{C3380CC4-5D6E-409C-BE32-E72D297353CC}">
              <c16:uniqueId val="{00000001-6618-4F9D-B303-2F7C857C2774}"/>
            </c:ext>
          </c:extLst>
        </c:ser>
        <c:dLbls>
          <c:showLegendKey val="0"/>
          <c:showVal val="0"/>
          <c:showCatName val="0"/>
          <c:showSerName val="0"/>
          <c:showPercent val="0"/>
          <c:showBubbleSize val="0"/>
        </c:dLbls>
        <c:gapWidth val="150"/>
        <c:axId val="-1826857632"/>
        <c:axId val="-1879084896"/>
      </c:barChart>
      <c:catAx>
        <c:axId val="-1826857632"/>
        <c:scaling>
          <c:orientation val="minMax"/>
        </c:scaling>
        <c:delete val="0"/>
        <c:axPos val="b"/>
        <c:numFmt formatCode="General" sourceLinked="0"/>
        <c:majorTickMark val="out"/>
        <c:minorTickMark val="none"/>
        <c:tickLblPos val="nextTo"/>
        <c:txPr>
          <a:bodyPr/>
          <a:lstStyle/>
          <a:p>
            <a:pPr>
              <a:defRPr sz="1400"/>
            </a:pPr>
            <a:endParaRPr lang="en-US"/>
          </a:p>
        </c:txPr>
        <c:crossAx val="-1879084896"/>
        <c:crosses val="autoZero"/>
        <c:auto val="1"/>
        <c:lblAlgn val="ctr"/>
        <c:lblOffset val="100"/>
        <c:noMultiLvlLbl val="0"/>
      </c:catAx>
      <c:valAx>
        <c:axId val="-1879084896"/>
        <c:scaling>
          <c:orientation val="minMax"/>
          <c:max val="1.0"/>
        </c:scaling>
        <c:delete val="0"/>
        <c:axPos val="l"/>
        <c:majorGridlines/>
        <c:numFmt formatCode="0.00%" sourceLinked="1"/>
        <c:majorTickMark val="out"/>
        <c:minorTickMark val="none"/>
        <c:tickLblPos val="nextTo"/>
        <c:txPr>
          <a:bodyPr/>
          <a:lstStyle/>
          <a:p>
            <a:pPr>
              <a:defRPr sz="1400"/>
            </a:pPr>
            <a:endParaRPr lang="en-US"/>
          </a:p>
        </c:txPr>
        <c:crossAx val="-1826857632"/>
        <c:crosses val="autoZero"/>
        <c:crossBetween val="between"/>
      </c:valAx>
    </c:plotArea>
    <c:legend>
      <c:legendPos val="t"/>
      <c:layout>
        <c:manualLayout>
          <c:xMode val="edge"/>
          <c:yMode val="edge"/>
          <c:x val="0.144539741297278"/>
          <c:y val="0.0327868852459016"/>
          <c:w val="0.782633455678598"/>
          <c:h val="0.082307022073060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Sheet1!$C$111</c:f>
              <c:strCache>
                <c:ptCount val="1"/>
                <c:pt idx="0">
                  <c:v>Perf. Isolation</c:v>
                </c:pt>
              </c:strCache>
            </c:strRef>
          </c:tx>
          <c:invertIfNegative val="0"/>
          <c:cat>
            <c:strRef>
              <c:f>Sheet1!$B$112:$B$115</c:f>
              <c:strCache>
                <c:ptCount val="4"/>
                <c:pt idx="0">
                  <c:v>1G</c:v>
                </c:pt>
                <c:pt idx="1">
                  <c:v>2G</c:v>
                </c:pt>
                <c:pt idx="2">
                  <c:v>3G</c:v>
                </c:pt>
                <c:pt idx="3">
                  <c:v>4G</c:v>
                </c:pt>
              </c:strCache>
            </c:strRef>
          </c:cat>
          <c:val>
            <c:numRef>
              <c:f>Sheet1!$C$112:$C$115</c:f>
              <c:numCache>
                <c:formatCode>0.00%</c:formatCode>
                <c:ptCount val="4"/>
                <c:pt idx="0">
                  <c:v>0.400059</c:v>
                </c:pt>
                <c:pt idx="1">
                  <c:v>0.43343</c:v>
                </c:pt>
                <c:pt idx="2">
                  <c:v>0.45566</c:v>
                </c:pt>
                <c:pt idx="3">
                  <c:v>0.46795</c:v>
                </c:pt>
              </c:numCache>
            </c:numRef>
          </c:val>
          <c:extLst xmlns:c16r2="http://schemas.microsoft.com/office/drawing/2015/06/chart">
            <c:ext xmlns:c16="http://schemas.microsoft.com/office/drawing/2014/chart" uri="{C3380CC4-5D6E-409C-BE32-E72D297353CC}">
              <c16:uniqueId val="{00000000-1118-4DEF-B041-28BBC97F5C05}"/>
            </c:ext>
          </c:extLst>
        </c:ser>
        <c:ser>
          <c:idx val="1"/>
          <c:order val="1"/>
          <c:tx>
            <c:strRef>
              <c:f>Sheet1!$D$111</c:f>
              <c:strCache>
                <c:ptCount val="1"/>
                <c:pt idx="0">
                  <c:v>Fairly Compete</c:v>
                </c:pt>
              </c:strCache>
            </c:strRef>
          </c:tx>
          <c:invertIfNegative val="0"/>
          <c:cat>
            <c:strRef>
              <c:f>Sheet1!$B$112:$B$115</c:f>
              <c:strCache>
                <c:ptCount val="4"/>
                <c:pt idx="0">
                  <c:v>1G</c:v>
                </c:pt>
                <c:pt idx="1">
                  <c:v>2G</c:v>
                </c:pt>
                <c:pt idx="2">
                  <c:v>3G</c:v>
                </c:pt>
                <c:pt idx="3">
                  <c:v>4G</c:v>
                </c:pt>
              </c:strCache>
            </c:strRef>
          </c:cat>
          <c:val>
            <c:numRef>
              <c:f>Sheet1!$D$112:$D$115</c:f>
              <c:numCache>
                <c:formatCode>0.00%</c:formatCode>
                <c:ptCount val="4"/>
                <c:pt idx="0">
                  <c:v>0.4138</c:v>
                </c:pt>
                <c:pt idx="1">
                  <c:v>0.4461</c:v>
                </c:pt>
                <c:pt idx="2">
                  <c:v>0.4626</c:v>
                </c:pt>
                <c:pt idx="3">
                  <c:v>0.4747</c:v>
                </c:pt>
              </c:numCache>
            </c:numRef>
          </c:val>
          <c:extLst xmlns:c16r2="http://schemas.microsoft.com/office/drawing/2015/06/chart">
            <c:ext xmlns:c16="http://schemas.microsoft.com/office/drawing/2014/chart" uri="{C3380CC4-5D6E-409C-BE32-E72D297353CC}">
              <c16:uniqueId val="{00000001-1118-4DEF-B041-28BBC97F5C05}"/>
            </c:ext>
          </c:extLst>
        </c:ser>
        <c:dLbls>
          <c:showLegendKey val="0"/>
          <c:showVal val="0"/>
          <c:showCatName val="0"/>
          <c:showSerName val="0"/>
          <c:showPercent val="0"/>
          <c:showBubbleSize val="0"/>
        </c:dLbls>
        <c:gapWidth val="150"/>
        <c:axId val="-1827479104"/>
        <c:axId val="-1827477328"/>
      </c:barChart>
      <c:catAx>
        <c:axId val="-1827479104"/>
        <c:scaling>
          <c:orientation val="minMax"/>
        </c:scaling>
        <c:delete val="0"/>
        <c:axPos val="b"/>
        <c:numFmt formatCode="General" sourceLinked="0"/>
        <c:majorTickMark val="out"/>
        <c:minorTickMark val="none"/>
        <c:tickLblPos val="nextTo"/>
        <c:txPr>
          <a:bodyPr/>
          <a:lstStyle/>
          <a:p>
            <a:pPr>
              <a:defRPr sz="1400"/>
            </a:pPr>
            <a:endParaRPr lang="en-US"/>
          </a:p>
        </c:txPr>
        <c:crossAx val="-1827477328"/>
        <c:crosses val="autoZero"/>
        <c:auto val="1"/>
        <c:lblAlgn val="ctr"/>
        <c:lblOffset val="100"/>
        <c:noMultiLvlLbl val="0"/>
      </c:catAx>
      <c:valAx>
        <c:axId val="-1827477328"/>
        <c:scaling>
          <c:orientation val="minMax"/>
        </c:scaling>
        <c:delete val="0"/>
        <c:axPos val="l"/>
        <c:majorGridlines/>
        <c:numFmt formatCode="0.00%" sourceLinked="1"/>
        <c:majorTickMark val="out"/>
        <c:minorTickMark val="none"/>
        <c:tickLblPos val="nextTo"/>
        <c:txPr>
          <a:bodyPr/>
          <a:lstStyle/>
          <a:p>
            <a:pPr>
              <a:defRPr sz="1400"/>
            </a:pPr>
            <a:endParaRPr lang="en-US"/>
          </a:p>
        </c:txPr>
        <c:crossAx val="-1827479104"/>
        <c:crosses val="autoZero"/>
        <c:crossBetween val="between"/>
      </c:valAx>
    </c:plotArea>
    <c:legend>
      <c:legendPos val="t"/>
      <c:layout>
        <c:manualLayout>
          <c:xMode val="edge"/>
          <c:yMode val="edge"/>
          <c:x val="0.131025590551181"/>
          <c:y val="0.037037037037037"/>
          <c:w val="0.832393044619422"/>
          <c:h val="0.102235710119568"/>
        </c:manualLayout>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4ABF3-2268-F44A-AA0F-90DAC0E4F121}" type="doc">
      <dgm:prSet loTypeId="urn:microsoft.com/office/officeart/2005/8/layout/hChevron3" loCatId="" qsTypeId="urn:microsoft.com/office/officeart/2005/8/quickstyle/simple4" qsCatId="simple" csTypeId="urn:microsoft.com/office/officeart/2005/8/colors/colorful1" csCatId="colorful" phldr="1"/>
      <dgm:spPr/>
    </dgm:pt>
    <dgm:pt modelId="{848EC1AD-0304-7C40-B28A-3079729EFF7F}">
      <dgm:prSet phldrT="[Text]" custT="1"/>
      <dgm:spPr/>
      <dgm:t>
        <a:bodyPr/>
        <a:lstStyle/>
        <a:p>
          <a:r>
            <a:rPr lang="en-US" sz="2000" b="1" dirty="0">
              <a:latin typeface="Times New Roman" charset="0"/>
              <a:ea typeface="Times New Roman" charset="0"/>
              <a:cs typeface="Times New Roman" charset="0"/>
            </a:rPr>
            <a:t>Secondary Cache</a:t>
          </a:r>
        </a:p>
      </dgm:t>
    </dgm:pt>
    <dgm:pt modelId="{01A1247D-F23B-1148-9E0B-3945B10BB9EE}" type="parTrans" cxnId="{ABBDF38E-6EEB-1F4A-9F08-5FF217BFBD47}">
      <dgm:prSet/>
      <dgm:spPr/>
      <dgm:t>
        <a:bodyPr/>
        <a:lstStyle/>
        <a:p>
          <a:endParaRPr lang="en-US" sz="1500">
            <a:latin typeface="Times New Roman" charset="0"/>
            <a:ea typeface="Times New Roman" charset="0"/>
            <a:cs typeface="Times New Roman" charset="0"/>
          </a:endParaRPr>
        </a:p>
      </dgm:t>
    </dgm:pt>
    <dgm:pt modelId="{E9965F9C-EB88-4F47-8CEB-123F4996A177}" type="sibTrans" cxnId="{ABBDF38E-6EEB-1F4A-9F08-5FF217BFBD47}">
      <dgm:prSet/>
      <dgm:spPr/>
      <dgm:t>
        <a:bodyPr/>
        <a:lstStyle/>
        <a:p>
          <a:endParaRPr lang="en-US" sz="1500">
            <a:latin typeface="Times New Roman" charset="0"/>
            <a:ea typeface="Times New Roman" charset="0"/>
            <a:cs typeface="Times New Roman" charset="0"/>
          </a:endParaRPr>
        </a:p>
      </dgm:t>
    </dgm:pt>
    <dgm:pt modelId="{A09D28E5-D096-264F-8D7C-38F8C182B06F}">
      <dgm:prSet custT="1"/>
      <dgm:spPr/>
      <dgm:t>
        <a:bodyPr/>
        <a:lstStyle/>
        <a:p>
          <a:r>
            <a:rPr lang="en-US" sz="2000" b="1" dirty="0">
              <a:latin typeface="Times New Roman" charset="0"/>
              <a:ea typeface="Times New Roman" charset="0"/>
              <a:cs typeface="Times New Roman" charset="0"/>
            </a:rPr>
            <a:t>Storage Tier</a:t>
          </a:r>
        </a:p>
      </dgm:t>
    </dgm:pt>
    <dgm:pt modelId="{813152A6-067E-E145-8637-907746915EB4}" type="parTrans" cxnId="{080393F1-2F08-FD47-BED2-6E6C99E17F5F}">
      <dgm:prSet/>
      <dgm:spPr/>
      <dgm:t>
        <a:bodyPr/>
        <a:lstStyle/>
        <a:p>
          <a:endParaRPr lang="en-US" sz="1500"/>
        </a:p>
      </dgm:t>
    </dgm:pt>
    <dgm:pt modelId="{2CAF9BCA-449A-9A4E-ACAB-ED7937CFEAA5}" type="sibTrans" cxnId="{080393F1-2F08-FD47-BED2-6E6C99E17F5F}">
      <dgm:prSet/>
      <dgm:spPr/>
      <dgm:t>
        <a:bodyPr/>
        <a:lstStyle/>
        <a:p>
          <a:endParaRPr lang="en-US" sz="1500"/>
        </a:p>
      </dgm:t>
    </dgm:pt>
    <dgm:pt modelId="{C54438FF-F490-5642-8D02-AC990A065282}" type="pres">
      <dgm:prSet presAssocID="{41B4ABF3-2268-F44A-AA0F-90DAC0E4F121}" presName="Name0" presStyleCnt="0">
        <dgm:presLayoutVars>
          <dgm:dir/>
          <dgm:resizeHandles val="exact"/>
        </dgm:presLayoutVars>
      </dgm:prSet>
      <dgm:spPr/>
    </dgm:pt>
    <dgm:pt modelId="{2BF92B60-E010-7A47-92C8-3071D494910E}" type="pres">
      <dgm:prSet presAssocID="{848EC1AD-0304-7C40-B28A-3079729EFF7F}" presName="parTxOnly" presStyleLbl="node1" presStyleIdx="0" presStyleCnt="2">
        <dgm:presLayoutVars>
          <dgm:bulletEnabled val="1"/>
        </dgm:presLayoutVars>
      </dgm:prSet>
      <dgm:spPr/>
      <dgm:t>
        <a:bodyPr/>
        <a:lstStyle/>
        <a:p>
          <a:endParaRPr lang="en-US"/>
        </a:p>
      </dgm:t>
    </dgm:pt>
    <dgm:pt modelId="{7B80C3BF-054F-644C-9B35-F80E0A4F0916}" type="pres">
      <dgm:prSet presAssocID="{E9965F9C-EB88-4F47-8CEB-123F4996A177}" presName="parSpace" presStyleCnt="0"/>
      <dgm:spPr/>
    </dgm:pt>
    <dgm:pt modelId="{B0A9FF47-C501-2B4B-B047-9EBB526BFB5A}" type="pres">
      <dgm:prSet presAssocID="{A09D28E5-D096-264F-8D7C-38F8C182B06F}" presName="parTxOnly" presStyleLbl="node1" presStyleIdx="1" presStyleCnt="2" custLinFactNeighborX="22462" custLinFactNeighborY="50478">
        <dgm:presLayoutVars>
          <dgm:bulletEnabled val="1"/>
        </dgm:presLayoutVars>
      </dgm:prSet>
      <dgm:spPr/>
      <dgm:t>
        <a:bodyPr/>
        <a:lstStyle/>
        <a:p>
          <a:endParaRPr lang="en-US"/>
        </a:p>
      </dgm:t>
    </dgm:pt>
  </dgm:ptLst>
  <dgm:cxnLst>
    <dgm:cxn modelId="{03237AE9-CB99-8043-93BC-A0CD34039C00}" type="presOf" srcId="{848EC1AD-0304-7C40-B28A-3079729EFF7F}" destId="{2BF92B60-E010-7A47-92C8-3071D494910E}" srcOrd="0" destOrd="0" presId="urn:microsoft.com/office/officeart/2005/8/layout/hChevron3"/>
    <dgm:cxn modelId="{080393F1-2F08-FD47-BED2-6E6C99E17F5F}" srcId="{41B4ABF3-2268-F44A-AA0F-90DAC0E4F121}" destId="{A09D28E5-D096-264F-8D7C-38F8C182B06F}" srcOrd="1" destOrd="0" parTransId="{813152A6-067E-E145-8637-907746915EB4}" sibTransId="{2CAF9BCA-449A-9A4E-ACAB-ED7937CFEAA5}"/>
    <dgm:cxn modelId="{ABBDF38E-6EEB-1F4A-9F08-5FF217BFBD47}" srcId="{41B4ABF3-2268-F44A-AA0F-90DAC0E4F121}" destId="{848EC1AD-0304-7C40-B28A-3079729EFF7F}" srcOrd="0" destOrd="0" parTransId="{01A1247D-F23B-1148-9E0B-3945B10BB9EE}" sibTransId="{E9965F9C-EB88-4F47-8CEB-123F4996A177}"/>
    <dgm:cxn modelId="{FD9ADABC-3A62-0A4C-B09A-D8801A249D79}" type="presOf" srcId="{A09D28E5-D096-264F-8D7C-38F8C182B06F}" destId="{B0A9FF47-C501-2B4B-B047-9EBB526BFB5A}" srcOrd="0" destOrd="0" presId="urn:microsoft.com/office/officeart/2005/8/layout/hChevron3"/>
    <dgm:cxn modelId="{5474D928-65CD-FC43-B7D9-F90ED7C605DD}" type="presOf" srcId="{41B4ABF3-2268-F44A-AA0F-90DAC0E4F121}" destId="{C54438FF-F490-5642-8D02-AC990A065282}" srcOrd="0" destOrd="0" presId="urn:microsoft.com/office/officeart/2005/8/layout/hChevron3"/>
    <dgm:cxn modelId="{1BF5DA80-EF91-6D49-B4CC-9EFBC4EBF60B}" type="presParOf" srcId="{C54438FF-F490-5642-8D02-AC990A065282}" destId="{2BF92B60-E010-7A47-92C8-3071D494910E}" srcOrd="0" destOrd="0" presId="urn:microsoft.com/office/officeart/2005/8/layout/hChevron3"/>
    <dgm:cxn modelId="{08617B4D-F07A-8940-AE00-65F92F5D90F8}" type="presParOf" srcId="{C54438FF-F490-5642-8D02-AC990A065282}" destId="{7B80C3BF-054F-644C-9B35-F80E0A4F0916}" srcOrd="1" destOrd="0" presId="urn:microsoft.com/office/officeart/2005/8/layout/hChevron3"/>
    <dgm:cxn modelId="{E728962F-1837-8C43-A30C-4A71DF65A970}" type="presParOf" srcId="{C54438FF-F490-5642-8D02-AC990A065282}" destId="{B0A9FF47-C501-2B4B-B047-9EBB526BFB5A}"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92B60-E010-7A47-92C8-3071D494910E}">
      <dsp:nvSpPr>
        <dsp:cNvPr id="0" name=""/>
        <dsp:cNvSpPr/>
      </dsp:nvSpPr>
      <dsp:spPr>
        <a:xfrm>
          <a:off x="3591" y="0"/>
          <a:ext cx="2549735" cy="65652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a:latin typeface="Times New Roman" charset="0"/>
              <a:ea typeface="Times New Roman" charset="0"/>
              <a:cs typeface="Times New Roman" charset="0"/>
            </a:rPr>
            <a:t>Secondary Cache</a:t>
          </a:r>
        </a:p>
      </dsp:txBody>
      <dsp:txXfrm>
        <a:off x="3591" y="0"/>
        <a:ext cx="2385605" cy="656522"/>
      </dsp:txXfrm>
    </dsp:sp>
    <dsp:sp modelId="{B0A9FF47-C501-2B4B-B047-9EBB526BFB5A}">
      <dsp:nvSpPr>
        <dsp:cNvPr id="0" name=""/>
        <dsp:cNvSpPr/>
      </dsp:nvSpPr>
      <dsp:spPr>
        <a:xfrm>
          <a:off x="2046970" y="0"/>
          <a:ext cx="2549735" cy="65652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a:latin typeface="Times New Roman" charset="0"/>
              <a:ea typeface="Times New Roman" charset="0"/>
              <a:cs typeface="Times New Roman" charset="0"/>
            </a:rPr>
            <a:t>Storage Tier</a:t>
          </a:r>
        </a:p>
      </dsp:txBody>
      <dsp:txXfrm>
        <a:off x="2375231" y="0"/>
        <a:ext cx="1893213" cy="65652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A1405-8770-4A88-8672-E588A7AD658E}" type="datetimeFigureOut">
              <a:rPr lang="en-US" smtClean="0"/>
              <a:t>1/15/17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8D6B5-5B1B-4856-87D5-617C36C24E8E}" type="slidenum">
              <a:rPr lang="en-US" smtClean="0"/>
              <a:t>‹#›</a:t>
            </a:fld>
            <a:endParaRPr lang="en-US"/>
          </a:p>
        </p:txBody>
      </p:sp>
    </p:spTree>
    <p:extLst>
      <p:ext uri="{BB962C8B-B14F-4D97-AF65-F5344CB8AC3E}">
        <p14:creationId xmlns:p14="http://schemas.microsoft.com/office/powerpoint/2010/main" val="54613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Hi</a:t>
            </a:r>
            <a:r>
              <a:rPr lang="en-US" baseline="0" dirty="0">
                <a:solidFill>
                  <a:srgbClr val="FF0000"/>
                </a:solidFill>
              </a:rPr>
              <a:t> everyone, my name is Zhengyu Yang. I’m fifth year Ph.D. candidate from NEU.</a:t>
            </a:r>
          </a:p>
          <a:p>
            <a:r>
              <a:rPr lang="en-US" baseline="0" dirty="0">
                <a:solidFill>
                  <a:srgbClr val="FF0000"/>
                </a:solidFill>
              </a:rPr>
              <a:t>The co-authors </a:t>
            </a:r>
            <a:r>
              <a:rPr lang="en-US" baseline="0" dirty="0" err="1">
                <a:solidFill>
                  <a:srgbClr val="FF0000"/>
                </a:solidFill>
              </a:rPr>
              <a:t>Jianzhe</a:t>
            </a:r>
            <a:r>
              <a:rPr lang="en-US" baseline="0" dirty="0">
                <a:solidFill>
                  <a:srgbClr val="FF0000"/>
                </a:solidFill>
              </a:rPr>
              <a:t> and </a:t>
            </a:r>
            <a:r>
              <a:rPr lang="en-US" baseline="0" dirty="0" err="1">
                <a:solidFill>
                  <a:srgbClr val="FF0000"/>
                </a:solidFill>
              </a:rPr>
              <a:t>Janki</a:t>
            </a:r>
            <a:r>
              <a:rPr lang="en-US" baseline="0" dirty="0">
                <a:solidFill>
                  <a:srgbClr val="FF0000"/>
                </a:solidFill>
              </a:rPr>
              <a:t> are from NEU. </a:t>
            </a:r>
            <a:r>
              <a:rPr lang="en-US" baseline="0" dirty="0" err="1">
                <a:solidFill>
                  <a:srgbClr val="FF0000"/>
                </a:solidFill>
              </a:rPr>
              <a:t>Ningfang</a:t>
            </a:r>
            <a:r>
              <a:rPr lang="en-US" baseline="0" dirty="0">
                <a:solidFill>
                  <a:srgbClr val="FF0000"/>
                </a:solidFill>
              </a:rPr>
              <a:t> is my Ph.D. advisor.</a:t>
            </a:r>
          </a:p>
          <a:p>
            <a:r>
              <a:rPr lang="en-US" dirty="0">
                <a:solidFill>
                  <a:srgbClr val="FF0000"/>
                </a:solidFill>
              </a:rPr>
              <a:t>This is a joint work with a team from </a:t>
            </a:r>
            <a:r>
              <a:rPr lang="en-US" dirty="0" err="1">
                <a:solidFill>
                  <a:srgbClr val="FF0000"/>
                </a:solidFill>
              </a:rPr>
              <a:t>Umass</a:t>
            </a:r>
            <a:r>
              <a:rPr lang="en-US" baseline="0" dirty="0">
                <a:solidFill>
                  <a:srgbClr val="FF0000"/>
                </a:solidFill>
              </a:rPr>
              <a:t> Boston. </a:t>
            </a:r>
            <a:r>
              <a:rPr lang="en-US" baseline="0" dirty="0" err="1">
                <a:solidFill>
                  <a:srgbClr val="FF0000"/>
                </a:solidFill>
              </a:rPr>
              <a:t>Jiayin</a:t>
            </a:r>
            <a:r>
              <a:rPr lang="en-US" baseline="0" dirty="0">
                <a:solidFill>
                  <a:srgbClr val="FF0000"/>
                </a:solidFill>
              </a:rPr>
              <a:t> </a:t>
            </a:r>
            <a:r>
              <a:rPr lang="en-US" baseline="0" dirty="0" err="1">
                <a:solidFill>
                  <a:srgbClr val="FF0000"/>
                </a:solidFill>
              </a:rPr>
              <a:t>ang</a:t>
            </a:r>
            <a:r>
              <a:rPr lang="en-US" baseline="0" dirty="0">
                <a:solidFill>
                  <a:srgbClr val="FF0000"/>
                </a:solidFill>
              </a:rPr>
              <a:t> Prof Bo are from </a:t>
            </a:r>
            <a:r>
              <a:rPr lang="en-US" baseline="0" dirty="0" err="1">
                <a:solidFill>
                  <a:srgbClr val="FF0000"/>
                </a:solidFill>
              </a:rPr>
              <a:t>Umass</a:t>
            </a:r>
            <a:r>
              <a:rPr lang="en-US" baseline="0" dirty="0">
                <a:solidFill>
                  <a:srgbClr val="FF0000"/>
                </a:solidFill>
              </a:rPr>
              <a:t> Boston.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0</a:t>
            </a:fld>
            <a:endParaRPr lang="en-US"/>
          </a:p>
        </p:txBody>
      </p:sp>
    </p:spTree>
    <p:extLst>
      <p:ext uri="{BB962C8B-B14F-4D97-AF65-F5344CB8AC3E}">
        <p14:creationId xmlns:p14="http://schemas.microsoft.com/office/powerpoint/2010/main" val="348311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30000"/>
              </a:lnSpc>
              <a:buFont typeface="Arial" charset="0"/>
              <a:buNone/>
            </a:pPr>
            <a:endParaRPr lang="en-US"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9</a:t>
            </a:fld>
            <a:endParaRPr lang="en-US"/>
          </a:p>
        </p:txBody>
      </p:sp>
    </p:spTree>
    <p:extLst>
      <p:ext uri="{BB962C8B-B14F-4D97-AF65-F5344CB8AC3E}">
        <p14:creationId xmlns:p14="http://schemas.microsoft.com/office/powerpoint/2010/main" val="85693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lnSpc>
                <a:spcPct val="130000"/>
              </a:lnSpc>
              <a:buFont typeface="Arial" charset="0"/>
              <a:buChar char="•"/>
            </a:pPr>
            <a:r>
              <a:rPr lang="en-US" sz="1200" dirty="0">
                <a:latin typeface="Times New Roman" charset="0"/>
                <a:ea typeface="Times New Roman" charset="0"/>
                <a:cs typeface="Times New Roman" charset="0"/>
              </a:rPr>
              <a:t>Why</a:t>
            </a:r>
            <a:r>
              <a:rPr lang="en-US" sz="1200" baseline="0" dirty="0">
                <a:latin typeface="Times New Roman" charset="0"/>
                <a:ea typeface="Times New Roman" charset="0"/>
                <a:cs typeface="Times New Roman" charset="0"/>
              </a:rPr>
              <a:t> sliding window? Filter out short-term hot bins.</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Reason is that when spike comes we only want to absorb reusable bins in the spike and pass these one-time use part of the spike into the HDD</a:t>
            </a:r>
          </a:p>
          <a:p>
            <a:pPr marL="742950" lvl="1" indent="-285750" algn="just">
              <a:lnSpc>
                <a:spcPct val="130000"/>
              </a:lnSpc>
              <a:buFont typeface="Arial" charset="0"/>
              <a:buChar char="•"/>
            </a:pPr>
            <a:endParaRPr lang="en-US" sz="1200" dirty="0">
              <a:latin typeface="Times New Roman" charset="0"/>
              <a:ea typeface="Times New Roman" charset="0"/>
              <a:cs typeface="Times New Roman" charset="0"/>
            </a:endParaRPr>
          </a:p>
          <a:p>
            <a:pPr marL="742950" lvl="1" indent="-285750" algn="just">
              <a:lnSpc>
                <a:spcPct val="130000"/>
              </a:lnSpc>
              <a:buFont typeface="Arial" charset="0"/>
              <a:buChar char="•"/>
            </a:pPr>
            <a:r>
              <a:rPr lang="en-US" sz="1200" dirty="0">
                <a:latin typeface="Times New Roman" charset="0"/>
                <a:ea typeface="Times New Roman" charset="0"/>
                <a:cs typeface="Times New Roman" charset="0"/>
              </a:rPr>
              <a:t>Spike</a:t>
            </a:r>
            <a:r>
              <a:rPr lang="en-US" sz="1200" baseline="0" dirty="0">
                <a:latin typeface="Times New Roman" charset="0"/>
                <a:ea typeface="Times New Roman" charset="0"/>
                <a:cs typeface="Times New Roman" charset="0"/>
              </a:rPr>
              <a:t> comes -&gt; STZ increase</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How to increase? </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We use STZ to filter out reusable short-term hot bins</a:t>
            </a:r>
            <a:endParaRPr lang="en-US"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10</a:t>
            </a:fld>
            <a:endParaRPr lang="en-US"/>
          </a:p>
        </p:txBody>
      </p:sp>
    </p:spTree>
    <p:extLst>
      <p:ext uri="{BB962C8B-B14F-4D97-AF65-F5344CB8AC3E}">
        <p14:creationId xmlns:p14="http://schemas.microsoft.com/office/powerpoint/2010/main" val="201779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lnSpc>
                <a:spcPct val="130000"/>
              </a:lnSpc>
              <a:buFont typeface="Arial" charset="0"/>
              <a:buChar char="•"/>
            </a:pPr>
            <a:r>
              <a:rPr lang="en-US" sz="1200" dirty="0">
                <a:latin typeface="Times New Roman" charset="0"/>
                <a:ea typeface="Times New Roman" charset="0"/>
                <a:cs typeface="Times New Roman" charset="0"/>
              </a:rPr>
              <a:t>Long-term zone, capture</a:t>
            </a:r>
            <a:r>
              <a:rPr lang="en-US" sz="1200" baseline="0" dirty="0">
                <a:latin typeface="Times New Roman" charset="0"/>
                <a:ea typeface="Times New Roman" charset="0"/>
                <a:cs typeface="Times New Roman" charset="0"/>
              </a:rPr>
              <a:t> </a:t>
            </a:r>
            <a:r>
              <a:rPr lang="en-US" sz="1200" baseline="0" dirty="0" err="1">
                <a:latin typeface="Times New Roman" charset="0"/>
                <a:ea typeface="Times New Roman" charset="0"/>
                <a:cs typeface="Times New Roman" charset="0"/>
              </a:rPr>
              <a:t>freq</a:t>
            </a:r>
            <a:r>
              <a:rPr lang="en-US" sz="1200" baseline="0" dirty="0">
                <a:latin typeface="Times New Roman" charset="0"/>
                <a:ea typeface="Times New Roman" charset="0"/>
                <a:cs typeface="Times New Roman" charset="0"/>
              </a:rPr>
              <a:t> data, so not only consider last 1 but last n</a:t>
            </a:r>
            <a:endParaRPr lang="en-US"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11</a:t>
            </a:fld>
            <a:endParaRPr lang="en-US"/>
          </a:p>
        </p:txBody>
      </p:sp>
    </p:spTree>
    <p:extLst>
      <p:ext uri="{BB962C8B-B14F-4D97-AF65-F5344CB8AC3E}">
        <p14:creationId xmlns:p14="http://schemas.microsoft.com/office/powerpoint/2010/main" val="83851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lnSpc>
                <a:spcPct val="130000"/>
              </a:lnSpc>
              <a:buFont typeface="Arial" charset="0"/>
              <a:buChar char="•"/>
            </a:pPr>
            <a:r>
              <a:rPr lang="en-US" sz="1200" dirty="0">
                <a:latin typeface="Times New Roman" charset="0"/>
                <a:ea typeface="Times New Roman" charset="0"/>
                <a:cs typeface="Times New Roman" charset="0"/>
              </a:rPr>
              <a:t>Assume</a:t>
            </a:r>
            <a:r>
              <a:rPr lang="en-US" sz="1200" baseline="0" dirty="0">
                <a:latin typeface="Times New Roman" charset="0"/>
                <a:ea typeface="Times New Roman" charset="0"/>
                <a:cs typeface="Times New Roman" charset="0"/>
              </a:rPr>
              <a:t> here is the current epoch access history of four VMs.</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Based on each VM’s popularity, we predict next epoch as:</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But according to our evaluation, one epoch is not strong enough to predict and may mislead by spikes</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Therefore, we use one more epoch’s access history to refine the predict,</a:t>
            </a:r>
          </a:p>
          <a:p>
            <a:pPr marL="742950" lvl="1" indent="-285750" algn="just">
              <a:lnSpc>
                <a:spcPct val="130000"/>
              </a:lnSpc>
              <a:buFont typeface="Arial" charset="0"/>
              <a:buChar char="•"/>
            </a:pPr>
            <a:r>
              <a:rPr lang="en-US" sz="1200" baseline="0" dirty="0">
                <a:latin typeface="Times New Roman" charset="0"/>
                <a:ea typeface="Times New Roman" charset="0"/>
                <a:cs typeface="Times New Roman" charset="0"/>
              </a:rPr>
              <a:t>So on and so forth, but we need to use a convolutional weight function assign recent epoch more weights.</a:t>
            </a:r>
            <a:endParaRPr lang="en-US"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12</a:t>
            </a:fld>
            <a:endParaRPr lang="en-US"/>
          </a:p>
        </p:txBody>
      </p:sp>
    </p:spTree>
    <p:extLst>
      <p:ext uri="{BB962C8B-B14F-4D97-AF65-F5344CB8AC3E}">
        <p14:creationId xmlns:p14="http://schemas.microsoft.com/office/powerpoint/2010/main" val="73347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charset="0"/>
              <a:buChar char="•"/>
            </a:pPr>
            <a:r>
              <a:rPr lang="en-US" sz="1200" dirty="0">
                <a:latin typeface="Times New Roman" charset="0"/>
                <a:ea typeface="Times New Roman" charset="0"/>
                <a:cs typeface="Times New Roman" charset="0"/>
              </a:rPr>
              <a:t>We characterize the </a:t>
            </a:r>
            <a:r>
              <a:rPr lang="en-US" sz="1200" b="1" dirty="0">
                <a:solidFill>
                  <a:srgbClr val="FF0000"/>
                </a:solidFill>
                <a:latin typeface="Times New Roman" charset="0"/>
                <a:ea typeface="Times New Roman" charset="0"/>
                <a:cs typeface="Times New Roman" charset="0"/>
              </a:rPr>
              <a:t>write ampliﬁcation</a:t>
            </a:r>
            <a:r>
              <a:rPr lang="en-US" sz="1200" dirty="0">
                <a:latin typeface="Times New Roman" charset="0"/>
                <a:ea typeface="Times New Roman" charset="0"/>
                <a:cs typeface="Times New Roman" charset="0"/>
              </a:rPr>
              <a:t> (WA) of SSDs as a function of fraction of </a:t>
            </a:r>
            <a:r>
              <a:rPr lang="en-US" sz="1200" b="1" dirty="0">
                <a:solidFill>
                  <a:srgbClr val="FF0000"/>
                </a:solidFill>
                <a:latin typeface="Times New Roman" charset="0"/>
                <a:ea typeface="Times New Roman" charset="0"/>
                <a:cs typeface="Times New Roman" charset="0"/>
              </a:rPr>
              <a:t>sequential</a:t>
            </a:r>
            <a:r>
              <a:rPr lang="en-US" sz="1200" dirty="0">
                <a:latin typeface="Times New Roman" charset="0"/>
                <a:ea typeface="Times New Roman" charset="0"/>
                <a:cs typeface="Times New Roman" charset="0"/>
              </a:rPr>
              <a:t> writes in a workload.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We plug this WAF function into our proposed Total Cost of Ownership (</a:t>
            </a:r>
            <a:r>
              <a:rPr lang="en-US" sz="1200" b="1" dirty="0">
                <a:solidFill>
                  <a:srgbClr val="FF0000"/>
                </a:solidFill>
                <a:latin typeface="Times New Roman" charset="0"/>
                <a:ea typeface="Times New Roman" charset="0"/>
                <a:cs typeface="Times New Roman" charset="0"/>
              </a:rPr>
              <a:t>TCO</a:t>
            </a:r>
            <a:r>
              <a:rPr lang="en-US" sz="1200" dirty="0">
                <a:latin typeface="Times New Roman" charset="0"/>
                <a:ea typeface="Times New Roman" charset="0"/>
                <a:cs typeface="Times New Roman" charset="0"/>
              </a:rPr>
              <a:t>) model, which also considers </a:t>
            </a:r>
            <a:r>
              <a:rPr lang="en-US" sz="1200" b="1" dirty="0">
                <a:solidFill>
                  <a:srgbClr val="FF0000"/>
                </a:solidFill>
                <a:latin typeface="Times New Roman" charset="0"/>
                <a:ea typeface="Times New Roman" charset="0"/>
                <a:cs typeface="Times New Roman" charset="0"/>
              </a:rPr>
              <a:t>capital</a:t>
            </a:r>
            <a:r>
              <a:rPr lang="en-US" sz="1200" dirty="0">
                <a:latin typeface="Times New Roman" charset="0"/>
                <a:ea typeface="Times New Roman" charset="0"/>
                <a:cs typeface="Times New Roman" charset="0"/>
              </a:rPr>
              <a:t> and </a:t>
            </a:r>
            <a:r>
              <a:rPr lang="en-US" sz="1200" b="1" dirty="0">
                <a:solidFill>
                  <a:srgbClr val="FF0000"/>
                </a:solidFill>
                <a:latin typeface="Times New Roman" charset="0"/>
                <a:ea typeface="Times New Roman" charset="0"/>
                <a:cs typeface="Times New Roman" charset="0"/>
              </a:rPr>
              <a:t>operational</a:t>
            </a:r>
            <a:r>
              <a:rPr lang="en-US" sz="1200" dirty="0">
                <a:latin typeface="Times New Roman" charset="0"/>
                <a:ea typeface="Times New Roman" charset="0"/>
                <a:cs typeface="Times New Roman" charset="0"/>
              </a:rPr>
              <a:t> cost, estimated lifetime of Flash under different workloads, resource restrictions and performance </a:t>
            </a:r>
            <a:r>
              <a:rPr lang="en-US" sz="1200" dirty="0" err="1">
                <a:latin typeface="Times New Roman" charset="0"/>
                <a:ea typeface="Times New Roman" charset="0"/>
                <a:cs typeface="Times New Roman" charset="0"/>
              </a:rPr>
              <a:t>QoS</a:t>
            </a:r>
            <a:r>
              <a:rPr lang="en-US" sz="1200" dirty="0">
                <a:latin typeface="Times New Roman" charset="0"/>
                <a:ea typeface="Times New Roman" charset="0"/>
                <a:cs typeface="Times New Roman" charset="0"/>
              </a:rPr>
              <a:t>.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Based on the TCO model, we build the online </a:t>
            </a:r>
            <a:r>
              <a:rPr lang="en-US" sz="1200" b="1" dirty="0">
                <a:solidFill>
                  <a:srgbClr val="FF0000"/>
                </a:solidFill>
                <a:latin typeface="Times New Roman" charset="0"/>
                <a:ea typeface="Times New Roman" charset="0"/>
                <a:cs typeface="Times New Roman" charset="0"/>
              </a:rPr>
              <a:t>workload allocation </a:t>
            </a:r>
            <a:r>
              <a:rPr lang="en-US" sz="1200" dirty="0">
                <a:latin typeface="Times New Roman" charset="0"/>
                <a:ea typeface="Times New Roman" charset="0"/>
                <a:cs typeface="Times New Roman" charset="0"/>
              </a:rPr>
              <a:t>algorithm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algorithms.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Experimental results show that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t>
            </a:r>
            <a:r>
              <a:rPr lang="en-US" sz="1200" b="1" dirty="0">
                <a:solidFill>
                  <a:srgbClr val="FF0000"/>
                </a:solidFill>
                <a:latin typeface="Times New Roman" charset="0"/>
                <a:ea typeface="Times New Roman" charset="0"/>
                <a:cs typeface="Times New Roman" charset="0"/>
              </a:rPr>
              <a:t>reduces</a:t>
            </a:r>
            <a:r>
              <a:rPr lang="en-US" sz="1200" dirty="0">
                <a:latin typeface="Times New Roman" charset="0"/>
                <a:ea typeface="Times New Roman" charset="0"/>
                <a:cs typeface="Times New Roman" charset="0"/>
              </a:rPr>
              <a:t> the ownership </a:t>
            </a:r>
            <a:r>
              <a:rPr lang="en-US" sz="1200" b="1" dirty="0">
                <a:solidFill>
                  <a:srgbClr val="FF0000"/>
                </a:solidFill>
                <a:latin typeface="Times New Roman" charset="0"/>
                <a:ea typeface="Times New Roman" charset="0"/>
                <a:cs typeface="Times New Roman" charset="0"/>
              </a:rPr>
              <a:t>cost</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further </a:t>
            </a:r>
            <a:r>
              <a:rPr lang="en-US" sz="1200" b="1" dirty="0">
                <a:solidFill>
                  <a:srgbClr val="FF0000"/>
                </a:solidFill>
                <a:latin typeface="Times New Roman" charset="0"/>
                <a:ea typeface="Times New Roman" charset="0"/>
                <a:cs typeface="Times New Roman" charset="0"/>
              </a:rPr>
              <a:t>balances</a:t>
            </a:r>
            <a:r>
              <a:rPr lang="en-US" sz="1200" dirty="0">
                <a:latin typeface="Times New Roman" charset="0"/>
                <a:ea typeface="Times New Roman" charset="0"/>
                <a:cs typeface="Times New Roman" charset="0"/>
              </a:rPr>
              <a:t> the load among disks and maximize the overall resource </a:t>
            </a:r>
            <a:r>
              <a:rPr lang="en-US" sz="1200" b="1" dirty="0">
                <a:solidFill>
                  <a:srgbClr val="FF0000"/>
                </a:solidFill>
                <a:latin typeface="Times New Roman" charset="0"/>
                <a:ea typeface="Times New Roman" charset="0"/>
                <a:cs typeface="Times New Roman" charset="0"/>
              </a:rPr>
              <a:t>utilization</a:t>
            </a:r>
            <a:r>
              <a:rPr lang="en-US" sz="1200" dirty="0">
                <a:latin typeface="Times New Roman" charset="0"/>
                <a:ea typeface="Times New Roman" charset="0"/>
                <a:cs typeface="Times New Roman" charset="0"/>
              </a:rPr>
              <a:t>, while keeping the TCO as low as possible.</a:t>
            </a:r>
          </a:p>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13</a:t>
            </a:fld>
            <a:endParaRPr lang="en-US"/>
          </a:p>
        </p:txBody>
      </p:sp>
    </p:spTree>
    <p:extLst>
      <p:ext uri="{BB962C8B-B14F-4D97-AF65-F5344CB8AC3E}">
        <p14:creationId xmlns:p14="http://schemas.microsoft.com/office/powerpoint/2010/main" val="185981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b="0" dirty="0">
                <a:latin typeface="Times New Roman" charset="0"/>
                <a:cs typeface="Times New Roman" charset="0"/>
              </a:rPr>
              <a:t>We conduct trace-driven</a:t>
            </a:r>
            <a:r>
              <a:rPr lang="en-US" sz="2000" b="0" baseline="0" dirty="0">
                <a:latin typeface="Times New Roman" charset="0"/>
                <a:cs typeface="Times New Roman" charset="0"/>
              </a:rPr>
              <a:t> evaluation on real industrial workloads from MRS, FIU and UMASS. Our testbed is based on </a:t>
            </a:r>
            <a:r>
              <a:rPr lang="en-US" sz="2000" b="0" baseline="0" dirty="0" err="1">
                <a:latin typeface="Times New Roman" charset="0"/>
                <a:cs typeface="Times New Roman" charset="0"/>
              </a:rPr>
              <a:t>Vmware</a:t>
            </a:r>
            <a:r>
              <a:rPr lang="en-US" sz="2000" b="0" baseline="0" dirty="0">
                <a:latin typeface="Times New Roman" charset="0"/>
                <a:cs typeface="Times New Roman" charset="0"/>
              </a:rPr>
              <a:t> </a:t>
            </a:r>
            <a:r>
              <a:rPr lang="en-US" sz="2000" b="0" baseline="0" dirty="0" err="1">
                <a:latin typeface="Times New Roman" charset="0"/>
                <a:cs typeface="Times New Roman" charset="0"/>
              </a:rPr>
              <a:t>ESXi</a:t>
            </a:r>
            <a:r>
              <a:rPr lang="en-US" sz="2000" b="0" baseline="0" dirty="0">
                <a:latin typeface="Times New Roman" charset="0"/>
                <a:cs typeface="Times New Roman" charset="0"/>
              </a:rPr>
              <a:t> hypervisor. We compare our algorithm with Global LRU, CAR and VFRM. IO hot ratio is used for performance measurement, and IO update cost is used to calculate overhead.</a:t>
            </a:r>
          </a:p>
          <a:p>
            <a:pPr marL="0" indent="0">
              <a:buFontTx/>
              <a:buNone/>
            </a:pPr>
            <a:endParaRPr lang="en-US" sz="2000" b="0" baseline="0" dirty="0">
              <a:latin typeface="Times New Roman" charset="0"/>
              <a:cs typeface="Times New Roman" charset="0"/>
            </a:endParaRPr>
          </a:p>
          <a:p>
            <a:pPr marL="0" indent="0">
              <a:buFontTx/>
              <a:buNone/>
            </a:pPr>
            <a:endParaRPr lang="en-US" sz="2000" b="0" baseline="0" dirty="0">
              <a:latin typeface="Times New Roman" charset="0"/>
              <a:cs typeface="Times New Roman" charset="0"/>
            </a:endParaRPr>
          </a:p>
          <a:p>
            <a:pPr marL="0" indent="0">
              <a:buFontTx/>
              <a:buNone/>
            </a:pPr>
            <a:endParaRPr lang="en-US" sz="2000" b="0" baseline="0" dirty="0">
              <a:latin typeface="Times New Roman" charset="0"/>
              <a:cs typeface="Times New Roman" charset="0"/>
            </a:endParaRPr>
          </a:p>
          <a:p>
            <a:pPr marL="0" indent="0">
              <a:buFontTx/>
              <a:buNone/>
            </a:pPr>
            <a:r>
              <a:rPr lang="en-US" sz="2000" b="0" baseline="0" dirty="0">
                <a:latin typeface="Times New Roman" charset="0"/>
                <a:cs typeface="Times New Roman" charset="0"/>
              </a:rPr>
              <a:t>Overall Perf.</a:t>
            </a:r>
          </a:p>
          <a:p>
            <a:pPr marL="0" indent="0">
              <a:buFontTx/>
              <a:buNone/>
            </a:pPr>
            <a:endParaRPr lang="en-US" sz="2000" b="0" baseline="0" dirty="0">
              <a:latin typeface="Times New Roman" charset="0"/>
              <a:cs typeface="Times New Roman" charset="0"/>
            </a:endParaRPr>
          </a:p>
          <a:p>
            <a:pPr marL="0" indent="0">
              <a:buFontTx/>
              <a:buNone/>
            </a:pPr>
            <a:r>
              <a:rPr lang="en-US" sz="2000" b="0" baseline="0" dirty="0">
                <a:latin typeface="Times New Roman" charset="0"/>
                <a:cs typeface="Times New Roman" charset="0"/>
              </a:rPr>
              <a:t>HR, Cost</a:t>
            </a:r>
          </a:p>
          <a:p>
            <a:pPr marL="0" indent="0">
              <a:buFontTx/>
              <a:buNone/>
            </a:pPr>
            <a:endParaRPr lang="en-US" sz="2000" b="0" baseline="0" dirty="0">
              <a:latin typeface="Times New Roman" charset="0"/>
              <a:cs typeface="Times New Roman" charset="0"/>
            </a:endParaRPr>
          </a:p>
          <a:p>
            <a:pPr marL="0" indent="0">
              <a:buFontTx/>
              <a:buNone/>
            </a:pPr>
            <a:endParaRPr lang="en-US" sz="2000" b="0" baseline="0" dirty="0">
              <a:latin typeface="Times New Roman" charset="0"/>
              <a:cs typeface="Times New Roman" charset="0"/>
            </a:endParaRPr>
          </a:p>
          <a:p>
            <a:pPr marL="0" indent="0">
              <a:buFontTx/>
              <a:buNone/>
            </a:pPr>
            <a:r>
              <a:rPr lang="en-US" sz="2000" b="0" baseline="0" dirty="0">
                <a:latin typeface="Times New Roman" charset="0"/>
                <a:cs typeface="Times New Roman" charset="0"/>
              </a:rPr>
              <a:t>Followed by that, online partitions and </a:t>
            </a:r>
            <a:r>
              <a:rPr lang="en-US" sz="2000" b="0" baseline="0" dirty="0" err="1">
                <a:latin typeface="Times New Roman" charset="0"/>
                <a:cs typeface="Times New Roman" charset="0"/>
              </a:rPr>
              <a:t>bursty</a:t>
            </a:r>
            <a:r>
              <a:rPr lang="en-US" sz="2000" b="0" baseline="0" dirty="0">
                <a:latin typeface="Times New Roman" charset="0"/>
                <a:cs typeface="Times New Roman" charset="0"/>
              </a:rPr>
              <a:t> detection</a:t>
            </a:r>
          </a:p>
        </p:txBody>
      </p:sp>
      <p:sp>
        <p:nvSpPr>
          <p:cNvPr id="4" name="Slide Number Placeholder 3"/>
          <p:cNvSpPr>
            <a:spLocks noGrp="1"/>
          </p:cNvSpPr>
          <p:nvPr>
            <p:ph type="sldNum" sz="quarter" idx="10"/>
          </p:nvPr>
        </p:nvSpPr>
        <p:spPr/>
        <p:txBody>
          <a:bodyPr/>
          <a:lstStyle/>
          <a:p>
            <a:fld id="{3DD8D6B5-5B1B-4856-87D5-617C36C24E8E}" type="slidenum">
              <a:rPr lang="en-US" smtClean="0"/>
              <a:t>14</a:t>
            </a:fld>
            <a:endParaRPr lang="en-US"/>
          </a:p>
        </p:txBody>
      </p:sp>
    </p:spTree>
    <p:extLst>
      <p:ext uri="{BB962C8B-B14F-4D97-AF65-F5344CB8AC3E}">
        <p14:creationId xmlns:p14="http://schemas.microsoft.com/office/powerpoint/2010/main" val="152346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effectLst/>
                <a:latin typeface="Times New Roman" charset="0"/>
                <a:ea typeface="Batang" charset="-127"/>
              </a:rPr>
              <a:t>Cache small traditional</a:t>
            </a:r>
            <a:r>
              <a:rPr lang="en-US" baseline="0" dirty="0">
                <a:effectLst/>
                <a:latin typeface="Times New Roman" charset="0"/>
                <a:ea typeface="Batang" charset="-127"/>
              </a:rPr>
              <a:t> algorithms are better reason:</a:t>
            </a:r>
          </a:p>
          <a:p>
            <a:pPr algn="just"/>
            <a:r>
              <a:rPr lang="en-US" baseline="0" dirty="0">
                <a:effectLst/>
                <a:latin typeface="Times New Roman" charset="0"/>
                <a:ea typeface="Batang" charset="-127"/>
              </a:rPr>
              <a:t>Lazy and </a:t>
            </a:r>
            <a:r>
              <a:rPr lang="en-US" baseline="0" dirty="0" err="1">
                <a:effectLst/>
                <a:latin typeface="Times New Roman" charset="0"/>
                <a:ea typeface="Batang" charset="-127"/>
              </a:rPr>
              <a:t>asycn</a:t>
            </a:r>
            <a:r>
              <a:rPr lang="en-US" baseline="0" dirty="0">
                <a:effectLst/>
                <a:latin typeface="Times New Roman" charset="0"/>
                <a:ea typeface="Batang" charset="-127"/>
              </a:rPr>
              <a:t> + window update -&gt; cannot beat </a:t>
            </a:r>
            <a:r>
              <a:rPr lang="en-US" baseline="0" dirty="0" err="1">
                <a:effectLst/>
                <a:latin typeface="Times New Roman" charset="0"/>
                <a:ea typeface="Batang" charset="-127"/>
              </a:rPr>
              <a:t>sycn</a:t>
            </a:r>
            <a:r>
              <a:rPr lang="en-US" baseline="0" dirty="0">
                <a:effectLst/>
                <a:latin typeface="Times New Roman" charset="0"/>
                <a:ea typeface="Batang" charset="-127"/>
              </a:rPr>
              <a:t> and fine grained traditional algorithms.</a:t>
            </a:r>
          </a:p>
          <a:p>
            <a:pPr algn="just"/>
            <a:r>
              <a:rPr lang="en-US" baseline="0" dirty="0">
                <a:effectLst/>
                <a:latin typeface="Times New Roman" charset="0"/>
                <a:ea typeface="Batang" charset="-127"/>
              </a:rPr>
              <a:t>Cache larger, benefit becomes more visible under CU case</a:t>
            </a:r>
          </a:p>
          <a:p>
            <a:pPr algn="just"/>
            <a:endParaRPr lang="en-US" baseline="0" dirty="0">
              <a:effectLst/>
              <a:latin typeface="Times New Roman" charset="0"/>
              <a:ea typeface="Batang" charset="-12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charset="0"/>
                <a:ea typeface="Batang" charset="-127"/>
              </a:rPr>
              <a:t>FIU even cache</a:t>
            </a:r>
            <a:r>
              <a:rPr lang="en-US" baseline="0" dirty="0">
                <a:effectLst/>
                <a:latin typeface="Times New Roman" charset="0"/>
                <a:ea typeface="Batang" charset="-127"/>
              </a:rPr>
              <a:t> is small, hit ratio is still good</a:t>
            </a:r>
            <a:endParaRPr lang="en-US" dirty="0">
              <a:effectLst/>
              <a:latin typeface="Times New Roman" charset="0"/>
              <a:ea typeface="Batang" charset="-127"/>
            </a:endParaRPr>
          </a:p>
          <a:p>
            <a:pPr algn="just"/>
            <a:endParaRPr lang="en-US" dirty="0">
              <a:effectLst/>
              <a:latin typeface="Times New Roman" charset="0"/>
              <a:ea typeface="Batang" charset="-127"/>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15</a:t>
            </a:fld>
            <a:endParaRPr lang="en-US"/>
          </a:p>
        </p:txBody>
      </p:sp>
    </p:spTree>
    <p:extLst>
      <p:ext uri="{BB962C8B-B14F-4D97-AF65-F5344CB8AC3E}">
        <p14:creationId xmlns:p14="http://schemas.microsoft.com/office/powerpoint/2010/main" val="203284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URWPalladioL" charset="0"/>
              </a:rPr>
              <a:t>Besides</a:t>
            </a:r>
            <a:r>
              <a:rPr lang="en-US" baseline="0" dirty="0">
                <a:latin typeface="URWPalladioL" charset="0"/>
              </a:rPr>
              <a:t> HR we also consider the overhead.</a:t>
            </a:r>
            <a:endParaRPr lang="en-US" dirty="0">
              <a:latin typeface="URWPalladio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URWPalladioL" charset="0"/>
              </a:rPr>
              <a:t>Here is the way we calculate the IO costs</a:t>
            </a:r>
            <a:r>
              <a:rPr lang="en-US" dirty="0">
                <a:effectLst/>
                <a:latin typeface="Times New Roman" charset="0"/>
                <a:ea typeface="Batang" charset="-127"/>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charset="0"/>
                <a:ea typeface="Batang" charset="-127"/>
              </a:rPr>
              <a:t>It</a:t>
            </a:r>
            <a:r>
              <a:rPr lang="en-US" baseline="0" dirty="0">
                <a:effectLst/>
                <a:latin typeface="Times New Roman" charset="0"/>
                <a:ea typeface="Batang" charset="-127"/>
              </a:rPr>
              <a:t> is broken into two parts: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a:effectLst/>
                <a:latin typeface="Times New Roman" charset="0"/>
                <a:ea typeface="Batang" charset="-127"/>
              </a:rPr>
              <a:t>1. IOs btw RAM (</a:t>
            </a:r>
            <a:r>
              <a:rPr lang="en-US" baseline="0" dirty="0" err="1">
                <a:effectLst/>
                <a:latin typeface="Times New Roman" charset="0"/>
                <a:ea typeface="Batang" charset="-127"/>
              </a:rPr>
              <a:t>userBuffer</a:t>
            </a:r>
            <a:r>
              <a:rPr lang="en-US" baseline="0" dirty="0">
                <a:effectLst/>
                <a:latin typeface="Times New Roman" charset="0"/>
                <a:ea typeface="Batang" charset="-127"/>
              </a:rPr>
              <a:t>) and disks are considered as IO access cost, which</a:t>
            </a:r>
            <a:r>
              <a:rPr lang="en-US" baseline="0" dirty="0">
                <a:effectLst/>
                <a:latin typeface="URWPalladioL" charset="0"/>
                <a:ea typeface="+mn-ea"/>
              </a:rPr>
              <a:t> is the necessary part for any storage solutions.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a:effectLst/>
                <a:latin typeface="Times New Roman" charset="0"/>
                <a:ea typeface="Batang" charset="-127"/>
              </a:rPr>
              <a:t>2. IOs btw SSD and HDD are considered as additional overheads.</a:t>
            </a:r>
          </a:p>
        </p:txBody>
      </p:sp>
      <p:sp>
        <p:nvSpPr>
          <p:cNvPr id="4" name="Slide Number Placeholder 3"/>
          <p:cNvSpPr>
            <a:spLocks noGrp="1"/>
          </p:cNvSpPr>
          <p:nvPr>
            <p:ph type="sldNum" sz="quarter" idx="10"/>
          </p:nvPr>
        </p:nvSpPr>
        <p:spPr/>
        <p:txBody>
          <a:bodyPr/>
          <a:lstStyle/>
          <a:p>
            <a:fld id="{3DD8D6B5-5B1B-4856-87D5-617C36C24E8E}" type="slidenum">
              <a:rPr lang="en-US" smtClean="0"/>
              <a:t>16</a:t>
            </a:fld>
            <a:endParaRPr lang="en-US"/>
          </a:p>
        </p:txBody>
      </p:sp>
    </p:spTree>
    <p:extLst>
      <p:ext uri="{BB962C8B-B14F-4D97-AF65-F5344CB8AC3E}">
        <p14:creationId xmlns:p14="http://schemas.microsoft.com/office/powerpoint/2010/main" val="64258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effectLst/>
                <a:latin typeface="Times New Roman" charset="0"/>
                <a:ea typeface="Batang" charset="-127"/>
              </a:rPr>
              <a:t>We observe</a:t>
            </a:r>
            <a:r>
              <a:rPr lang="en-US" baseline="0" dirty="0">
                <a:effectLst/>
                <a:latin typeface="Times New Roman" charset="0"/>
                <a:ea typeface="Batang" charset="-127"/>
              </a:rPr>
              <a:t> that our GREM can achieve at most reduce 87% IO costs compared to GLRU.</a:t>
            </a:r>
          </a:p>
          <a:p>
            <a:pPr algn="just"/>
            <a:endParaRPr lang="en-US" baseline="0" dirty="0">
              <a:effectLst/>
              <a:latin typeface="Times New Roman" charset="0"/>
              <a:ea typeface="Batang" charset="-127"/>
            </a:endParaRPr>
          </a:p>
          <a:p>
            <a:pPr algn="just"/>
            <a:endParaRPr lang="en-US" baseline="0" dirty="0">
              <a:effectLst/>
              <a:latin typeface="Times New Roman" charset="0"/>
              <a:ea typeface="Batang" charset="-127"/>
            </a:endParaRPr>
          </a:p>
          <a:p>
            <a:pPr algn="just"/>
            <a:r>
              <a:rPr lang="en-US" baseline="0" dirty="0">
                <a:effectLst/>
                <a:latin typeface="Times New Roman" charset="0"/>
                <a:ea typeface="Batang" charset="-127"/>
              </a:rPr>
              <a:t>Low cost is due to the fact that GREM absorbs useful data to SSD and one-time </a:t>
            </a:r>
            <a:r>
              <a:rPr lang="en-US" baseline="0">
                <a:effectLst/>
                <a:latin typeface="Times New Roman" charset="0"/>
                <a:ea typeface="Batang" charset="-127"/>
              </a:rPr>
              <a:t>use spikes in HDD.</a:t>
            </a:r>
            <a:endParaRPr lang="en-US" dirty="0">
              <a:effectLst/>
              <a:latin typeface="Times New Roman" charset="0"/>
              <a:ea typeface="Batang" charset="-127"/>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17</a:t>
            </a:fld>
            <a:endParaRPr lang="en-US"/>
          </a:p>
        </p:txBody>
      </p:sp>
    </p:spTree>
    <p:extLst>
      <p:ext uri="{BB962C8B-B14F-4D97-AF65-F5344CB8AC3E}">
        <p14:creationId xmlns:p14="http://schemas.microsoft.com/office/powerpoint/2010/main" val="164821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charset="0"/>
              <a:buChar char="•"/>
            </a:pPr>
            <a:r>
              <a:rPr lang="en-US" sz="1200" dirty="0">
                <a:latin typeface="Times New Roman" charset="0"/>
                <a:ea typeface="Times New Roman" charset="0"/>
                <a:cs typeface="Times New Roman" charset="0"/>
              </a:rPr>
              <a:t>We characterize the </a:t>
            </a:r>
            <a:r>
              <a:rPr lang="en-US" sz="1200" b="1" dirty="0">
                <a:solidFill>
                  <a:srgbClr val="FF0000"/>
                </a:solidFill>
                <a:latin typeface="Times New Roman" charset="0"/>
                <a:ea typeface="Times New Roman" charset="0"/>
                <a:cs typeface="Times New Roman" charset="0"/>
              </a:rPr>
              <a:t>write ampliﬁcation</a:t>
            </a:r>
            <a:r>
              <a:rPr lang="en-US" sz="1200" dirty="0">
                <a:latin typeface="Times New Roman" charset="0"/>
                <a:ea typeface="Times New Roman" charset="0"/>
                <a:cs typeface="Times New Roman" charset="0"/>
              </a:rPr>
              <a:t> (WA) of SSDs as a function of fraction of </a:t>
            </a:r>
            <a:r>
              <a:rPr lang="en-US" sz="1200" b="1" dirty="0">
                <a:solidFill>
                  <a:srgbClr val="FF0000"/>
                </a:solidFill>
                <a:latin typeface="Times New Roman" charset="0"/>
                <a:ea typeface="Times New Roman" charset="0"/>
                <a:cs typeface="Times New Roman" charset="0"/>
              </a:rPr>
              <a:t>sequential</a:t>
            </a:r>
            <a:r>
              <a:rPr lang="en-US" sz="1200" dirty="0">
                <a:latin typeface="Times New Roman" charset="0"/>
                <a:ea typeface="Times New Roman" charset="0"/>
                <a:cs typeface="Times New Roman" charset="0"/>
              </a:rPr>
              <a:t> writes in a workload.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We plug this WAF function into our proposed Total Cost of Ownership (</a:t>
            </a:r>
            <a:r>
              <a:rPr lang="en-US" sz="1200" b="1" dirty="0">
                <a:solidFill>
                  <a:srgbClr val="FF0000"/>
                </a:solidFill>
                <a:latin typeface="Times New Roman" charset="0"/>
                <a:ea typeface="Times New Roman" charset="0"/>
                <a:cs typeface="Times New Roman" charset="0"/>
              </a:rPr>
              <a:t>TCO</a:t>
            </a:r>
            <a:r>
              <a:rPr lang="en-US" sz="1200" dirty="0">
                <a:latin typeface="Times New Roman" charset="0"/>
                <a:ea typeface="Times New Roman" charset="0"/>
                <a:cs typeface="Times New Roman" charset="0"/>
              </a:rPr>
              <a:t>) model, which also considers </a:t>
            </a:r>
            <a:r>
              <a:rPr lang="en-US" sz="1200" b="1" dirty="0">
                <a:solidFill>
                  <a:srgbClr val="FF0000"/>
                </a:solidFill>
                <a:latin typeface="Times New Roman" charset="0"/>
                <a:ea typeface="Times New Roman" charset="0"/>
                <a:cs typeface="Times New Roman" charset="0"/>
              </a:rPr>
              <a:t>capital</a:t>
            </a:r>
            <a:r>
              <a:rPr lang="en-US" sz="1200" dirty="0">
                <a:latin typeface="Times New Roman" charset="0"/>
                <a:ea typeface="Times New Roman" charset="0"/>
                <a:cs typeface="Times New Roman" charset="0"/>
              </a:rPr>
              <a:t> and </a:t>
            </a:r>
            <a:r>
              <a:rPr lang="en-US" sz="1200" b="1" dirty="0">
                <a:solidFill>
                  <a:srgbClr val="FF0000"/>
                </a:solidFill>
                <a:latin typeface="Times New Roman" charset="0"/>
                <a:ea typeface="Times New Roman" charset="0"/>
                <a:cs typeface="Times New Roman" charset="0"/>
              </a:rPr>
              <a:t>operational</a:t>
            </a:r>
            <a:r>
              <a:rPr lang="en-US" sz="1200" dirty="0">
                <a:latin typeface="Times New Roman" charset="0"/>
                <a:ea typeface="Times New Roman" charset="0"/>
                <a:cs typeface="Times New Roman" charset="0"/>
              </a:rPr>
              <a:t> cost, estimated lifetime of Flash under different workloads, resource restrictions and performance </a:t>
            </a:r>
            <a:r>
              <a:rPr lang="en-US" sz="1200" dirty="0" err="1">
                <a:latin typeface="Times New Roman" charset="0"/>
                <a:ea typeface="Times New Roman" charset="0"/>
                <a:cs typeface="Times New Roman" charset="0"/>
              </a:rPr>
              <a:t>QoS</a:t>
            </a:r>
            <a:r>
              <a:rPr lang="en-US" sz="1200" dirty="0">
                <a:latin typeface="Times New Roman" charset="0"/>
                <a:ea typeface="Times New Roman" charset="0"/>
                <a:cs typeface="Times New Roman" charset="0"/>
              </a:rPr>
              <a:t>.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Based on the TCO model, we build the online </a:t>
            </a:r>
            <a:r>
              <a:rPr lang="en-US" sz="1200" b="1" dirty="0">
                <a:solidFill>
                  <a:srgbClr val="FF0000"/>
                </a:solidFill>
                <a:latin typeface="Times New Roman" charset="0"/>
                <a:ea typeface="Times New Roman" charset="0"/>
                <a:cs typeface="Times New Roman" charset="0"/>
              </a:rPr>
              <a:t>workload allocation </a:t>
            </a:r>
            <a:r>
              <a:rPr lang="en-US" sz="1200" dirty="0">
                <a:latin typeface="Times New Roman" charset="0"/>
                <a:ea typeface="Times New Roman" charset="0"/>
                <a:cs typeface="Times New Roman" charset="0"/>
              </a:rPr>
              <a:t>algorithm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algorithms.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Experimental results show that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t>
            </a:r>
            <a:r>
              <a:rPr lang="en-US" sz="1200" b="1" dirty="0">
                <a:solidFill>
                  <a:srgbClr val="FF0000"/>
                </a:solidFill>
                <a:latin typeface="Times New Roman" charset="0"/>
                <a:ea typeface="Times New Roman" charset="0"/>
                <a:cs typeface="Times New Roman" charset="0"/>
              </a:rPr>
              <a:t>reduces</a:t>
            </a:r>
            <a:r>
              <a:rPr lang="en-US" sz="1200" dirty="0">
                <a:latin typeface="Times New Roman" charset="0"/>
                <a:ea typeface="Times New Roman" charset="0"/>
                <a:cs typeface="Times New Roman" charset="0"/>
              </a:rPr>
              <a:t> the ownership </a:t>
            </a:r>
            <a:r>
              <a:rPr lang="en-US" sz="1200" b="1" dirty="0">
                <a:solidFill>
                  <a:srgbClr val="FF0000"/>
                </a:solidFill>
                <a:latin typeface="Times New Roman" charset="0"/>
                <a:ea typeface="Times New Roman" charset="0"/>
                <a:cs typeface="Times New Roman" charset="0"/>
              </a:rPr>
              <a:t>cost</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further </a:t>
            </a:r>
            <a:r>
              <a:rPr lang="en-US" sz="1200" b="1" dirty="0">
                <a:solidFill>
                  <a:srgbClr val="FF0000"/>
                </a:solidFill>
                <a:latin typeface="Times New Roman" charset="0"/>
                <a:ea typeface="Times New Roman" charset="0"/>
                <a:cs typeface="Times New Roman" charset="0"/>
              </a:rPr>
              <a:t>balances</a:t>
            </a:r>
            <a:r>
              <a:rPr lang="en-US" sz="1200" dirty="0">
                <a:latin typeface="Times New Roman" charset="0"/>
                <a:ea typeface="Times New Roman" charset="0"/>
                <a:cs typeface="Times New Roman" charset="0"/>
              </a:rPr>
              <a:t> the load among disks and maximize the overall resource </a:t>
            </a:r>
            <a:r>
              <a:rPr lang="en-US" sz="1200" b="1" dirty="0">
                <a:solidFill>
                  <a:srgbClr val="FF0000"/>
                </a:solidFill>
                <a:latin typeface="Times New Roman" charset="0"/>
                <a:ea typeface="Times New Roman" charset="0"/>
                <a:cs typeface="Times New Roman" charset="0"/>
              </a:rPr>
              <a:t>utilization</a:t>
            </a:r>
            <a:r>
              <a:rPr lang="en-US" sz="1200" dirty="0">
                <a:latin typeface="Times New Roman" charset="0"/>
                <a:ea typeface="Times New Roman" charset="0"/>
                <a:cs typeface="Times New Roman" charset="0"/>
              </a:rPr>
              <a:t>, while keeping the TCO as low as possible.</a:t>
            </a:r>
          </a:p>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18</a:t>
            </a:fld>
            <a:endParaRPr lang="en-US"/>
          </a:p>
        </p:txBody>
      </p:sp>
    </p:spTree>
    <p:extLst>
      <p:ext uri="{BB962C8B-B14F-4D97-AF65-F5344CB8AC3E}">
        <p14:creationId xmlns:p14="http://schemas.microsoft.com/office/powerpoint/2010/main" val="105425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1</a:t>
            </a:fld>
            <a:endParaRPr lang="en-US"/>
          </a:p>
        </p:txBody>
      </p:sp>
    </p:spTree>
    <p:extLst>
      <p:ext uri="{BB962C8B-B14F-4D97-AF65-F5344CB8AC3E}">
        <p14:creationId xmlns:p14="http://schemas.microsoft.com/office/powerpoint/2010/main" val="75922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charset="0"/>
              <a:buChar char="•"/>
            </a:pPr>
            <a:r>
              <a:rPr lang="en-US" sz="2000" dirty="0">
                <a:latin typeface="Times New Roman" charset="0"/>
                <a:ea typeface="Times New Roman" charset="0"/>
                <a:cs typeface="Times New Roman" charset="0"/>
              </a:rPr>
              <a:t>Improve both performance and overhead:</a:t>
            </a:r>
          </a:p>
          <a:p>
            <a:pPr marL="800100" lvl="1" indent="-342900" algn="just">
              <a:buFont typeface="Arial" charset="0"/>
              <a:buChar char="•"/>
            </a:pPr>
            <a:r>
              <a:rPr lang="en-US" sz="2000" dirty="0">
                <a:latin typeface="Times New Roman" charset="0"/>
                <a:ea typeface="Times New Roman" charset="0"/>
                <a:cs typeface="Times New Roman" charset="0"/>
              </a:rPr>
              <a:t>maximize the I/O hit ratio.</a:t>
            </a:r>
          </a:p>
          <a:p>
            <a:pPr marL="800100" lvl="1" indent="-342900" algn="just">
              <a:buFont typeface="Arial" charset="0"/>
              <a:buChar char="•"/>
            </a:pPr>
            <a:r>
              <a:rPr lang="en-US" sz="2000" dirty="0">
                <a:latin typeface="Times New Roman" charset="0"/>
                <a:ea typeface="Times New Roman" charset="0"/>
                <a:cs typeface="Times New Roman" charset="0"/>
              </a:rPr>
              <a:t>minimize the I/O costs. </a:t>
            </a:r>
          </a:p>
          <a:p>
            <a:pPr algn="just"/>
            <a:endParaRPr lang="en-US" sz="2000" dirty="0">
              <a:latin typeface="Times New Roman" charset="0"/>
              <a:ea typeface="Times New Roman" charset="0"/>
              <a:cs typeface="Times New Roman" charset="0"/>
            </a:endParaRPr>
          </a:p>
          <a:p>
            <a:pPr marL="342900" indent="-342900" algn="just">
              <a:buFont typeface="Arial" charset="0"/>
              <a:buChar char="•"/>
            </a:pPr>
            <a:r>
              <a:rPr lang="en-US" sz="2000" dirty="0">
                <a:latin typeface="Times New Roman" charset="0"/>
                <a:ea typeface="Times New Roman" charset="0"/>
                <a:cs typeface="Times New Roman" charset="0"/>
              </a:rPr>
              <a:t>Splits the entire SSD space into two zones:</a:t>
            </a:r>
          </a:p>
          <a:p>
            <a:pPr marL="800100" lvl="1" indent="-342900" algn="just">
              <a:buFont typeface="Arial" charset="0"/>
              <a:buChar char="•"/>
            </a:pPr>
            <a:r>
              <a:rPr lang="en-US" sz="2000" dirty="0">
                <a:latin typeface="Times New Roman" charset="0"/>
                <a:ea typeface="Times New Roman" charset="0"/>
                <a:cs typeface="Times New Roman" charset="0"/>
              </a:rPr>
              <a:t>Long-term: </a:t>
            </a:r>
            <a:r>
              <a:rPr lang="en-US" sz="2000" b="1" dirty="0">
                <a:solidFill>
                  <a:srgbClr val="C00000"/>
                </a:solidFill>
                <a:latin typeface="Times New Roman" charset="0"/>
                <a:ea typeface="Times New Roman" charset="0"/>
                <a:cs typeface="Times New Roman" charset="0"/>
              </a:rPr>
              <a:t>performance isolation</a:t>
            </a:r>
            <a:r>
              <a:rPr lang="en-US" sz="2000" dirty="0">
                <a:latin typeface="Times New Roman" charset="0"/>
                <a:ea typeface="Times New Roman" charset="0"/>
                <a:cs typeface="Times New Roman" charset="0"/>
              </a:rPr>
              <a:t>, reserve space for each VM.</a:t>
            </a:r>
          </a:p>
          <a:p>
            <a:pPr marL="800100" lvl="1" indent="-342900" algn="just">
              <a:buFont typeface="Arial" charset="0"/>
              <a:buChar char="•"/>
            </a:pPr>
            <a:r>
              <a:rPr lang="en-US" sz="2000" dirty="0">
                <a:latin typeface="Times New Roman" charset="0"/>
                <a:ea typeface="Times New Roman" charset="0"/>
                <a:cs typeface="Times New Roman" charset="0"/>
              </a:rPr>
              <a:t>Short-term: </a:t>
            </a:r>
            <a:r>
              <a:rPr lang="en-US" sz="2000" b="1" dirty="0">
                <a:solidFill>
                  <a:srgbClr val="C00000"/>
                </a:solidFill>
                <a:latin typeface="Times New Roman" charset="0"/>
                <a:ea typeface="Times New Roman" charset="0"/>
                <a:cs typeface="Times New Roman" charset="0"/>
              </a:rPr>
              <a:t>fair compete</a:t>
            </a:r>
            <a:r>
              <a:rPr lang="en-US" sz="2000" dirty="0">
                <a:latin typeface="Times New Roman" charset="0"/>
                <a:ea typeface="Times New Roman" charset="0"/>
                <a:cs typeface="Times New Roman" charset="0"/>
              </a:rPr>
              <a:t>, absorb </a:t>
            </a:r>
            <a:r>
              <a:rPr lang="en-US" sz="2000" dirty="0" err="1">
                <a:latin typeface="Times New Roman" charset="0"/>
                <a:ea typeface="Times New Roman" charset="0"/>
                <a:cs typeface="Times New Roman" charset="0"/>
              </a:rPr>
              <a:t>bursties</a:t>
            </a:r>
            <a:endParaRPr lang="en-US" sz="2000" dirty="0">
              <a:latin typeface="Times New Roman" charset="0"/>
              <a:ea typeface="Times New Roman" charset="0"/>
              <a:cs typeface="Times New Roman" charset="0"/>
            </a:endParaRPr>
          </a:p>
          <a:p>
            <a:pPr algn="just"/>
            <a:endParaRPr lang="en-US" sz="2000" dirty="0">
              <a:latin typeface="Times New Roman" charset="0"/>
              <a:ea typeface="Times New Roman" charset="0"/>
              <a:cs typeface="Times New Roman" charset="0"/>
            </a:endParaRPr>
          </a:p>
          <a:p>
            <a:pPr marL="342900" lvl="1" indent="-342900" algn="just">
              <a:buFont typeface="Arial" charset="0"/>
              <a:buChar char="•"/>
            </a:pPr>
            <a:r>
              <a:rPr lang="en-US" sz="2000" dirty="0">
                <a:latin typeface="Times New Roman" charset="0"/>
                <a:ea typeface="Times New Roman" charset="0"/>
                <a:cs typeface="Times New Roman" charset="0"/>
              </a:rPr>
              <a:t>Methodology: </a:t>
            </a:r>
          </a:p>
          <a:p>
            <a:pPr marL="800100" lvl="2" indent="-342900" algn="just">
              <a:buFont typeface="Arial" charset="0"/>
              <a:buChar char="•"/>
            </a:pPr>
            <a:r>
              <a:rPr lang="en-US" sz="2000" dirty="0">
                <a:latin typeface="Times New Roman" charset="0"/>
                <a:ea typeface="Times New Roman" charset="0"/>
                <a:cs typeface="Times New Roman" charset="0"/>
              </a:rPr>
              <a:t>Leveraging the feedback of </a:t>
            </a:r>
            <a:r>
              <a:rPr lang="en-US" sz="2000" b="1" dirty="0">
                <a:solidFill>
                  <a:srgbClr val="C00000"/>
                </a:solidFill>
                <a:latin typeface="Times New Roman" charset="0"/>
                <a:ea typeface="Times New Roman" charset="0"/>
                <a:cs typeface="Times New Roman" charset="0"/>
              </a:rPr>
              <a:t>workload changes </a:t>
            </a:r>
            <a:r>
              <a:rPr lang="en-US" sz="2000" dirty="0">
                <a:latin typeface="Times New Roman" charset="0"/>
                <a:ea typeface="Times New Roman" charset="0"/>
                <a:cs typeface="Times New Roman" charset="0"/>
              </a:rPr>
              <a:t>and </a:t>
            </a:r>
            <a:r>
              <a:rPr lang="en-US" sz="2000" b="1" dirty="0">
                <a:solidFill>
                  <a:srgbClr val="C00000"/>
                </a:solidFill>
                <a:latin typeface="Times New Roman" charset="0"/>
                <a:ea typeface="Times New Roman" charset="0"/>
                <a:cs typeface="Times New Roman" charset="0"/>
              </a:rPr>
              <a:t>allocation performance</a:t>
            </a:r>
            <a:r>
              <a:rPr lang="en-US" sz="2000" dirty="0">
                <a:latin typeface="Times New Roman" charset="0"/>
                <a:ea typeface="Times New Roman" charset="0"/>
                <a:cs typeface="Times New Roman" charset="0"/>
              </a:rPr>
              <a:t>, GREM can dynamically adjust the partitions:</a:t>
            </a:r>
          </a:p>
          <a:p>
            <a:pPr marL="800100" lvl="1" indent="-342900" algn="just">
              <a:buFont typeface="Arial" charset="0"/>
              <a:buChar char="•"/>
            </a:pPr>
            <a:r>
              <a:rPr lang="en-US" sz="2000" dirty="0">
                <a:latin typeface="Times New Roman" charset="0"/>
                <a:ea typeface="Times New Roman" charset="0"/>
                <a:cs typeface="Times New Roman" charset="0"/>
              </a:rPr>
              <a:t>Inside long-term zone (per VM)</a:t>
            </a:r>
          </a:p>
          <a:p>
            <a:pPr marL="800100" lvl="1" indent="-342900" algn="just">
              <a:buFont typeface="Arial" charset="0"/>
              <a:buChar char="•"/>
            </a:pPr>
            <a:r>
              <a:rPr lang="en-US" sz="2000" dirty="0">
                <a:latin typeface="Times New Roman" charset="0"/>
                <a:ea typeface="Times New Roman" charset="0"/>
                <a:cs typeface="Times New Roman" charset="0"/>
              </a:rPr>
              <a:t>Between long-term and short-term zones</a:t>
            </a:r>
          </a:p>
          <a:p>
            <a:pPr marL="342900" indent="-342900" algn="just">
              <a:buFont typeface="Arial" charset="0"/>
              <a:buChar char="•"/>
            </a:pPr>
            <a:endParaRPr lang="en-US" sz="2000" dirty="0">
              <a:latin typeface="Times New Roman" charset="0"/>
              <a:ea typeface="Times New Roman" charset="0"/>
              <a:cs typeface="Times New Roman" charset="0"/>
            </a:endParaRPr>
          </a:p>
          <a:p>
            <a:pPr marL="342900" indent="-342900" algn="just">
              <a:buFont typeface="Arial" charset="0"/>
              <a:buChar char="•"/>
            </a:pPr>
            <a:r>
              <a:rPr lang="en-US" sz="2000" dirty="0">
                <a:latin typeface="Times New Roman" charset="0"/>
                <a:ea typeface="Times New Roman" charset="0"/>
                <a:cs typeface="Times New Roman" charset="0"/>
              </a:rPr>
              <a:t>Evaluation shows that GREM can:</a:t>
            </a:r>
          </a:p>
          <a:p>
            <a:pPr marL="800100" lvl="1" indent="-342900" algn="just">
              <a:buFont typeface="Arial" charset="0"/>
              <a:buChar char="•"/>
            </a:pPr>
            <a:r>
              <a:rPr lang="en-US" sz="2000" dirty="0">
                <a:latin typeface="Times New Roman" charset="0"/>
                <a:ea typeface="Times New Roman" charset="0"/>
                <a:cs typeface="Times New Roman" charset="0"/>
              </a:rPr>
              <a:t>Utilize beneﬁts of SSDs and improve overall </a:t>
            </a:r>
            <a:r>
              <a:rPr lang="en-US" sz="2000" b="1" dirty="0">
                <a:solidFill>
                  <a:srgbClr val="C00000"/>
                </a:solidFill>
                <a:latin typeface="Times New Roman" charset="0"/>
                <a:ea typeface="Times New Roman" charset="0"/>
                <a:cs typeface="Times New Roman" charset="0"/>
              </a:rPr>
              <a:t>IO hit ratio </a:t>
            </a:r>
            <a:r>
              <a:rPr lang="en-US" sz="2000" dirty="0">
                <a:latin typeface="Times New Roman" charset="0"/>
                <a:ea typeface="Times New Roman" charset="0"/>
                <a:cs typeface="Times New Roman" charset="0"/>
              </a:rPr>
              <a:t>and </a:t>
            </a:r>
            <a:r>
              <a:rPr lang="en-US" sz="2000" b="1" dirty="0">
                <a:solidFill>
                  <a:srgbClr val="C00000"/>
                </a:solidFill>
                <a:latin typeface="Times New Roman" charset="0"/>
                <a:ea typeface="Times New Roman" charset="0"/>
                <a:cs typeface="Times New Roman" charset="0"/>
              </a:rPr>
              <a:t>cost</a:t>
            </a:r>
            <a:r>
              <a:rPr lang="en-US" sz="2000" dirty="0">
                <a:latin typeface="Times New Roman" charset="0"/>
                <a:ea typeface="Times New Roman" charset="0"/>
                <a:cs typeface="Times New Roman" charset="0"/>
              </a:rPr>
              <a:t>. </a:t>
            </a:r>
          </a:p>
          <a:p>
            <a:pPr marL="800100" lvl="1" indent="-342900" algn="just">
              <a:buFont typeface="Arial" charset="0"/>
              <a:buChar char="•"/>
            </a:pPr>
            <a:r>
              <a:rPr lang="en-US" sz="2000" dirty="0">
                <a:latin typeface="Times New Roman" charset="0"/>
                <a:ea typeface="Times New Roman" charset="0"/>
                <a:cs typeface="Times New Roman" charset="0"/>
              </a:rPr>
              <a:t>Detect and quickly </a:t>
            </a:r>
            <a:r>
              <a:rPr lang="en-US" sz="2000" b="1" dirty="0">
                <a:solidFill>
                  <a:srgbClr val="C00000"/>
                </a:solidFill>
                <a:latin typeface="Times New Roman" charset="0"/>
                <a:ea typeface="Times New Roman" charset="0"/>
                <a:cs typeface="Times New Roman" charset="0"/>
              </a:rPr>
              <a:t>adapt</a:t>
            </a:r>
            <a:r>
              <a:rPr lang="en-US" sz="2000" dirty="0">
                <a:latin typeface="Times New Roman" charset="0"/>
                <a:ea typeface="Times New Roman" charset="0"/>
                <a:cs typeface="Times New Roman" charset="0"/>
              </a:rPr>
              <a:t> to workload </a:t>
            </a:r>
            <a:r>
              <a:rPr lang="en-US" sz="2000" b="1" dirty="0">
                <a:solidFill>
                  <a:srgbClr val="C00000"/>
                </a:solidFill>
                <a:latin typeface="Times New Roman" charset="0"/>
                <a:ea typeface="Times New Roman" charset="0"/>
                <a:cs typeface="Times New Roman" charset="0"/>
              </a:rPr>
              <a:t>changes</a:t>
            </a:r>
            <a:r>
              <a:rPr lang="en-US" sz="2000" dirty="0">
                <a:solidFill>
                  <a:srgbClr val="C00000"/>
                </a:solidFill>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by shifting SSD resources between and inside two zones. </a:t>
            </a:r>
          </a:p>
        </p:txBody>
      </p:sp>
      <p:sp>
        <p:nvSpPr>
          <p:cNvPr id="4" name="Slide Number Placeholder 3"/>
          <p:cNvSpPr>
            <a:spLocks noGrp="1"/>
          </p:cNvSpPr>
          <p:nvPr>
            <p:ph type="sldNum" sz="quarter" idx="10"/>
          </p:nvPr>
        </p:nvSpPr>
        <p:spPr/>
        <p:txBody>
          <a:bodyPr/>
          <a:lstStyle/>
          <a:p>
            <a:fld id="{3DD8D6B5-5B1B-4856-87D5-617C36C24E8E}" type="slidenum">
              <a:rPr lang="en-US" smtClean="0"/>
              <a:t>19</a:t>
            </a:fld>
            <a:endParaRPr lang="en-US"/>
          </a:p>
        </p:txBody>
      </p:sp>
    </p:spTree>
    <p:extLst>
      <p:ext uri="{BB962C8B-B14F-4D97-AF65-F5344CB8AC3E}">
        <p14:creationId xmlns:p14="http://schemas.microsoft.com/office/powerpoint/2010/main" val="41247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20</a:t>
            </a:fld>
            <a:endParaRPr lang="en-US"/>
          </a:p>
        </p:txBody>
      </p:sp>
    </p:spTree>
    <p:extLst>
      <p:ext uri="{BB962C8B-B14F-4D97-AF65-F5344CB8AC3E}">
        <p14:creationId xmlns:p14="http://schemas.microsoft.com/office/powerpoint/2010/main" val="98923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2</a:t>
            </a:fld>
            <a:endParaRPr lang="en-US"/>
          </a:p>
        </p:txBody>
      </p:sp>
    </p:spTree>
    <p:extLst>
      <p:ext uri="{BB962C8B-B14F-4D97-AF65-F5344CB8AC3E}">
        <p14:creationId xmlns:p14="http://schemas.microsoft.com/office/powerpoint/2010/main" val="67525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charset="0"/>
                <a:ea typeface="Times New Roman" charset="0"/>
                <a:cs typeface="Times New Roman" charset="0"/>
              </a:rPr>
              <a:t>Due</a:t>
            </a:r>
            <a:r>
              <a:rPr lang="en-US" baseline="0" dirty="0">
                <a:latin typeface="Times New Roman" charset="0"/>
                <a:ea typeface="Times New Roman" charset="0"/>
                <a:cs typeface="Times New Roman" charset="0"/>
              </a:rPr>
              <a:t> to SSD’s high throughput and low IO latency, Flash memories are currently widely used in datacenter storage systems.</a:t>
            </a:r>
          </a:p>
          <a:p>
            <a:pPr algn="just"/>
            <a:r>
              <a:rPr lang="en-US" altLang="zh-CN" sz="2200" b="0" baseline="0" dirty="0">
                <a:latin typeface="Times New Roman" charset="0"/>
                <a:cs typeface="Times New Roman" charset="0"/>
              </a:rPr>
              <a:t>As shown in the right figure, there are two ways to deploy SSD in datacenters: Flash as cache and Tier storage.</a:t>
            </a:r>
          </a:p>
          <a:p>
            <a:pPr algn="just"/>
            <a:r>
              <a:rPr lang="en-US" altLang="zh-CN" sz="2200" b="0" baseline="0" dirty="0">
                <a:latin typeface="Times New Roman" charset="0"/>
                <a:cs typeface="Times New Roman" charset="0"/>
              </a:rPr>
              <a:t>But whatever the deployment solution is, there are still two issues:</a:t>
            </a:r>
          </a:p>
          <a:p>
            <a:pPr marL="457200" indent="-457200" algn="just">
              <a:buAutoNum type="arabicPeriod"/>
            </a:pPr>
            <a:r>
              <a:rPr lang="en-US" altLang="zh-CN" sz="2200" b="0" baseline="0" dirty="0">
                <a:latin typeface="Times New Roman" charset="0"/>
                <a:cs typeface="Times New Roman" charset="0"/>
              </a:rPr>
              <a:t>Different VMs are running upon the hypervisor and sharing the Flash disk. They have different IO patterns, then how to assign the space for each VM to best utilize the SSD?</a:t>
            </a:r>
          </a:p>
          <a:p>
            <a:pPr marL="457200" indent="-457200" algn="just">
              <a:buAutoNum type="arabicPeriod"/>
            </a:pPr>
            <a:r>
              <a:rPr lang="en-US" altLang="zh-CN" sz="2200" b="0" baseline="0" dirty="0">
                <a:latin typeface="Times New Roman" charset="0"/>
                <a:cs typeface="Times New Roman" charset="0"/>
              </a:rPr>
              <a:t>Even for one single VM, its IO behavior may vary overtime, fixed SSD space size may not be the best solution. For example, backup and video streaming. Do we really need to cache this huge amount of data that will not be so useful in the future?</a:t>
            </a:r>
          </a:p>
          <a:p>
            <a:pPr marL="0" indent="0" algn="just">
              <a:buNone/>
            </a:pPr>
            <a:r>
              <a:rPr lang="en-US" altLang="zh-CN" sz="2200" b="0" baseline="0" dirty="0">
                <a:latin typeface="Times New Roman" charset="0"/>
                <a:cs typeface="Times New Roman" charset="0"/>
              </a:rPr>
              <a:t>Motivated by these, in this paper, we mainly focus on the problem of how to assign the SSD for each VM to improve the IO performance and reduce the IO costs.</a:t>
            </a:r>
          </a:p>
        </p:txBody>
      </p:sp>
      <p:sp>
        <p:nvSpPr>
          <p:cNvPr id="4" name="Slide Number Placeholder 3"/>
          <p:cNvSpPr>
            <a:spLocks noGrp="1"/>
          </p:cNvSpPr>
          <p:nvPr>
            <p:ph type="sldNum" sz="quarter" idx="10"/>
          </p:nvPr>
        </p:nvSpPr>
        <p:spPr/>
        <p:txBody>
          <a:bodyPr/>
          <a:lstStyle/>
          <a:p>
            <a:fld id="{3DD8D6B5-5B1B-4856-87D5-617C36C24E8E}" type="slidenum">
              <a:rPr lang="en-US" smtClean="0"/>
              <a:t>3</a:t>
            </a:fld>
            <a:endParaRPr lang="en-US"/>
          </a:p>
        </p:txBody>
      </p:sp>
    </p:spTree>
    <p:extLst>
      <p:ext uri="{BB962C8B-B14F-4D97-AF65-F5344CB8AC3E}">
        <p14:creationId xmlns:p14="http://schemas.microsoft.com/office/powerpoint/2010/main" val="199688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charset="0"/>
                <a:ea typeface="Times New Roman" charset="0"/>
                <a:cs typeface="Times New Roman" charset="0"/>
              </a:rPr>
              <a:t>Two straightforward approaches can be used to allocate SSD resources among multiple VMs. </a:t>
            </a:r>
          </a:p>
          <a:p>
            <a:r>
              <a:rPr lang="en-US" sz="1200" dirty="0">
                <a:latin typeface="Times New Roman" charset="0"/>
                <a:ea typeface="Times New Roman" charset="0"/>
                <a:cs typeface="Times New Roman" charset="0"/>
              </a:rPr>
              <a:t>First</a:t>
            </a:r>
            <a:r>
              <a:rPr lang="en-US" sz="1200" baseline="0" dirty="0">
                <a:latin typeface="Times New Roman" charset="0"/>
                <a:ea typeface="Times New Roman" charset="0"/>
                <a:cs typeface="Times New Roman" charset="0"/>
              </a:rPr>
              <a:t> one is called performance isolation, which assigned fixed size of Flash to each VM so that each VM has guaranteed cache resource.</a:t>
            </a:r>
          </a:p>
          <a:p>
            <a:r>
              <a:rPr lang="en-US" sz="1200" baseline="0" dirty="0">
                <a:latin typeface="Times New Roman" charset="0"/>
                <a:ea typeface="Times New Roman" charset="0"/>
                <a:cs typeface="Times New Roman" charset="0"/>
              </a:rPr>
              <a:t>Second one is called fair competition, where all workloads simply compete the Flash resource based on their IO popularities.</a:t>
            </a:r>
          </a:p>
          <a:p>
            <a:endParaRPr lang="en-US" sz="1200" baseline="0" dirty="0">
              <a:latin typeface="Times New Roman" charset="0"/>
              <a:ea typeface="Times New Roman" charset="0"/>
              <a:cs typeface="Times New Roman" charset="0"/>
            </a:endParaRPr>
          </a:p>
          <a:p>
            <a:r>
              <a:rPr lang="en-US" sz="1200" dirty="0">
                <a:latin typeface="Times New Roman" charset="0"/>
                <a:ea typeface="Times New Roman" charset="0"/>
                <a:cs typeface="Times New Roman" charset="0"/>
              </a:rPr>
              <a:t>Are</a:t>
            </a:r>
            <a:r>
              <a:rPr lang="en-US" sz="1200" baseline="0" dirty="0">
                <a:latin typeface="Times New Roman" charset="0"/>
                <a:ea typeface="Times New Roman" charset="0"/>
                <a:cs typeface="Times New Roman" charset="0"/>
              </a:rPr>
              <a:t> they good enough to go?</a:t>
            </a:r>
          </a:p>
          <a:p>
            <a:endParaRPr lang="en-US" sz="1200" dirty="0">
              <a:latin typeface="Times New Roman" charset="0"/>
              <a:ea typeface="Times New Roman" charset="0"/>
              <a:cs typeface="Times New Roman" charset="0"/>
            </a:endParaRPr>
          </a:p>
          <a:p>
            <a:endParaRPr lang="en-US" sz="1200" baseline="0" dirty="0">
              <a:latin typeface="Times New Roman" charset="0"/>
              <a:ea typeface="Times New Roman" charset="0"/>
              <a:cs typeface="Times New Roman" charset="0"/>
            </a:endParaRPr>
          </a:p>
          <a:p>
            <a:r>
              <a:rPr lang="en-US" sz="1200" baseline="0" dirty="0">
                <a:latin typeface="Times New Roman" charset="0"/>
                <a:ea typeface="Times New Roman" charset="0"/>
                <a:cs typeface="Times New Roman" charset="0"/>
              </a:rPr>
              <a:t>Left Figure shows the IO hit ratio results under different SSD sizes</a:t>
            </a:r>
          </a:p>
          <a:p>
            <a:endParaRPr lang="en-US" sz="1200" dirty="0">
              <a:latin typeface="Times New Roman" charset="0"/>
              <a:ea typeface="Times New Roman" charset="0"/>
              <a:cs typeface="Times New Roman" charset="0"/>
            </a:endParaRPr>
          </a:p>
          <a:p>
            <a:endParaRPr lang="en-US" sz="1200" dirty="0">
              <a:latin typeface="Times New Roman" charset="0"/>
              <a:ea typeface="Times New Roman" charset="0"/>
              <a:cs typeface="Times New Roman" charset="0"/>
            </a:endParaRPr>
          </a:p>
          <a:p>
            <a:r>
              <a:rPr lang="en-US" sz="1200" dirty="0">
                <a:latin typeface="Times New Roman" charset="0"/>
                <a:ea typeface="Times New Roman" charset="0"/>
                <a:cs typeface="Times New Roman" charset="0"/>
              </a:rPr>
              <a:t>FC</a:t>
            </a:r>
            <a:r>
              <a:rPr lang="en-US" sz="1200" baseline="0" dirty="0">
                <a:latin typeface="Times New Roman" charset="0"/>
                <a:ea typeface="Times New Roman" charset="0"/>
                <a:cs typeface="Times New Roman" charset="0"/>
              </a:rPr>
              <a:t>’s overall </a:t>
            </a:r>
            <a:r>
              <a:rPr lang="en-US" sz="1200" baseline="0" dirty="0" err="1">
                <a:latin typeface="Times New Roman" charset="0"/>
                <a:ea typeface="Times New Roman" charset="0"/>
                <a:cs typeface="Times New Roman" charset="0"/>
              </a:rPr>
              <a:t>hr</a:t>
            </a:r>
            <a:r>
              <a:rPr lang="en-US" sz="1200" baseline="0" dirty="0">
                <a:latin typeface="Times New Roman" charset="0"/>
                <a:ea typeface="Times New Roman" charset="0"/>
                <a:cs typeface="Times New Roman" charset="0"/>
              </a:rPr>
              <a:t> is higher. Because PI cannot fully utilized the SSD (some idle).</a:t>
            </a:r>
          </a:p>
          <a:p>
            <a:endParaRPr lang="en-US" sz="1200" baseline="0" dirty="0">
              <a:latin typeface="Times New Roman" charset="0"/>
              <a:ea typeface="Times New Roman" charset="0"/>
              <a:cs typeface="Times New Roman" charset="0"/>
            </a:endParaRPr>
          </a:p>
          <a:p>
            <a:r>
              <a:rPr lang="en-US" sz="1200" baseline="0" dirty="0">
                <a:latin typeface="Times New Roman" charset="0"/>
                <a:ea typeface="Times New Roman" charset="0"/>
                <a:cs typeface="Times New Roman" charset="0"/>
              </a:rPr>
              <a:t>To solve this issue, FC further allow VMs to compete for the resource so that its HR is higher.</a:t>
            </a:r>
          </a:p>
          <a:p>
            <a:endParaRPr lang="en-US" sz="1200" baseline="0" dirty="0">
              <a:latin typeface="Times New Roman" charset="0"/>
              <a:ea typeface="Times New Roman" charset="0"/>
              <a:cs typeface="Times New Roman" charset="0"/>
            </a:endParaRPr>
          </a:p>
          <a:p>
            <a:r>
              <a:rPr lang="en-US" sz="1200" baseline="0" dirty="0">
                <a:latin typeface="Times New Roman" charset="0"/>
                <a:ea typeface="Times New Roman" charset="0"/>
                <a:cs typeface="Times New Roman" charset="0"/>
              </a:rPr>
              <a:t>But if we zoom in and take a look at each workload, we will see that in fact, under FC,  some workloads’ hit ratio dramatically increased, with the cost of other workloads having worse performance. </a:t>
            </a:r>
          </a:p>
          <a:p>
            <a:r>
              <a:rPr lang="en-US" sz="1200" baseline="0" dirty="0">
                <a:latin typeface="Times New Roman" charset="0"/>
                <a:ea typeface="Times New Roman" charset="0"/>
                <a:cs typeface="Times New Roman" charset="0"/>
              </a:rPr>
              <a:t>So CU is affecting others!</a:t>
            </a:r>
          </a:p>
          <a:p>
            <a:r>
              <a:rPr lang="en-US" sz="1200" baseline="0" dirty="0">
                <a:latin typeface="Times New Roman" charset="0"/>
                <a:ea typeface="Times New Roman" charset="0"/>
                <a:cs typeface="Times New Roman" charset="0"/>
              </a:rPr>
              <a:t>The reason is these cu workloads have </a:t>
            </a:r>
            <a:r>
              <a:rPr lang="en-US" sz="1200" baseline="0" dirty="0" err="1">
                <a:latin typeface="Times New Roman" charset="0"/>
                <a:ea typeface="Times New Roman" charset="0"/>
                <a:cs typeface="Times New Roman" charset="0"/>
              </a:rPr>
              <a:t>bursties</a:t>
            </a:r>
            <a:r>
              <a:rPr lang="en-US" sz="1200" baseline="0" dirty="0">
                <a:latin typeface="Times New Roman" charset="0"/>
                <a:ea typeface="Times New Roman" charset="0"/>
                <a:cs typeface="Times New Roman" charset="0"/>
              </a:rPr>
              <a:t> and under FC, it flushed all other </a:t>
            </a:r>
            <a:r>
              <a:rPr lang="en-US" sz="1200" baseline="0" dirty="0" err="1">
                <a:latin typeface="Times New Roman" charset="0"/>
                <a:ea typeface="Times New Roman" charset="0"/>
                <a:cs typeface="Times New Roman" charset="0"/>
              </a:rPr>
              <a:t>critial</a:t>
            </a:r>
            <a:r>
              <a:rPr lang="en-US" sz="1200" baseline="0" dirty="0">
                <a:latin typeface="Times New Roman" charset="0"/>
                <a:ea typeface="Times New Roman" charset="0"/>
                <a:cs typeface="Times New Roman" charset="0"/>
              </a:rPr>
              <a:t> datasets.</a:t>
            </a:r>
          </a:p>
          <a:p>
            <a:r>
              <a:rPr lang="en-US" sz="1200" baseline="0" dirty="0">
                <a:latin typeface="Times New Roman" charset="0"/>
                <a:ea typeface="Times New Roman" charset="0"/>
                <a:cs typeface="Times New Roman" charset="0"/>
              </a:rPr>
              <a:t>These </a:t>
            </a:r>
            <a:r>
              <a:rPr lang="en-US" sz="1200" baseline="0" dirty="0" err="1">
                <a:latin typeface="Times New Roman" charset="0"/>
                <a:ea typeface="Times New Roman" charset="0"/>
                <a:cs typeface="Times New Roman" charset="0"/>
              </a:rPr>
              <a:t>bursties</a:t>
            </a:r>
            <a:r>
              <a:rPr lang="en-US" sz="1200" baseline="0" dirty="0">
                <a:latin typeface="Times New Roman" charset="0"/>
                <a:ea typeface="Times New Roman" charset="0"/>
                <a:cs typeface="Times New Roman" charset="0"/>
              </a:rPr>
              <a:t> are having large working set size and not so reusable, no need to cache.</a:t>
            </a:r>
            <a:endParaRPr lang="en-US" sz="1200" dirty="0">
              <a:latin typeface="Times New Roman" charset="0"/>
              <a:ea typeface="Times New Roman" charset="0"/>
              <a:cs typeface="Times New Roman" charset="0"/>
            </a:endParaRPr>
          </a:p>
          <a:p>
            <a:endParaRPr lang="en-US" sz="1200" baseline="0" dirty="0">
              <a:latin typeface="Times New Roman" charset="0"/>
              <a:ea typeface="Times New Roman" charset="0"/>
              <a:cs typeface="Times New Roman" charset="0"/>
            </a:endParaRPr>
          </a:p>
          <a:p>
            <a:r>
              <a:rPr lang="en-US" sz="1200" baseline="0" dirty="0">
                <a:latin typeface="Times New Roman" charset="0"/>
                <a:ea typeface="Times New Roman" charset="0"/>
                <a:cs typeface="Times New Roman" charset="0"/>
              </a:rPr>
              <a:t>Sum, two app cannot work well, take </a:t>
            </a:r>
            <a:r>
              <a:rPr lang="en-US" sz="1200" baseline="0" dirty="0" err="1">
                <a:latin typeface="Times New Roman" charset="0"/>
                <a:ea typeface="Times New Roman" charset="0"/>
                <a:cs typeface="Times New Roman" charset="0"/>
              </a:rPr>
              <a:t>adv</a:t>
            </a:r>
            <a:r>
              <a:rPr lang="en-US" sz="1200" baseline="0" dirty="0">
                <a:latin typeface="Times New Roman" charset="0"/>
                <a:ea typeface="Times New Roman" charset="0"/>
                <a:cs typeface="Times New Roman" charset="0"/>
              </a:rPr>
              <a:t> of benefits of these two app.</a:t>
            </a:r>
            <a:endParaRPr lang="en-US"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3DD8D6B5-5B1B-4856-87D5-617C36C24E8E}" type="slidenum">
              <a:rPr lang="en-US" smtClean="0"/>
              <a:t>4</a:t>
            </a:fld>
            <a:endParaRPr lang="en-US"/>
          </a:p>
        </p:txBody>
      </p:sp>
    </p:spTree>
    <p:extLst>
      <p:ext uri="{BB962C8B-B14F-4D97-AF65-F5344CB8AC3E}">
        <p14:creationId xmlns:p14="http://schemas.microsoft.com/office/powerpoint/2010/main" val="103105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charset="0"/>
              <a:buChar char="•"/>
            </a:pPr>
            <a:r>
              <a:rPr lang="en-US" sz="1200" dirty="0">
                <a:latin typeface="Times New Roman" charset="0"/>
                <a:ea typeface="Times New Roman" charset="0"/>
                <a:cs typeface="Times New Roman" charset="0"/>
              </a:rPr>
              <a:t>We characterize the </a:t>
            </a:r>
            <a:r>
              <a:rPr lang="en-US" sz="1200" b="1" dirty="0">
                <a:solidFill>
                  <a:srgbClr val="FF0000"/>
                </a:solidFill>
                <a:latin typeface="Times New Roman" charset="0"/>
                <a:ea typeface="Times New Roman" charset="0"/>
                <a:cs typeface="Times New Roman" charset="0"/>
              </a:rPr>
              <a:t>write ampliﬁcation</a:t>
            </a:r>
            <a:r>
              <a:rPr lang="en-US" sz="1200" dirty="0">
                <a:latin typeface="Times New Roman" charset="0"/>
                <a:ea typeface="Times New Roman" charset="0"/>
                <a:cs typeface="Times New Roman" charset="0"/>
              </a:rPr>
              <a:t> (WA) of SSDs as a function of fraction of </a:t>
            </a:r>
            <a:r>
              <a:rPr lang="en-US" sz="1200" b="1" dirty="0">
                <a:solidFill>
                  <a:srgbClr val="FF0000"/>
                </a:solidFill>
                <a:latin typeface="Times New Roman" charset="0"/>
                <a:ea typeface="Times New Roman" charset="0"/>
                <a:cs typeface="Times New Roman" charset="0"/>
              </a:rPr>
              <a:t>sequential</a:t>
            </a:r>
            <a:r>
              <a:rPr lang="en-US" sz="1200" dirty="0">
                <a:latin typeface="Times New Roman" charset="0"/>
                <a:ea typeface="Times New Roman" charset="0"/>
                <a:cs typeface="Times New Roman" charset="0"/>
              </a:rPr>
              <a:t> writes in a workload.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We plug this WAF function into our proposed Total Cost of Ownership (</a:t>
            </a:r>
            <a:r>
              <a:rPr lang="en-US" sz="1200" b="1" dirty="0">
                <a:solidFill>
                  <a:srgbClr val="FF0000"/>
                </a:solidFill>
                <a:latin typeface="Times New Roman" charset="0"/>
                <a:ea typeface="Times New Roman" charset="0"/>
                <a:cs typeface="Times New Roman" charset="0"/>
              </a:rPr>
              <a:t>TCO</a:t>
            </a:r>
            <a:r>
              <a:rPr lang="en-US" sz="1200" dirty="0">
                <a:latin typeface="Times New Roman" charset="0"/>
                <a:ea typeface="Times New Roman" charset="0"/>
                <a:cs typeface="Times New Roman" charset="0"/>
              </a:rPr>
              <a:t>) model, which also considers </a:t>
            </a:r>
            <a:r>
              <a:rPr lang="en-US" sz="1200" b="1" dirty="0">
                <a:solidFill>
                  <a:srgbClr val="FF0000"/>
                </a:solidFill>
                <a:latin typeface="Times New Roman" charset="0"/>
                <a:ea typeface="Times New Roman" charset="0"/>
                <a:cs typeface="Times New Roman" charset="0"/>
              </a:rPr>
              <a:t>capital</a:t>
            </a:r>
            <a:r>
              <a:rPr lang="en-US" sz="1200" dirty="0">
                <a:latin typeface="Times New Roman" charset="0"/>
                <a:ea typeface="Times New Roman" charset="0"/>
                <a:cs typeface="Times New Roman" charset="0"/>
              </a:rPr>
              <a:t> and </a:t>
            </a:r>
            <a:r>
              <a:rPr lang="en-US" sz="1200" b="1" dirty="0">
                <a:solidFill>
                  <a:srgbClr val="FF0000"/>
                </a:solidFill>
                <a:latin typeface="Times New Roman" charset="0"/>
                <a:ea typeface="Times New Roman" charset="0"/>
                <a:cs typeface="Times New Roman" charset="0"/>
              </a:rPr>
              <a:t>operational</a:t>
            </a:r>
            <a:r>
              <a:rPr lang="en-US" sz="1200" dirty="0">
                <a:latin typeface="Times New Roman" charset="0"/>
                <a:ea typeface="Times New Roman" charset="0"/>
                <a:cs typeface="Times New Roman" charset="0"/>
              </a:rPr>
              <a:t> cost, estimated lifetime of Flash under different workloads, resource restrictions and performance </a:t>
            </a:r>
            <a:r>
              <a:rPr lang="en-US" sz="1200" dirty="0" err="1">
                <a:latin typeface="Times New Roman" charset="0"/>
                <a:ea typeface="Times New Roman" charset="0"/>
                <a:cs typeface="Times New Roman" charset="0"/>
              </a:rPr>
              <a:t>QoS</a:t>
            </a:r>
            <a:r>
              <a:rPr lang="en-US" sz="1200" dirty="0">
                <a:latin typeface="Times New Roman" charset="0"/>
                <a:ea typeface="Times New Roman" charset="0"/>
                <a:cs typeface="Times New Roman" charset="0"/>
              </a:rPr>
              <a:t>.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Based on the TCO model, we build the online </a:t>
            </a:r>
            <a:r>
              <a:rPr lang="en-US" sz="1200" b="1" dirty="0">
                <a:solidFill>
                  <a:srgbClr val="FF0000"/>
                </a:solidFill>
                <a:latin typeface="Times New Roman" charset="0"/>
                <a:ea typeface="Times New Roman" charset="0"/>
                <a:cs typeface="Times New Roman" charset="0"/>
              </a:rPr>
              <a:t>workload allocation </a:t>
            </a:r>
            <a:r>
              <a:rPr lang="en-US" sz="1200" dirty="0">
                <a:latin typeface="Times New Roman" charset="0"/>
                <a:ea typeface="Times New Roman" charset="0"/>
                <a:cs typeface="Times New Roman" charset="0"/>
              </a:rPr>
              <a:t>algorithm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algorithms. </a:t>
            </a:r>
          </a:p>
          <a:p>
            <a:pPr marL="342900" indent="-342900" algn="just">
              <a:buFont typeface="Arial" charset="0"/>
              <a:buChar char="•"/>
            </a:pPr>
            <a:endParaRPr lang="en-US" sz="1200" dirty="0">
              <a:latin typeface="Times New Roman" charset="0"/>
              <a:ea typeface="Times New Roman" charset="0"/>
              <a:cs typeface="Times New Roman" charset="0"/>
            </a:endParaRPr>
          </a:p>
          <a:p>
            <a:pPr marL="342900" indent="-342900" algn="just">
              <a:buFont typeface="Arial" charset="0"/>
              <a:buChar char="•"/>
            </a:pPr>
            <a:r>
              <a:rPr lang="en-US" sz="1200" dirty="0">
                <a:latin typeface="Times New Roman" charset="0"/>
                <a:ea typeface="Times New Roman" charset="0"/>
                <a:cs typeface="Times New Roman" charset="0"/>
              </a:rPr>
              <a:t>Experimental results show that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 </a:t>
            </a:r>
            <a:r>
              <a:rPr lang="en-US" sz="1200" b="1" dirty="0">
                <a:solidFill>
                  <a:srgbClr val="FF0000"/>
                </a:solidFill>
                <a:latin typeface="Times New Roman" charset="0"/>
                <a:ea typeface="Times New Roman" charset="0"/>
                <a:cs typeface="Times New Roman" charset="0"/>
              </a:rPr>
              <a:t>reduces</a:t>
            </a:r>
            <a:r>
              <a:rPr lang="en-US" sz="1200" dirty="0">
                <a:latin typeface="Times New Roman" charset="0"/>
                <a:ea typeface="Times New Roman" charset="0"/>
                <a:cs typeface="Times New Roman" charset="0"/>
              </a:rPr>
              <a:t> the ownership </a:t>
            </a:r>
            <a:r>
              <a:rPr lang="en-US" sz="1200" b="1" dirty="0">
                <a:solidFill>
                  <a:srgbClr val="FF0000"/>
                </a:solidFill>
                <a:latin typeface="Times New Roman" charset="0"/>
                <a:ea typeface="Times New Roman" charset="0"/>
                <a:cs typeface="Times New Roman" charset="0"/>
              </a:rPr>
              <a:t>cost</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minTCO</a:t>
            </a:r>
            <a:r>
              <a:rPr lang="en-US" sz="1200" dirty="0">
                <a:latin typeface="Times New Roman" charset="0"/>
                <a:ea typeface="Times New Roman" charset="0"/>
                <a:cs typeface="Times New Roman" charset="0"/>
              </a:rPr>
              <a:t>-Perf further </a:t>
            </a:r>
            <a:r>
              <a:rPr lang="en-US" sz="1200" b="1" dirty="0">
                <a:solidFill>
                  <a:srgbClr val="FF0000"/>
                </a:solidFill>
                <a:latin typeface="Times New Roman" charset="0"/>
                <a:ea typeface="Times New Roman" charset="0"/>
                <a:cs typeface="Times New Roman" charset="0"/>
              </a:rPr>
              <a:t>balances</a:t>
            </a:r>
            <a:r>
              <a:rPr lang="en-US" sz="1200" dirty="0">
                <a:latin typeface="Times New Roman" charset="0"/>
                <a:ea typeface="Times New Roman" charset="0"/>
                <a:cs typeface="Times New Roman" charset="0"/>
              </a:rPr>
              <a:t> the load among disks and maximize the overall resource </a:t>
            </a:r>
            <a:r>
              <a:rPr lang="en-US" sz="1200" b="1" dirty="0">
                <a:solidFill>
                  <a:srgbClr val="FF0000"/>
                </a:solidFill>
                <a:latin typeface="Times New Roman" charset="0"/>
                <a:ea typeface="Times New Roman" charset="0"/>
                <a:cs typeface="Times New Roman" charset="0"/>
              </a:rPr>
              <a:t>utilization</a:t>
            </a:r>
            <a:r>
              <a:rPr lang="en-US" sz="1200" dirty="0">
                <a:latin typeface="Times New Roman" charset="0"/>
                <a:ea typeface="Times New Roman" charset="0"/>
                <a:cs typeface="Times New Roman" charset="0"/>
              </a:rPr>
              <a:t>, while keeping the TCO as low as possible.</a:t>
            </a:r>
          </a:p>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5</a:t>
            </a:fld>
            <a:endParaRPr lang="en-US"/>
          </a:p>
        </p:txBody>
      </p:sp>
    </p:spTree>
    <p:extLst>
      <p:ext uri="{BB962C8B-B14F-4D97-AF65-F5344CB8AC3E}">
        <p14:creationId xmlns:p14="http://schemas.microsoft.com/office/powerpoint/2010/main" val="55065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a:t>
            </a:r>
            <a:r>
              <a:rPr lang="en-US" baseline="0" dirty="0"/>
              <a:t> motivation, we proposed a new global Flash resource manager GREM.</a:t>
            </a:r>
          </a:p>
          <a:p>
            <a:r>
              <a:rPr lang="en-US" baseline="0" dirty="0"/>
              <a:t>The key idea is combine the benefits from the abovementioned two approaches. We divide the SSD into 2 zones.</a:t>
            </a:r>
          </a:p>
          <a:p>
            <a:r>
              <a:rPr lang="en-US" baseline="0" dirty="0"/>
              <a:t>LT: one VM will not affect others. Guaranteed min cache size. Protect CF</a:t>
            </a:r>
          </a:p>
          <a:p>
            <a:r>
              <a:rPr lang="en-US" dirty="0"/>
              <a:t>ST: like</a:t>
            </a:r>
            <a:r>
              <a:rPr lang="en-US" baseline="0" dirty="0"/>
              <a:t> CF, absorb </a:t>
            </a:r>
            <a:r>
              <a:rPr lang="en-US" baseline="0" dirty="0" err="1"/>
              <a:t>bursties</a:t>
            </a:r>
            <a:r>
              <a:rPr lang="en-US" baseline="0" dirty="0"/>
              <a:t>, good for CU</a:t>
            </a:r>
          </a:p>
          <a:p>
            <a:endParaRPr lang="en-US" baseline="0" dirty="0"/>
          </a:p>
          <a:p>
            <a:r>
              <a:rPr lang="en-US" baseline="0" dirty="0"/>
              <a:t>We next need to think about how to assign the size of these partitions.</a:t>
            </a:r>
          </a:p>
          <a:p>
            <a:r>
              <a:rPr lang="en-US" baseline="0" dirty="0"/>
              <a:t>In detail, there are two steps. </a:t>
            </a:r>
          </a:p>
          <a:p>
            <a:endParaRPr lang="en-US" baseline="0" dirty="0"/>
          </a:p>
          <a:p>
            <a:r>
              <a:rPr lang="en-US" baseline="0" dirty="0"/>
              <a:t>Step1: how to assign the size of LT and ST zones: 50:50 25:75? GREM can </a:t>
            </a:r>
            <a:r>
              <a:rPr lang="en-US" baseline="0" dirty="0" err="1"/>
              <a:t>dyn</a:t>
            </a:r>
            <a:r>
              <a:rPr lang="en-US" baseline="0" dirty="0"/>
              <a:t> div them by using the feedbacks from both cache perf and </a:t>
            </a:r>
            <a:r>
              <a:rPr lang="en-US" baseline="0" dirty="0" err="1"/>
              <a:t>wk</a:t>
            </a:r>
            <a:r>
              <a:rPr lang="en-US" baseline="0" dirty="0"/>
              <a:t> </a:t>
            </a:r>
            <a:r>
              <a:rPr lang="en-US" baseline="0" dirty="0" err="1"/>
              <a:t>bursty</a:t>
            </a:r>
            <a:endParaRPr lang="en-US" baseline="0" dirty="0"/>
          </a:p>
          <a:p>
            <a:r>
              <a:rPr lang="en-US" baseline="0" dirty="0"/>
              <a:t>Step2: how to determine each VM’s size in LT? GREM will reservice based on their IO changes.</a:t>
            </a:r>
          </a:p>
          <a:p>
            <a:endParaRPr lang="en-US" baseline="0" dirty="0"/>
          </a:p>
          <a:p>
            <a:r>
              <a:rPr lang="en-US" baseline="0" dirty="0"/>
              <a:t>Lastly, to </a:t>
            </a:r>
          </a:p>
          <a:p>
            <a:r>
              <a:rPr lang="en-US" baseline="0" dirty="0"/>
              <a:t>Setp2: </a:t>
            </a:r>
          </a:p>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6</a:t>
            </a:fld>
            <a:endParaRPr lang="en-US"/>
          </a:p>
        </p:txBody>
      </p:sp>
    </p:spTree>
    <p:extLst>
      <p:ext uri="{BB962C8B-B14F-4D97-AF65-F5344CB8AC3E}">
        <p14:creationId xmlns:p14="http://schemas.microsoft.com/office/powerpoint/2010/main" val="142204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a:t>
            </a:r>
            <a:r>
              <a:rPr lang="en-US" baseline="0" dirty="0"/>
              <a:t> motivation, we proposed a new global Flash resource manager GREM.</a:t>
            </a:r>
          </a:p>
          <a:p>
            <a:r>
              <a:rPr lang="en-US" baseline="0" dirty="0"/>
              <a:t>The key idea is combine the benefits from the abovementioned two approaches. We divide the SSD into 2 zones.</a:t>
            </a:r>
          </a:p>
          <a:p>
            <a:r>
              <a:rPr lang="en-US" baseline="0" dirty="0"/>
              <a:t>LT: one VM will not affect others. Guaranteed min cache size. Protect CF</a:t>
            </a:r>
          </a:p>
          <a:p>
            <a:r>
              <a:rPr lang="en-US" dirty="0"/>
              <a:t>ST: like</a:t>
            </a:r>
            <a:r>
              <a:rPr lang="en-US" baseline="0" dirty="0"/>
              <a:t> CF, absorb </a:t>
            </a:r>
            <a:r>
              <a:rPr lang="en-US" baseline="0" dirty="0" err="1"/>
              <a:t>bursties</a:t>
            </a:r>
            <a:r>
              <a:rPr lang="en-US" baseline="0" dirty="0"/>
              <a:t>, good for CU</a:t>
            </a:r>
          </a:p>
          <a:p>
            <a:endParaRPr lang="en-US" baseline="0" dirty="0"/>
          </a:p>
          <a:p>
            <a:r>
              <a:rPr lang="en-US" baseline="0" dirty="0"/>
              <a:t>We next need to think about how to assign the size of these partitions.</a:t>
            </a:r>
          </a:p>
          <a:p>
            <a:r>
              <a:rPr lang="en-US" baseline="0" dirty="0"/>
              <a:t>In detail, there are two steps. </a:t>
            </a:r>
          </a:p>
          <a:p>
            <a:endParaRPr lang="en-US" baseline="0" dirty="0"/>
          </a:p>
          <a:p>
            <a:r>
              <a:rPr lang="en-US" baseline="0" dirty="0"/>
              <a:t>Step1: how to assign the size of LT and ST zones: 50:50 25:75? GREM can </a:t>
            </a:r>
            <a:r>
              <a:rPr lang="en-US" baseline="0" dirty="0" err="1"/>
              <a:t>dyn</a:t>
            </a:r>
            <a:r>
              <a:rPr lang="en-US" baseline="0" dirty="0"/>
              <a:t> div them by using the feedbacks from both cache perf and </a:t>
            </a:r>
            <a:r>
              <a:rPr lang="en-US" baseline="0" dirty="0" err="1"/>
              <a:t>wk</a:t>
            </a:r>
            <a:r>
              <a:rPr lang="en-US" baseline="0" dirty="0"/>
              <a:t> </a:t>
            </a:r>
            <a:r>
              <a:rPr lang="en-US" baseline="0" dirty="0" err="1"/>
              <a:t>bursty</a:t>
            </a:r>
            <a:endParaRPr lang="en-US" baseline="0" dirty="0"/>
          </a:p>
          <a:p>
            <a:r>
              <a:rPr lang="en-US" baseline="0" dirty="0"/>
              <a:t>Step2: how to determine each VM’s size in LT? GREM will reservice based on their IO changes.</a:t>
            </a:r>
          </a:p>
          <a:p>
            <a:endParaRPr lang="en-US" baseline="0" dirty="0"/>
          </a:p>
          <a:p>
            <a:r>
              <a:rPr lang="en-US" baseline="0" dirty="0"/>
              <a:t>Lastly, to </a:t>
            </a:r>
          </a:p>
          <a:p>
            <a:r>
              <a:rPr lang="en-US" baseline="0" dirty="0"/>
              <a:t>Setp2: </a:t>
            </a:r>
          </a:p>
          <a:p>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7</a:t>
            </a:fld>
            <a:endParaRPr lang="en-US"/>
          </a:p>
        </p:txBody>
      </p:sp>
    </p:spTree>
    <p:extLst>
      <p:ext uri="{BB962C8B-B14F-4D97-AF65-F5344CB8AC3E}">
        <p14:creationId xmlns:p14="http://schemas.microsoft.com/office/powerpoint/2010/main" val="343628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a:t>
            </a:r>
            <a:r>
              <a:rPr lang="en-US" baseline="0" dirty="0"/>
              <a:t> is to </a:t>
            </a:r>
            <a:r>
              <a:rPr lang="en-US" baseline="0" dirty="0" err="1"/>
              <a:t>dyn</a:t>
            </a:r>
            <a:r>
              <a:rPr lang="en-US" baseline="0" dirty="0"/>
              <a:t> partition btw LT and ST zones.</a:t>
            </a:r>
          </a:p>
          <a:p>
            <a:r>
              <a:rPr lang="en-US" dirty="0"/>
              <a:t>According to our observation</a:t>
            </a:r>
            <a:r>
              <a:rPr lang="en-US" baseline="0" dirty="0"/>
              <a:t>, different s</a:t>
            </a:r>
            <a:r>
              <a:rPr lang="en-US" dirty="0"/>
              <a:t>trategies</a:t>
            </a:r>
            <a:r>
              <a:rPr lang="en-US" baseline="0" dirty="0"/>
              <a:t> should be used for different case</a:t>
            </a:r>
            <a:r>
              <a:rPr lang="en-US" dirty="0"/>
              <a:t>.</a:t>
            </a:r>
          </a:p>
          <a:p>
            <a:r>
              <a:rPr lang="en-US" dirty="0"/>
              <a:t>In detail,</a:t>
            </a:r>
            <a:r>
              <a:rPr lang="en-US" baseline="0" dirty="0"/>
              <a:t> the strategy switcher will use conservative allocation for NB case. This is purely based on the cache perf feedback. </a:t>
            </a:r>
          </a:p>
          <a:p>
            <a:r>
              <a:rPr lang="en-US" baseline="0" dirty="0"/>
              <a:t>For </a:t>
            </a:r>
            <a:r>
              <a:rPr lang="en-US" baseline="0" dirty="0" err="1"/>
              <a:t>bursty</a:t>
            </a:r>
            <a:r>
              <a:rPr lang="en-US" baseline="0" dirty="0"/>
              <a:t> case, aggressive allocation will be used, which further consider workload change to </a:t>
            </a:r>
            <a:r>
              <a:rPr lang="en-US" baseline="0" dirty="0" err="1"/>
              <a:t>absort</a:t>
            </a:r>
            <a:r>
              <a:rPr lang="en-US" baseline="0" dirty="0"/>
              <a:t> spikes. Need more space for short-term reusable bins to cache in SSD. </a:t>
            </a:r>
          </a:p>
          <a:p>
            <a:endParaRPr lang="en-US" dirty="0"/>
          </a:p>
          <a:p>
            <a:r>
              <a:rPr lang="en-US" baseline="0" dirty="0"/>
              <a:t>In the next two slides I will show a demo.</a:t>
            </a:r>
            <a:endParaRPr lang="en-US" dirty="0"/>
          </a:p>
        </p:txBody>
      </p:sp>
      <p:sp>
        <p:nvSpPr>
          <p:cNvPr id="4" name="Slide Number Placeholder 3"/>
          <p:cNvSpPr>
            <a:spLocks noGrp="1"/>
          </p:cNvSpPr>
          <p:nvPr>
            <p:ph type="sldNum" sz="quarter" idx="10"/>
          </p:nvPr>
        </p:nvSpPr>
        <p:spPr/>
        <p:txBody>
          <a:bodyPr/>
          <a:lstStyle/>
          <a:p>
            <a:fld id="{3DD8D6B5-5B1B-4856-87D5-617C36C24E8E}" type="slidenum">
              <a:rPr lang="en-US" smtClean="0"/>
              <a:t>8</a:t>
            </a:fld>
            <a:endParaRPr lang="en-US"/>
          </a:p>
        </p:txBody>
      </p:sp>
    </p:spTree>
    <p:extLst>
      <p:ext uri="{BB962C8B-B14F-4D97-AF65-F5344CB8AC3E}">
        <p14:creationId xmlns:p14="http://schemas.microsoft.com/office/powerpoint/2010/main" val="171919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6A83DE-FFCB-3E4A-BDAE-91CF7EE4297F}" type="datetime1">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60779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60F2D2-CDB0-ED4D-87AE-9834D65731D7}" type="datetime1">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303490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01154A-1FAA-C049-AE50-D3671E9F7BDF}" type="datetime1">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256427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919B7-F2B8-0B42-85B3-F45685FC6653}" type="datetime1">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220733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E7AB-70BC-AD4E-9A77-B3E17A2A072C}" type="datetime1">
              <a:rPr lang="en-US" smtClean="0"/>
              <a:t>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179772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0ABF31-4FBF-9E48-B016-39619D782F7C}" type="datetime1">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3369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CE9251-2E0E-064E-BA0E-A79FE9484B36}" type="datetime1">
              <a:rPr lang="en-US" smtClean="0"/>
              <a:t>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233887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585860-39E8-714C-819E-437B7698ED4A}" type="datetime1">
              <a:rPr lang="en-US" smtClean="0"/>
              <a:t>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215550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C5BAB-7E03-F249-8128-FD5E55FAAFB3}" type="datetime1">
              <a:rPr lang="en-US" smtClean="0"/>
              <a:t>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317270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9781F-0782-8741-8F56-F48128541720}" type="datetime1">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69293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D17A1-5D8D-3B49-BEA3-865B947E88D8}" type="datetime1">
              <a:rPr lang="en-US" smtClean="0"/>
              <a:t>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550C9-1111-4929-BA4E-43DE3D57F3AE}" type="slidenum">
              <a:rPr lang="en-US" smtClean="0"/>
              <a:t>‹#›</a:t>
            </a:fld>
            <a:endParaRPr lang="en-US"/>
          </a:p>
        </p:txBody>
      </p:sp>
    </p:spTree>
    <p:extLst>
      <p:ext uri="{BB962C8B-B14F-4D97-AF65-F5344CB8AC3E}">
        <p14:creationId xmlns:p14="http://schemas.microsoft.com/office/powerpoint/2010/main" val="378005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E9C32-C678-F441-9F16-3ADEA3114DE0}" type="datetime1">
              <a:rPr lang="en-US" smtClean="0"/>
              <a:t>1/15/17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550C9-1111-4929-BA4E-43DE3D57F3AE}" type="slidenum">
              <a:rPr lang="en-US" smtClean="0"/>
              <a:t>‹#›</a:t>
            </a:fld>
            <a:endParaRPr lang="en-US"/>
          </a:p>
        </p:txBody>
      </p:sp>
    </p:spTree>
    <p:extLst>
      <p:ext uri="{BB962C8B-B14F-4D97-AF65-F5344CB8AC3E}">
        <p14:creationId xmlns:p14="http://schemas.microsoft.com/office/powerpoint/2010/main" val="1278095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tiff"/><Relationship Id="rId7" Type="http://schemas.openxmlformats.org/officeDocument/2006/relationships/image" Target="../media/image4.tiff"/><Relationship Id="rId8" Type="http://schemas.openxmlformats.org/officeDocument/2006/relationships/image" Target="../media/image5.tiff"/><Relationship Id="rId9"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tiff"/><Relationship Id="rId5" Type="http://schemas.openxmlformats.org/officeDocument/2006/relationships/image" Target="../media/image17.tiff"/><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tiff"/><Relationship Id="rId5" Type="http://schemas.openxmlformats.org/officeDocument/2006/relationships/image" Target="../media/image10.tiff"/><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emf"/><Relationship Id="rId5" Type="http://schemas.openxmlformats.org/officeDocument/2006/relationships/image" Target="../media/image10.tiff"/><Relationship Id="rId6" Type="http://schemas.openxmlformats.org/officeDocument/2006/relationships/image" Target="../media/image17.tiff"/><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png"/><Relationship Id="rId11"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tiff"/><Relationship Id="rId5" Type="http://schemas.openxmlformats.org/officeDocument/2006/relationships/image" Target="../media/image17.tiff"/><Relationship Id="rId6"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jpeg"/><Relationship Id="rId9" Type="http://schemas.openxmlformats.org/officeDocument/2006/relationships/image" Target="../media/image1.tiff"/><Relationship Id="rId10"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1" Type="http://schemas.openxmlformats.org/officeDocument/2006/relationships/image" Target="../media/image10.tiff"/><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8.png"/><Relationship Id="rId10"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em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9753600" cy="1493959"/>
          </a:xfrm>
        </p:spPr>
        <p:txBody>
          <a:bodyPr>
            <a:normAutofit/>
          </a:bodyPr>
          <a:lstStyle/>
          <a:p>
            <a:r>
              <a:rPr lang="en-US" sz="2800" b="1" dirty="0">
                <a:latin typeface="Cambria" panose="02040503050406030204" pitchFamily="18" charset="0"/>
              </a:rPr>
              <a:t>GREM: Dynamic SSD Resource Allocation in </a:t>
            </a:r>
            <a:br>
              <a:rPr lang="en-US" sz="2800" b="1" dirty="0">
                <a:latin typeface="Cambria" panose="02040503050406030204" pitchFamily="18" charset="0"/>
              </a:rPr>
            </a:br>
            <a:r>
              <a:rPr lang="en-US" sz="2800" b="1" dirty="0">
                <a:latin typeface="Cambria" panose="02040503050406030204" pitchFamily="18" charset="0"/>
              </a:rPr>
              <a:t>Virtualized Storage Systems with Heterogeneous VMs</a:t>
            </a:r>
          </a:p>
        </p:txBody>
      </p:sp>
      <p:sp>
        <p:nvSpPr>
          <p:cNvPr id="3" name="Subtitle 2"/>
          <p:cNvSpPr>
            <a:spLocks noGrp="1"/>
          </p:cNvSpPr>
          <p:nvPr>
            <p:ph type="subTitle" idx="1"/>
          </p:nvPr>
        </p:nvSpPr>
        <p:spPr>
          <a:xfrm>
            <a:off x="571500" y="3276600"/>
            <a:ext cx="8001000" cy="2133600"/>
          </a:xfrm>
        </p:spPr>
        <p:txBody>
          <a:bodyPr>
            <a:noAutofit/>
          </a:bodyPr>
          <a:lstStyle/>
          <a:p>
            <a:r>
              <a:rPr lang="en-US" sz="2000" b="1" dirty="0" err="1">
                <a:solidFill>
                  <a:schemeClr val="tx1"/>
                </a:solidFill>
                <a:latin typeface="Cambria" panose="02040503050406030204" pitchFamily="18" charset="0"/>
              </a:rPr>
              <a:t>Zhengyu</a:t>
            </a:r>
            <a:r>
              <a:rPr lang="en-US" sz="2000" b="1" dirty="0">
                <a:solidFill>
                  <a:schemeClr val="tx1"/>
                </a:solidFill>
                <a:latin typeface="Cambria" panose="02040503050406030204" pitchFamily="18" charset="0"/>
              </a:rPr>
              <a:t> Yang </a:t>
            </a:r>
            <a:r>
              <a:rPr lang="en-US" sz="2000" b="1" baseline="30000" dirty="0">
                <a:solidFill>
                  <a:schemeClr val="tx1"/>
                </a:solidFill>
                <a:latin typeface="Cambria" panose="02040503050406030204" pitchFamily="18" charset="0"/>
              </a:rPr>
              <a:t>[1]</a:t>
            </a:r>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Jianzhe</a:t>
            </a:r>
            <a:r>
              <a:rPr lang="en-US" sz="2000" b="1" dirty="0">
                <a:solidFill>
                  <a:schemeClr val="tx1"/>
                </a:solidFill>
                <a:latin typeface="Cambria" panose="02040503050406030204" pitchFamily="18" charset="0"/>
              </a:rPr>
              <a:t> Tai </a:t>
            </a:r>
            <a:r>
              <a:rPr lang="en-US" sz="2000" b="1" baseline="30000" dirty="0">
                <a:solidFill>
                  <a:schemeClr val="tx1"/>
                </a:solidFill>
                <a:latin typeface="Cambria" panose="02040503050406030204" pitchFamily="18" charset="0"/>
              </a:rPr>
              <a:t>[1]</a:t>
            </a:r>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Janki</a:t>
            </a:r>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Bhimani</a:t>
            </a:r>
            <a:r>
              <a:rPr lang="en-US" sz="2000" b="1" dirty="0">
                <a:solidFill>
                  <a:schemeClr val="tx1"/>
                </a:solidFill>
                <a:latin typeface="Cambria" panose="02040503050406030204" pitchFamily="18" charset="0"/>
              </a:rPr>
              <a:t> </a:t>
            </a:r>
            <a:r>
              <a:rPr lang="en-US" sz="2000" b="1" baseline="30000" dirty="0">
                <a:solidFill>
                  <a:schemeClr val="tx1"/>
                </a:solidFill>
                <a:latin typeface="Cambria" panose="02040503050406030204" pitchFamily="18" charset="0"/>
              </a:rPr>
              <a:t>[1]</a:t>
            </a:r>
            <a:r>
              <a:rPr lang="en-US" sz="2000" b="1" dirty="0">
                <a:solidFill>
                  <a:schemeClr val="tx1"/>
                </a:solidFill>
                <a:latin typeface="Cambria" panose="02040503050406030204" pitchFamily="18" charset="0"/>
              </a:rPr>
              <a:t>, </a:t>
            </a:r>
            <a:br>
              <a:rPr lang="en-US" sz="2000" b="1" dirty="0">
                <a:solidFill>
                  <a:schemeClr val="tx1"/>
                </a:solidFill>
                <a:latin typeface="Cambria" panose="02040503050406030204" pitchFamily="18" charset="0"/>
              </a:rPr>
            </a:br>
            <a:r>
              <a:rPr lang="en-US" sz="2000" b="1" dirty="0" err="1">
                <a:solidFill>
                  <a:schemeClr val="tx1"/>
                </a:solidFill>
                <a:latin typeface="Cambria" panose="02040503050406030204" pitchFamily="18" charset="0"/>
              </a:rPr>
              <a:t>Jiayin</a:t>
            </a:r>
            <a:r>
              <a:rPr lang="en-US" sz="2000" b="1" dirty="0">
                <a:solidFill>
                  <a:schemeClr val="tx1"/>
                </a:solidFill>
                <a:latin typeface="Cambria" panose="02040503050406030204" pitchFamily="18" charset="0"/>
              </a:rPr>
              <a:t> Wang </a:t>
            </a:r>
            <a:r>
              <a:rPr lang="en-US" sz="2000" b="1" baseline="30000" dirty="0">
                <a:solidFill>
                  <a:schemeClr val="tx1"/>
                </a:solidFill>
                <a:latin typeface="Cambria" panose="02040503050406030204" pitchFamily="18" charset="0"/>
              </a:rPr>
              <a:t>[2]</a:t>
            </a:r>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Ningfang</a:t>
            </a:r>
            <a:r>
              <a:rPr lang="en-US" sz="2000" b="1" dirty="0">
                <a:solidFill>
                  <a:schemeClr val="tx1"/>
                </a:solidFill>
                <a:latin typeface="Cambria" panose="02040503050406030204" pitchFamily="18" charset="0"/>
              </a:rPr>
              <a:t> </a:t>
            </a:r>
            <a:r>
              <a:rPr lang="en-US" sz="2000" b="1" dirty="0" err="1">
                <a:solidFill>
                  <a:schemeClr val="tx1"/>
                </a:solidFill>
                <a:latin typeface="Cambria" panose="02040503050406030204" pitchFamily="18" charset="0"/>
              </a:rPr>
              <a:t>Mi</a:t>
            </a:r>
            <a:r>
              <a:rPr lang="en-US" sz="2000" b="1" dirty="0">
                <a:solidFill>
                  <a:schemeClr val="tx1"/>
                </a:solidFill>
                <a:latin typeface="Cambria" panose="02040503050406030204" pitchFamily="18" charset="0"/>
              </a:rPr>
              <a:t> </a:t>
            </a:r>
            <a:r>
              <a:rPr lang="en-US" sz="2000" b="1" baseline="30000" dirty="0">
                <a:solidFill>
                  <a:schemeClr val="tx1"/>
                </a:solidFill>
                <a:latin typeface="Cambria" panose="02040503050406030204" pitchFamily="18" charset="0"/>
              </a:rPr>
              <a:t>[1]</a:t>
            </a:r>
            <a:r>
              <a:rPr lang="en-US" sz="2000" b="1" dirty="0">
                <a:solidFill>
                  <a:schemeClr val="tx1"/>
                </a:solidFill>
                <a:latin typeface="Cambria" panose="02040503050406030204" pitchFamily="18" charset="0"/>
              </a:rPr>
              <a:t>, and Bo Sheng </a:t>
            </a:r>
            <a:r>
              <a:rPr lang="en-US" sz="2000" b="1" baseline="30000" dirty="0">
                <a:solidFill>
                  <a:schemeClr val="tx1"/>
                </a:solidFill>
                <a:latin typeface="Cambria" panose="02040503050406030204" pitchFamily="18" charset="0"/>
              </a:rPr>
              <a:t>[2]</a:t>
            </a:r>
            <a:br>
              <a:rPr lang="en-US" sz="2000" b="1" baseline="30000" dirty="0">
                <a:solidFill>
                  <a:schemeClr val="tx1"/>
                </a:solidFill>
                <a:latin typeface="Cambria" panose="02040503050406030204" pitchFamily="18" charset="0"/>
              </a:rPr>
            </a:br>
            <a:endParaRPr lang="en-US" sz="2000" b="1" baseline="30000" dirty="0">
              <a:solidFill>
                <a:schemeClr val="tx1"/>
              </a:solidFill>
              <a:latin typeface="Cambria" panose="02040503050406030204" pitchFamily="18" charset="0"/>
            </a:endParaRPr>
          </a:p>
          <a:p>
            <a:r>
              <a:rPr lang="en-US" sz="1800" b="1" baseline="30000" dirty="0">
                <a:solidFill>
                  <a:schemeClr val="tx1"/>
                </a:solidFill>
                <a:latin typeface="Cambria" panose="02040503050406030204" pitchFamily="18" charset="0"/>
              </a:rPr>
              <a:t>[1] </a:t>
            </a:r>
            <a:r>
              <a:rPr lang="en-US" sz="1800" b="1" i="1" dirty="0">
                <a:solidFill>
                  <a:schemeClr val="tx1"/>
                </a:solidFill>
                <a:latin typeface="Cambria" panose="02040503050406030204" pitchFamily="18" charset="0"/>
              </a:rPr>
              <a:t>Dept. of Electrical &amp; Computer Engineering, Northeastern University, MA</a:t>
            </a:r>
          </a:p>
          <a:p>
            <a:r>
              <a:rPr lang="en-US" sz="1800" b="1" baseline="30000" dirty="0">
                <a:solidFill>
                  <a:schemeClr val="tx1"/>
                </a:solidFill>
                <a:latin typeface="Cambria" panose="02040503050406030204" pitchFamily="18" charset="0"/>
              </a:rPr>
              <a:t>[2] </a:t>
            </a:r>
            <a:r>
              <a:rPr lang="en-US" sz="1800" b="1" i="1" dirty="0">
                <a:solidFill>
                  <a:schemeClr val="tx1"/>
                </a:solidFill>
                <a:latin typeface="Cambria" panose="02040503050406030204" pitchFamily="18" charset="0"/>
              </a:rPr>
              <a:t>Dept. of Computer Science, University of Massachusetts Boston, MA</a:t>
            </a:r>
            <a:br>
              <a:rPr lang="en-US" sz="1800" b="1" i="1" dirty="0">
                <a:solidFill>
                  <a:schemeClr val="tx1"/>
                </a:solidFill>
                <a:latin typeface="Cambria" panose="02040503050406030204" pitchFamily="18" charset="0"/>
              </a:rPr>
            </a:br>
            <a:endParaRPr lang="en-US" sz="1800" b="1" i="1" dirty="0">
              <a:solidFill>
                <a:schemeClr val="tx1"/>
              </a:solidFill>
              <a:latin typeface="Cambria" panose="02040503050406030204" pitchFamily="18" charset="0"/>
            </a:endParaRPr>
          </a:p>
          <a:p>
            <a:r>
              <a:rPr lang="en-US" sz="2000" b="1" dirty="0">
                <a:solidFill>
                  <a:schemeClr val="tx1"/>
                </a:solidFill>
                <a:latin typeface="Cambria" panose="02040503050406030204" pitchFamily="18" charset="0"/>
              </a:rPr>
              <a:t> IEEE IPCCC, Dec 2016</a:t>
            </a:r>
          </a:p>
        </p:txBody>
      </p:sp>
      <p:grpSp>
        <p:nvGrpSpPr>
          <p:cNvPr id="14" name="Group 13"/>
          <p:cNvGrpSpPr/>
          <p:nvPr/>
        </p:nvGrpSpPr>
        <p:grpSpPr>
          <a:xfrm>
            <a:off x="-11724" y="-49918"/>
            <a:ext cx="9155723" cy="1933744"/>
            <a:chOff x="-11724" y="-49918"/>
            <a:chExt cx="9155723" cy="1933744"/>
          </a:xfrm>
        </p:grpSpPr>
        <p:pic>
          <p:nvPicPr>
            <p:cNvPr id="15" name="Picture 14"/>
            <p:cNvPicPr>
              <a:picLocks noChangeAspect="1"/>
            </p:cNvPicPr>
            <p:nvPr/>
          </p:nvPicPr>
          <p:blipFill rotWithShape="1">
            <a:blip r:embed="rId3"/>
            <a:srcRect b="12631"/>
            <a:stretch/>
          </p:blipFill>
          <p:spPr>
            <a:xfrm>
              <a:off x="-11724" y="-49918"/>
              <a:ext cx="9155723" cy="1933744"/>
            </a:xfrm>
            <a:prstGeom prst="rect">
              <a:avLst/>
            </a:prstGeom>
          </p:spPr>
        </p:pic>
        <p:sp>
          <p:nvSpPr>
            <p:cNvPr id="16" name="Title 1"/>
            <p:cNvSpPr txBox="1">
              <a:spLocks/>
            </p:cNvSpPr>
            <p:nvPr/>
          </p:nvSpPr>
          <p:spPr>
            <a:xfrm>
              <a:off x="1531584" y="83350"/>
              <a:ext cx="7162800" cy="16002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35th IEEE International Performance Computing</a:t>
              </a:r>
            </a:p>
            <a:p>
              <a:r>
                <a:rPr lang="en-US" sz="24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and Communications Conference</a:t>
              </a:r>
            </a:p>
            <a:p>
              <a:pPr>
                <a:lnSpc>
                  <a:spcPct val="150000"/>
                </a:lnSpc>
              </a:pPr>
              <a:r>
                <a:rPr lang="pt-BR"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IPCCC 2016, </a:t>
              </a:r>
              <a:r>
                <a:rPr lang="pt-BR" sz="2000" b="1" dirty="0" err="1">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Las</a:t>
              </a:r>
              <a:r>
                <a:rPr lang="pt-BR"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 Vegas, Nevada, USA</a:t>
              </a:r>
              <a:endParaRPr lang="en-US"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43038" l="33531" r="62322">
                          <a14:foregroundMark x1="57701" y1="20253" x2="57701" y2="20253"/>
                          <a14:foregroundMark x1="57938" y1="25823" x2="57938" y2="25823"/>
                          <a14:foregroundMark x1="57820" y1="32911" x2="57820" y2="32911"/>
                          <a14:foregroundMark x1="59123" y1="35696" x2="59123" y2="35696"/>
                          <a14:foregroundMark x1="59360" y1="21013" x2="59360" y2="21013"/>
                          <a14:foregroundMark x1="59242" y1="28861" x2="59242" y2="28861"/>
                          <a14:foregroundMark x1="57346" y1="13671" x2="57346" y2="13671"/>
                          <a14:foregroundMark x1="56635" y1="3544" x2="56635" y2="3544"/>
                          <a14:foregroundMark x1="55687" y1="4557" x2="55687" y2="4557"/>
                          <a14:foregroundMark x1="54265" y1="3544" x2="54265" y2="3544"/>
                          <a14:foregroundMark x1="54147" y1="20253" x2="54147" y2="20253"/>
                          <a14:foregroundMark x1="49526" y1="12658" x2="49526" y2="12658"/>
                          <a14:backgroundMark x1="48223" y1="29114" x2="48223" y2="29114"/>
                        </a14:backgroundRemoval>
                      </a14:imgEffect>
                    </a14:imgLayer>
                  </a14:imgProps>
                </a:ext>
                <a:ext uri="{28A0092B-C50C-407E-A947-70E740481C1C}">
                  <a14:useLocalDpi xmlns:a14="http://schemas.microsoft.com/office/drawing/2010/main" val="0"/>
                </a:ext>
              </a:extLst>
            </a:blip>
            <a:srcRect l="36097" r="38823" b="44965"/>
            <a:stretch/>
          </p:blipFill>
          <p:spPr>
            <a:xfrm>
              <a:off x="381000" y="457200"/>
              <a:ext cx="1122464" cy="1152785"/>
            </a:xfrm>
            <a:prstGeom prst="rect">
              <a:avLst/>
            </a:prstGeom>
            <a:effectLst>
              <a:glow rad="50800">
                <a:schemeClr val="bg1">
                  <a:alpha val="79000"/>
                </a:schemeClr>
              </a:glow>
            </a:effectLst>
          </p:spPr>
        </p:pic>
      </p:grpSp>
      <p:pic>
        <p:nvPicPr>
          <p:cNvPr id="18" name="Picture 17"/>
          <p:cNvPicPr>
            <a:picLocks noChangeAspect="1"/>
          </p:cNvPicPr>
          <p:nvPr/>
        </p:nvPicPr>
        <p:blipFill>
          <a:blip r:embed="rId6"/>
          <a:stretch>
            <a:fillRect/>
          </a:stretch>
        </p:blipFill>
        <p:spPr>
          <a:xfrm>
            <a:off x="3733800" y="5662280"/>
            <a:ext cx="864916" cy="1127676"/>
          </a:xfrm>
          <a:prstGeom prst="rect">
            <a:avLst/>
          </a:prstGeom>
        </p:spPr>
      </p:pic>
      <p:pic>
        <p:nvPicPr>
          <p:cNvPr id="19" name="Picture 18"/>
          <p:cNvPicPr>
            <a:picLocks noChangeAspect="1"/>
          </p:cNvPicPr>
          <p:nvPr/>
        </p:nvPicPr>
        <p:blipFill>
          <a:blip r:embed="rId7"/>
          <a:stretch>
            <a:fillRect/>
          </a:stretch>
        </p:blipFill>
        <p:spPr>
          <a:xfrm>
            <a:off x="4965181" y="5547742"/>
            <a:ext cx="1266795" cy="1266795"/>
          </a:xfrm>
          <a:prstGeom prst="rect">
            <a:avLst/>
          </a:prstGeom>
        </p:spPr>
      </p:pic>
      <p:pic>
        <p:nvPicPr>
          <p:cNvPr id="20" name="Picture 19"/>
          <p:cNvPicPr>
            <a:picLocks noChangeAspect="1"/>
          </p:cNvPicPr>
          <p:nvPr/>
        </p:nvPicPr>
        <p:blipFill>
          <a:blip r:embed="rId8"/>
          <a:stretch>
            <a:fillRect/>
          </a:stretch>
        </p:blipFill>
        <p:spPr>
          <a:xfrm>
            <a:off x="6231976" y="5744833"/>
            <a:ext cx="1790700" cy="718303"/>
          </a:xfrm>
          <a:prstGeom prst="rect">
            <a:avLst/>
          </a:prstGeom>
        </p:spPr>
      </p:pic>
      <p:pic>
        <p:nvPicPr>
          <p:cNvPr id="21" name="Picture 20"/>
          <p:cNvPicPr>
            <a:picLocks noChangeAspect="1"/>
          </p:cNvPicPr>
          <p:nvPr/>
        </p:nvPicPr>
        <p:blipFill>
          <a:blip r:embed="rId9"/>
          <a:stretch>
            <a:fillRect/>
          </a:stretch>
        </p:blipFill>
        <p:spPr>
          <a:xfrm>
            <a:off x="1295400" y="5940387"/>
            <a:ext cx="2047354" cy="517790"/>
          </a:xfrm>
          <a:prstGeom prst="rect">
            <a:avLst/>
          </a:prstGeom>
        </p:spPr>
      </p:pic>
    </p:spTree>
    <p:extLst>
      <p:ext uri="{BB962C8B-B14F-4D97-AF65-F5344CB8AC3E}">
        <p14:creationId xmlns:p14="http://schemas.microsoft.com/office/powerpoint/2010/main" val="337766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9</a:t>
            </a:fld>
            <a:endParaRPr lang="en-US"/>
          </a:p>
        </p:txBody>
      </p:sp>
      <p:grpSp>
        <p:nvGrpSpPr>
          <p:cNvPr id="7" name="Group 6"/>
          <p:cNvGrpSpPr/>
          <p:nvPr/>
        </p:nvGrpSpPr>
        <p:grpSpPr>
          <a:xfrm>
            <a:off x="3525483" y="3824824"/>
            <a:ext cx="5136706" cy="654676"/>
            <a:chOff x="2967472" y="4453827"/>
            <a:chExt cx="5136706" cy="654676"/>
          </a:xfrm>
        </p:grpSpPr>
        <p:sp>
          <p:nvSpPr>
            <p:cNvPr id="16" name="Rectangle 15"/>
            <p:cNvSpPr/>
            <p:nvPr/>
          </p:nvSpPr>
          <p:spPr>
            <a:xfrm>
              <a:off x="3556789" y="4577460"/>
              <a:ext cx="4547389" cy="369332"/>
            </a:xfrm>
            <a:prstGeom prst="rect">
              <a:avLst/>
            </a:prstGeom>
          </p:spPr>
          <p:txBody>
            <a:bodyPr wrap="square">
              <a:spAutoFit/>
            </a:bodyPr>
            <a:lstStyle/>
            <a:p>
              <a:r>
                <a:rPr lang="en-US" b="1" dirty="0">
                  <a:solidFill>
                    <a:srgbClr val="C00000"/>
                  </a:solidFill>
                  <a:latin typeface="Times New Roman" charset="0"/>
                  <a:ea typeface="Times New Roman" charset="0"/>
                  <a:cs typeface="Times New Roman" charset="0"/>
                </a:rPr>
                <a:t>Predict based on Hit </a:t>
              </a:r>
              <a:r>
                <a:rPr lang="en-US" b="1" u="sng" dirty="0">
                  <a:solidFill>
                    <a:srgbClr val="C00000"/>
                  </a:solidFill>
                  <a:latin typeface="Times New Roman" charset="0"/>
                  <a:ea typeface="Times New Roman" charset="0"/>
                  <a:cs typeface="Times New Roman" charset="0"/>
                </a:rPr>
                <a:t>Contribution</a:t>
              </a:r>
              <a:r>
                <a:rPr lang="en-US" b="1" dirty="0">
                  <a:solidFill>
                    <a:srgbClr val="C00000"/>
                  </a:solidFill>
                  <a:latin typeface="Times New Roman" charset="0"/>
                  <a:ea typeface="Times New Roman" charset="0"/>
                  <a:cs typeface="Times New Roman" charset="0"/>
                </a:rPr>
                <a:t> Ratio</a:t>
              </a:r>
              <a:endParaRPr lang="en-US" b="1" dirty="0">
                <a:solidFill>
                  <a:srgbClr val="C00000"/>
                </a:solidFill>
              </a:endParaRPr>
            </a:p>
          </p:txBody>
        </p:sp>
        <p:sp>
          <p:nvSpPr>
            <p:cNvPr id="6" name="Down Arrow 5"/>
            <p:cNvSpPr/>
            <p:nvPr/>
          </p:nvSpPr>
          <p:spPr>
            <a:xfrm>
              <a:off x="2967472" y="4453827"/>
              <a:ext cx="381000" cy="6546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9" name="Group 28"/>
          <p:cNvGrpSpPr/>
          <p:nvPr/>
        </p:nvGrpSpPr>
        <p:grpSpPr>
          <a:xfrm>
            <a:off x="0" y="-35625"/>
            <a:ext cx="9144000" cy="609600"/>
            <a:chOff x="0" y="-35625"/>
            <a:chExt cx="9144000" cy="609600"/>
          </a:xfrm>
        </p:grpSpPr>
        <p:sp>
          <p:nvSpPr>
            <p:cNvPr id="30" name="Rectangle 29"/>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[Non-Busty Case] Conservative Adjustment</a:t>
              </a:r>
            </a:p>
          </p:txBody>
        </p:sp>
        <p:pic>
          <p:nvPicPr>
            <p:cNvPr id="31" name="Picture 30"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1"/>
          <p:cNvGraphicFramePr>
            <a:graphicFrameLocks noGrp="1"/>
          </p:cNvGraphicFramePr>
          <p:nvPr>
            <p:extLst>
              <p:ext uri="{D42A27DB-BD31-4B8C-83A1-F6EECF244321}">
                <p14:modId xmlns:p14="http://schemas.microsoft.com/office/powerpoint/2010/main" val="1655470966"/>
              </p:ext>
            </p:extLst>
          </p:nvPr>
        </p:nvGraphicFramePr>
        <p:xfrm>
          <a:off x="1441219" y="4641501"/>
          <a:ext cx="6147816" cy="370840"/>
        </p:xfrm>
        <a:graphic>
          <a:graphicData uri="http://schemas.openxmlformats.org/drawingml/2006/table">
            <a:tbl>
              <a:tblPr firstRow="1" bandRow="1">
                <a:tableStyleId>{5C22544A-7EE6-4342-B048-85BDC9FD1C3A}</a:tableStyleId>
              </a:tblPr>
              <a:tblGrid>
                <a:gridCol w="4273781">
                  <a:extLst>
                    <a:ext uri="{9D8B030D-6E8A-4147-A177-3AD203B41FA5}">
                      <a16:colId xmlns:a16="http://schemas.microsoft.com/office/drawing/2014/main" xmlns="" val="20000"/>
                    </a:ext>
                  </a:extLst>
                </a:gridCol>
                <a:gridCol w="1874035">
                  <a:extLst>
                    <a:ext uri="{9D8B030D-6E8A-4147-A177-3AD203B41FA5}">
                      <a16:colId xmlns:a16="http://schemas.microsoft.com/office/drawing/2014/main" xmlns="" val="20001"/>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Short-term Zone</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569332670"/>
              </p:ext>
            </p:extLst>
          </p:nvPr>
        </p:nvGraphicFramePr>
        <p:xfrm>
          <a:off x="1441218" y="3359109"/>
          <a:ext cx="7580475" cy="385854"/>
        </p:xfrm>
        <a:graphic>
          <a:graphicData uri="http://schemas.openxmlformats.org/drawingml/2006/table">
            <a:tbl>
              <a:tblPr firstRow="1" bandRow="1">
                <a:tableStyleId>{5C22544A-7EE6-4342-B048-85BDC9FD1C3A}</a:tableStyleId>
              </a:tblPr>
              <a:tblGrid>
                <a:gridCol w="4502382">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020693">
                  <a:extLst>
                    <a:ext uri="{9D8B030D-6E8A-4147-A177-3AD203B41FA5}">
                      <a16:colId xmlns:a16="http://schemas.microsoft.com/office/drawing/2014/main" xmlns="" val="1667855959"/>
                    </a:ext>
                  </a:extLst>
                </a:gridCol>
              </a:tblGrid>
              <a:tr h="385854">
                <a:tc>
                  <a:txBody>
                    <a:bodyPr/>
                    <a:lstStyle/>
                    <a:p>
                      <a:pPr algn="ctr"/>
                      <a:r>
                        <a:rPr lang="en-US" sz="1400" b="1" kern="1200" dirty="0">
                          <a:solidFill>
                            <a:schemeClr val="lt1"/>
                          </a:solidFill>
                          <a:latin typeface="Times New Roman" charset="0"/>
                          <a:ea typeface="Times New Roman" charset="0"/>
                          <a:cs typeface="Times New Roman" charset="0"/>
                        </a:rPr>
                        <a:t>Hit in 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Hit in Short-term Zone</a:t>
                      </a:r>
                    </a:p>
                  </a:txBody>
                  <a:tcPr>
                    <a:solidFill>
                      <a:srgbClr val="C00000"/>
                    </a:solidFill>
                  </a:tcPr>
                </a:tc>
                <a:tc>
                  <a:txBody>
                    <a:bodyPr/>
                    <a:lstStyle/>
                    <a:p>
                      <a:pPr algn="ctr"/>
                      <a:r>
                        <a:rPr lang="en-US" sz="1400" dirty="0">
                          <a:latin typeface="Times New Roman" charset="0"/>
                          <a:ea typeface="Times New Roman" charset="0"/>
                          <a:cs typeface="Times New Roman" charset="0"/>
                        </a:rPr>
                        <a:t>Not Hit</a:t>
                      </a:r>
                    </a:p>
                  </a:txBody>
                  <a:tcPr>
                    <a:solidFill>
                      <a:srgbClr val="7030A0"/>
                    </a:solid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98327947"/>
              </p:ext>
            </p:extLst>
          </p:nvPr>
        </p:nvGraphicFramePr>
        <p:xfrm>
          <a:off x="1493035" y="2090035"/>
          <a:ext cx="6096000" cy="370840"/>
        </p:xfrm>
        <a:graphic>
          <a:graphicData uri="http://schemas.openxmlformats.org/drawingml/2006/table">
            <a:tbl>
              <a:tblPr firstRow="1" bandRow="1">
                <a:tableStyleId>{5C22544A-7EE6-4342-B048-85BDC9FD1C3A}</a:tableStyleId>
              </a:tblPr>
              <a:tblGrid>
                <a:gridCol w="2545565">
                  <a:extLst>
                    <a:ext uri="{9D8B030D-6E8A-4147-A177-3AD203B41FA5}">
                      <a16:colId xmlns:a16="http://schemas.microsoft.com/office/drawing/2014/main" xmlns="" val="20000"/>
                    </a:ext>
                  </a:extLst>
                </a:gridCol>
                <a:gridCol w="3550435">
                  <a:extLst>
                    <a:ext uri="{9D8B030D-6E8A-4147-A177-3AD203B41FA5}">
                      <a16:colId xmlns:a16="http://schemas.microsoft.com/office/drawing/2014/main" xmlns="" val="20001"/>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Short-term Zone</a:t>
                      </a:r>
                    </a:p>
                  </a:txBody>
                  <a:tcPr>
                    <a:solidFill>
                      <a:srgbClr val="C00000"/>
                    </a:solidFill>
                  </a:tcPr>
                </a:tc>
                <a:extLst>
                  <a:ext uri="{0D108BD9-81ED-4DB2-BD59-A6C34878D82A}">
                    <a16:rowId xmlns:a16="http://schemas.microsoft.com/office/drawing/2014/main" xmlns="" val="10000"/>
                  </a:ext>
                </a:extLst>
              </a:tr>
            </a:tbl>
          </a:graphicData>
        </a:graphic>
      </p:graphicFrame>
      <p:grpSp>
        <p:nvGrpSpPr>
          <p:cNvPr id="9" name="Group 8"/>
          <p:cNvGrpSpPr/>
          <p:nvPr/>
        </p:nvGrpSpPr>
        <p:grpSpPr>
          <a:xfrm>
            <a:off x="228600" y="2812964"/>
            <a:ext cx="4903925" cy="1251244"/>
            <a:chOff x="76200" y="2291520"/>
            <a:chExt cx="4903925" cy="1251244"/>
          </a:xfrm>
        </p:grpSpPr>
        <p:sp>
          <p:nvSpPr>
            <p:cNvPr id="5" name="Rectangle 4"/>
            <p:cNvSpPr/>
            <p:nvPr/>
          </p:nvSpPr>
          <p:spPr>
            <a:xfrm>
              <a:off x="1230252" y="2291520"/>
              <a:ext cx="3749873" cy="369332"/>
            </a:xfrm>
            <a:prstGeom prst="rect">
              <a:avLst/>
            </a:prstGeom>
          </p:spPr>
          <p:txBody>
            <a:bodyPr wrap="none">
              <a:spAutoFit/>
            </a:bodyPr>
            <a:lstStyle/>
            <a:p>
              <a:r>
                <a:rPr lang="en-US" dirty="0">
                  <a:latin typeface="Times New Roman" charset="0"/>
                  <a:ea typeface="Times New Roman" charset="0"/>
                  <a:cs typeface="Times New Roman" charset="0"/>
                </a:rPr>
                <a:t>Current Epoch Accessed IO Addresses</a:t>
              </a:r>
              <a:endParaRPr lang="en-US" dirty="0"/>
            </a:p>
          </p:txBody>
        </p:sp>
        <p:pic>
          <p:nvPicPr>
            <p:cNvPr id="28" name="Picture 27"/>
            <p:cNvPicPr>
              <a:picLocks noChangeAspect="1"/>
            </p:cNvPicPr>
            <p:nvPr/>
          </p:nvPicPr>
          <p:blipFill>
            <a:blip r:embed="rId4"/>
            <a:stretch>
              <a:fillRect/>
            </a:stretch>
          </p:blipFill>
          <p:spPr>
            <a:xfrm>
              <a:off x="76200" y="2476186"/>
              <a:ext cx="1066578" cy="1066578"/>
            </a:xfrm>
            <a:prstGeom prst="rect">
              <a:avLst/>
            </a:prstGeom>
          </p:spPr>
        </p:pic>
      </p:grpSp>
      <p:grpSp>
        <p:nvGrpSpPr>
          <p:cNvPr id="10" name="Group 9"/>
          <p:cNvGrpSpPr/>
          <p:nvPr/>
        </p:nvGrpSpPr>
        <p:grpSpPr>
          <a:xfrm>
            <a:off x="368083" y="4214090"/>
            <a:ext cx="3180940" cy="891310"/>
            <a:chOff x="215683" y="3692646"/>
            <a:chExt cx="3180940" cy="891310"/>
          </a:xfrm>
        </p:grpSpPr>
        <p:sp>
          <p:nvSpPr>
            <p:cNvPr id="12" name="Rectangle 11"/>
            <p:cNvSpPr/>
            <p:nvPr/>
          </p:nvSpPr>
          <p:spPr>
            <a:xfrm>
              <a:off x="1262705" y="3692646"/>
              <a:ext cx="2133918" cy="369332"/>
            </a:xfrm>
            <a:prstGeom prst="rect">
              <a:avLst/>
            </a:prstGeom>
          </p:spPr>
          <p:txBody>
            <a:bodyPr wrap="none">
              <a:spAutoFit/>
            </a:bodyPr>
            <a:lstStyle/>
            <a:p>
              <a:r>
                <a:rPr lang="en-US" dirty="0">
                  <a:latin typeface="Times New Roman" charset="0"/>
                  <a:ea typeface="Times New Roman" charset="0"/>
                  <a:cs typeface="Times New Roman" charset="0"/>
                </a:rPr>
                <a:t>Next Epoch Partition</a:t>
              </a:r>
              <a:endParaRPr lang="en-US" dirty="0"/>
            </a:p>
          </p:txBody>
        </p:sp>
        <p:pic>
          <p:nvPicPr>
            <p:cNvPr id="33" name="Picture 32"/>
            <p:cNvPicPr>
              <a:picLocks noChangeAspect="1"/>
            </p:cNvPicPr>
            <p:nvPr/>
          </p:nvPicPr>
          <p:blipFill>
            <a:blip r:embed="rId5"/>
            <a:stretch>
              <a:fillRect/>
            </a:stretch>
          </p:blipFill>
          <p:spPr>
            <a:xfrm>
              <a:off x="215683" y="3796345"/>
              <a:ext cx="787611" cy="787611"/>
            </a:xfrm>
            <a:prstGeom prst="rect">
              <a:avLst/>
            </a:prstGeom>
          </p:spPr>
        </p:pic>
      </p:grpSp>
      <p:grpSp>
        <p:nvGrpSpPr>
          <p:cNvPr id="8" name="Group 7"/>
          <p:cNvGrpSpPr/>
          <p:nvPr/>
        </p:nvGrpSpPr>
        <p:grpSpPr>
          <a:xfrm>
            <a:off x="344903" y="1587577"/>
            <a:ext cx="3471473" cy="942000"/>
            <a:chOff x="192503" y="1066133"/>
            <a:chExt cx="3471473" cy="942000"/>
          </a:xfrm>
        </p:grpSpPr>
        <p:sp>
          <p:nvSpPr>
            <p:cNvPr id="26" name="Rectangle 25"/>
            <p:cNvSpPr/>
            <p:nvPr/>
          </p:nvSpPr>
          <p:spPr>
            <a:xfrm>
              <a:off x="1273578" y="1066133"/>
              <a:ext cx="2390398" cy="369332"/>
            </a:xfrm>
            <a:prstGeom prst="rect">
              <a:avLst/>
            </a:prstGeom>
          </p:spPr>
          <p:txBody>
            <a:bodyPr wrap="none">
              <a:spAutoFit/>
            </a:bodyPr>
            <a:lstStyle/>
            <a:p>
              <a:r>
                <a:rPr lang="en-US" dirty="0">
                  <a:latin typeface="Times New Roman" charset="0"/>
                  <a:ea typeface="Times New Roman" charset="0"/>
                  <a:cs typeface="Times New Roman" charset="0"/>
                </a:rPr>
                <a:t>Current Epoch Partition</a:t>
              </a:r>
              <a:endParaRPr lang="en-US" dirty="0"/>
            </a:p>
          </p:txBody>
        </p:sp>
        <p:pic>
          <p:nvPicPr>
            <p:cNvPr id="34" name="Picture 33"/>
            <p:cNvPicPr>
              <a:picLocks noChangeAspect="1"/>
            </p:cNvPicPr>
            <p:nvPr/>
          </p:nvPicPr>
          <p:blipFill>
            <a:blip r:embed="rId5"/>
            <a:stretch>
              <a:fillRect/>
            </a:stretch>
          </p:blipFill>
          <p:spPr>
            <a:xfrm>
              <a:off x="192503" y="1220522"/>
              <a:ext cx="787611" cy="787611"/>
            </a:xfrm>
            <a:prstGeom prst="rect">
              <a:avLst/>
            </a:prstGeom>
          </p:spPr>
        </p:pic>
      </p:grpSp>
      <p:pic>
        <p:nvPicPr>
          <p:cNvPr id="35" name="Picture 34" descr="Screen Shot 2014-02-25 at 10.41.45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610247"/>
            <a:ext cx="2144943" cy="581084"/>
          </a:xfrm>
          <a:prstGeom prst="rect">
            <a:avLst/>
          </a:prstGeom>
        </p:spPr>
      </p:pic>
      <p:sp>
        <p:nvSpPr>
          <p:cNvPr id="36" name="Arrow: Down 35"/>
          <p:cNvSpPr/>
          <p:nvPr/>
        </p:nvSpPr>
        <p:spPr>
          <a:xfrm rot="10800000">
            <a:off x="7896438" y="1028992"/>
            <a:ext cx="220465" cy="32467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7647852" y="1320548"/>
            <a:ext cx="1274708" cy="369332"/>
          </a:xfrm>
          <a:prstGeom prst="rect">
            <a:avLst/>
          </a:prstGeom>
        </p:spPr>
        <p:txBody>
          <a:bodyPr wrap="none">
            <a:spAutoFit/>
          </a:bodyPr>
          <a:lstStyle/>
          <a:p>
            <a:r>
              <a:rPr lang="en-US" dirty="0">
                <a:latin typeface="Times New Roman" charset="0"/>
                <a:ea typeface="Times New Roman" charset="0"/>
                <a:cs typeface="Times New Roman" charset="0"/>
              </a:rPr>
              <a:t>Non-</a:t>
            </a:r>
            <a:r>
              <a:rPr lang="en-US" dirty="0" err="1">
                <a:latin typeface="Times New Roman" charset="0"/>
                <a:ea typeface="Times New Roman" charset="0"/>
                <a:cs typeface="Times New Roman" charset="0"/>
              </a:rPr>
              <a:t>Bursty</a:t>
            </a:r>
            <a:endParaRPr lang="en-US" dirty="0"/>
          </a:p>
        </p:txBody>
      </p:sp>
    </p:spTree>
    <p:extLst>
      <p:ext uri="{BB962C8B-B14F-4D97-AF65-F5344CB8AC3E}">
        <p14:creationId xmlns:p14="http://schemas.microsoft.com/office/powerpoint/2010/main" val="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10</a:t>
            </a:fld>
            <a:endParaRPr lang="en-US"/>
          </a:p>
        </p:txBody>
      </p:sp>
      <p:graphicFrame>
        <p:nvGraphicFramePr>
          <p:cNvPr id="32" name="Table 31"/>
          <p:cNvGraphicFramePr>
            <a:graphicFrameLocks noGrp="1"/>
          </p:cNvGraphicFramePr>
          <p:nvPr>
            <p:extLst>
              <p:ext uri="{D42A27DB-BD31-4B8C-83A1-F6EECF244321}">
                <p14:modId xmlns:p14="http://schemas.microsoft.com/office/powerpoint/2010/main" val="2271045101"/>
              </p:ext>
            </p:extLst>
          </p:nvPr>
        </p:nvGraphicFramePr>
        <p:xfrm>
          <a:off x="1268800" y="4310725"/>
          <a:ext cx="4954943" cy="370840"/>
        </p:xfrm>
        <a:graphic>
          <a:graphicData uri="http://schemas.openxmlformats.org/drawingml/2006/table">
            <a:tbl>
              <a:tblPr firstRow="1" bandRow="1">
                <a:tableStyleId>{5C22544A-7EE6-4342-B048-85BDC9FD1C3A}</a:tableStyleId>
              </a:tblPr>
              <a:tblGrid>
                <a:gridCol w="3379400">
                  <a:extLst>
                    <a:ext uri="{9D8B030D-6E8A-4147-A177-3AD203B41FA5}">
                      <a16:colId xmlns:a16="http://schemas.microsoft.com/office/drawing/2014/main" xmlns="" val="20000"/>
                    </a:ext>
                  </a:extLst>
                </a:gridCol>
                <a:gridCol w="1575543">
                  <a:extLst>
                    <a:ext uri="{9D8B030D-6E8A-4147-A177-3AD203B41FA5}">
                      <a16:colId xmlns:a16="http://schemas.microsoft.com/office/drawing/2014/main" xmlns="" val="20001"/>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Qualified</a:t>
                      </a:r>
                      <a:r>
                        <a:rPr lang="en-US" sz="1400" b="1" kern="1200" baseline="0" dirty="0">
                          <a:solidFill>
                            <a:schemeClr val="lt1"/>
                          </a:solidFill>
                          <a:latin typeface="Times New Roman" charset="0"/>
                          <a:ea typeface="Times New Roman" charset="0"/>
                          <a:cs typeface="Times New Roman" charset="0"/>
                        </a:rPr>
                        <a:t> Short-term hot bins</a:t>
                      </a:r>
                      <a:endParaRPr lang="en-US" sz="1400" dirty="0">
                        <a:latin typeface="Times New Roman" charset="0"/>
                        <a:ea typeface="Times New Roman" charset="0"/>
                        <a:cs typeface="Times New Roman" charset="0"/>
                      </a:endParaRPr>
                    </a:p>
                  </a:txBody>
                  <a:tcPr>
                    <a:solidFill>
                      <a:srgbClr val="00B050"/>
                    </a:solidFill>
                  </a:tcPr>
                </a:tc>
                <a:tc>
                  <a:txBody>
                    <a:bodyPr/>
                    <a:lstStyle/>
                    <a:p>
                      <a:pPr algn="ctr"/>
                      <a:r>
                        <a:rPr lang="en-US" sz="1400" dirty="0">
                          <a:latin typeface="Times New Roman" charset="0"/>
                          <a:ea typeface="Times New Roman" charset="0"/>
                          <a:cs typeface="Times New Roman" charset="0"/>
                        </a:rPr>
                        <a:t>Others</a:t>
                      </a:r>
                    </a:p>
                  </a:txBody>
                  <a:tcPr>
                    <a:solidFill>
                      <a:schemeClr val="bg2">
                        <a:lumMod val="25000"/>
                      </a:schemeClr>
                    </a:solidFill>
                  </a:tcPr>
                </a:tc>
                <a:extLst>
                  <a:ext uri="{0D108BD9-81ED-4DB2-BD59-A6C34878D82A}">
                    <a16:rowId xmlns:a16="http://schemas.microsoft.com/office/drawing/2014/main" xmlns=""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235706229"/>
              </p:ext>
            </p:extLst>
          </p:nvPr>
        </p:nvGraphicFramePr>
        <p:xfrm>
          <a:off x="1288818" y="2819400"/>
          <a:ext cx="7550382" cy="355079"/>
        </p:xfrm>
        <a:graphic>
          <a:graphicData uri="http://schemas.openxmlformats.org/drawingml/2006/table">
            <a:tbl>
              <a:tblPr firstRow="1" bandRow="1">
                <a:tableStyleId>{5C22544A-7EE6-4342-B048-85BDC9FD1C3A}</a:tableStyleId>
              </a:tblPr>
              <a:tblGrid>
                <a:gridCol w="2673582">
                  <a:extLst>
                    <a:ext uri="{9D8B030D-6E8A-4147-A177-3AD203B41FA5}">
                      <a16:colId xmlns:a16="http://schemas.microsoft.com/office/drawing/2014/main" xmlns="" val="20000"/>
                    </a:ext>
                  </a:extLst>
                </a:gridCol>
                <a:gridCol w="4876800">
                  <a:extLst>
                    <a:ext uri="{9D8B030D-6E8A-4147-A177-3AD203B41FA5}">
                      <a16:colId xmlns:a16="http://schemas.microsoft.com/office/drawing/2014/main" xmlns="" val="20001"/>
                    </a:ext>
                  </a:extLst>
                </a:gridCol>
              </a:tblGrid>
              <a:tr h="355079">
                <a:tc>
                  <a:txBody>
                    <a:bodyPr/>
                    <a:lstStyle/>
                    <a:p>
                      <a:pPr algn="ctr"/>
                      <a:r>
                        <a:rPr lang="en-US" sz="1400" b="1" kern="1200" dirty="0">
                          <a:solidFill>
                            <a:schemeClr val="lt1"/>
                          </a:solidFill>
                          <a:latin typeface="Times New Roman" charset="0"/>
                          <a:ea typeface="Times New Roman" charset="0"/>
                          <a:cs typeface="Times New Roman" charset="0"/>
                        </a:rPr>
                        <a:t>Found in 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Others</a:t>
                      </a:r>
                    </a:p>
                  </a:txBody>
                  <a:tcPr>
                    <a:solidFill>
                      <a:srgbClr val="7030A0"/>
                    </a:solid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nvPr>
        </p:nvGraphicFramePr>
        <p:xfrm>
          <a:off x="1340635" y="1568591"/>
          <a:ext cx="6096000" cy="370840"/>
        </p:xfrm>
        <a:graphic>
          <a:graphicData uri="http://schemas.openxmlformats.org/drawingml/2006/table">
            <a:tbl>
              <a:tblPr firstRow="1" bandRow="1">
                <a:tableStyleId>{5C22544A-7EE6-4342-B048-85BDC9FD1C3A}</a:tableStyleId>
              </a:tblPr>
              <a:tblGrid>
                <a:gridCol w="3459965">
                  <a:extLst>
                    <a:ext uri="{9D8B030D-6E8A-4147-A177-3AD203B41FA5}">
                      <a16:colId xmlns:a16="http://schemas.microsoft.com/office/drawing/2014/main" xmlns="" val="20000"/>
                    </a:ext>
                  </a:extLst>
                </a:gridCol>
                <a:gridCol w="2636035">
                  <a:extLst>
                    <a:ext uri="{9D8B030D-6E8A-4147-A177-3AD203B41FA5}">
                      <a16:colId xmlns:a16="http://schemas.microsoft.com/office/drawing/2014/main" xmlns="" val="20001"/>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Short-term Zone</a:t>
                      </a:r>
                    </a:p>
                  </a:txBody>
                  <a:tcPr>
                    <a:solidFill>
                      <a:srgbClr val="C00000"/>
                    </a:solidFill>
                  </a:tcPr>
                </a:tc>
                <a:extLst>
                  <a:ext uri="{0D108BD9-81ED-4DB2-BD59-A6C34878D82A}">
                    <a16:rowId xmlns:a16="http://schemas.microsoft.com/office/drawing/2014/main" xmlns="" val="10000"/>
                  </a:ext>
                </a:extLst>
              </a:tr>
            </a:tbl>
          </a:graphicData>
        </a:graphic>
      </p:graphicFrame>
      <p:grpSp>
        <p:nvGrpSpPr>
          <p:cNvPr id="15" name="Group 14"/>
          <p:cNvGrpSpPr/>
          <p:nvPr/>
        </p:nvGrpSpPr>
        <p:grpSpPr>
          <a:xfrm>
            <a:off x="0" y="-35625"/>
            <a:ext cx="9144000" cy="609600"/>
            <a:chOff x="0" y="-35625"/>
            <a:chExt cx="9144000" cy="609600"/>
          </a:xfrm>
        </p:grpSpPr>
        <p:sp>
          <p:nvSpPr>
            <p:cNvPr id="17" name="Rectangle 16"/>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a:t>
              </a:r>
              <a:r>
                <a:rPr lang="en-US" sz="2000" b="1" dirty="0" err="1">
                  <a:latin typeface="Times New Roman" charset="0"/>
                  <a:ea typeface="Times New Roman" charset="0"/>
                  <a:cs typeface="Times New Roman" charset="0"/>
                </a:rPr>
                <a:t>Bursty</a:t>
              </a:r>
              <a:r>
                <a:rPr lang="en-US" sz="2000" b="1" dirty="0">
                  <a:latin typeface="Times New Roman" charset="0"/>
                  <a:ea typeface="Times New Roman" charset="0"/>
                  <a:cs typeface="Times New Roman" charset="0"/>
                </a:rPr>
                <a:t> Case] Aggressive Allocation</a:t>
              </a:r>
            </a:p>
          </p:txBody>
        </p:sp>
        <p:pic>
          <p:nvPicPr>
            <p:cNvPr id="18" name="Picture 17"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Table 20"/>
          <p:cNvGraphicFramePr>
            <a:graphicFrameLocks noGrp="1"/>
          </p:cNvGraphicFramePr>
          <p:nvPr>
            <p:extLst>
              <p:ext uri="{D42A27DB-BD31-4B8C-83A1-F6EECF244321}">
                <p14:modId xmlns:p14="http://schemas.microsoft.com/office/powerpoint/2010/main" val="1398850931"/>
              </p:ext>
            </p:extLst>
          </p:nvPr>
        </p:nvGraphicFramePr>
        <p:xfrm>
          <a:off x="1288818" y="5557185"/>
          <a:ext cx="6096000" cy="370840"/>
        </p:xfrm>
        <a:graphic>
          <a:graphicData uri="http://schemas.openxmlformats.org/drawingml/2006/table">
            <a:tbl>
              <a:tblPr firstRow="1" bandRow="1">
                <a:tableStyleId>{5C22544A-7EE6-4342-B048-85BDC9FD1C3A}</a:tableStyleId>
              </a:tblPr>
              <a:tblGrid>
                <a:gridCol w="2673582">
                  <a:extLst>
                    <a:ext uri="{9D8B030D-6E8A-4147-A177-3AD203B41FA5}">
                      <a16:colId xmlns:a16="http://schemas.microsoft.com/office/drawing/2014/main" xmlns="" val="20000"/>
                    </a:ext>
                  </a:extLst>
                </a:gridCol>
                <a:gridCol w="3422418">
                  <a:extLst>
                    <a:ext uri="{9D8B030D-6E8A-4147-A177-3AD203B41FA5}">
                      <a16:colId xmlns:a16="http://schemas.microsoft.com/office/drawing/2014/main" xmlns="" val="20001"/>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Long-term</a:t>
                      </a:r>
                      <a:r>
                        <a:rPr lang="en-US" sz="1400" b="1" kern="1200" baseline="0" dirty="0">
                          <a:solidFill>
                            <a:schemeClr val="lt1"/>
                          </a:solidFill>
                          <a:latin typeface="Times New Roman" charset="0"/>
                          <a:ea typeface="Times New Roman" charset="0"/>
                          <a:cs typeface="Times New Roman" charset="0"/>
                        </a:rPr>
                        <a:t> Zone</a:t>
                      </a:r>
                      <a:endParaRPr lang="en-US" sz="1400" dirty="0">
                        <a:latin typeface="Times New Roman" charset="0"/>
                        <a:ea typeface="Times New Roman" charset="0"/>
                        <a:cs typeface="Times New Roman" charset="0"/>
                      </a:endParaRPr>
                    </a:p>
                  </a:txBody>
                  <a:tcPr>
                    <a:solidFill>
                      <a:srgbClr val="0070C0"/>
                    </a:solidFill>
                  </a:tcPr>
                </a:tc>
                <a:tc>
                  <a:txBody>
                    <a:bodyPr/>
                    <a:lstStyle/>
                    <a:p>
                      <a:pPr algn="ctr"/>
                      <a:r>
                        <a:rPr lang="en-US" sz="1400" dirty="0">
                          <a:latin typeface="Times New Roman" charset="0"/>
                          <a:ea typeface="Times New Roman" charset="0"/>
                          <a:cs typeface="Times New Roman" charset="0"/>
                        </a:rPr>
                        <a:t>Short-term Zone</a:t>
                      </a:r>
                    </a:p>
                  </a:txBody>
                  <a:tcPr>
                    <a:solidFill>
                      <a:srgbClr val="C00000"/>
                    </a:solidFill>
                  </a:tcPr>
                </a:tc>
                <a:extLst>
                  <a:ext uri="{0D108BD9-81ED-4DB2-BD59-A6C34878D82A}">
                    <a16:rowId xmlns:a16="http://schemas.microsoft.com/office/drawing/2014/main" xmlns="" val="10000"/>
                  </a:ext>
                </a:extLst>
              </a:tr>
            </a:tbl>
          </a:graphicData>
        </a:graphic>
      </p:graphicFrame>
      <p:grpSp>
        <p:nvGrpSpPr>
          <p:cNvPr id="11" name="Group 10"/>
          <p:cNvGrpSpPr/>
          <p:nvPr/>
        </p:nvGrpSpPr>
        <p:grpSpPr>
          <a:xfrm>
            <a:off x="1288818" y="4677792"/>
            <a:ext cx="7175394" cy="879393"/>
            <a:chOff x="1288818" y="4677792"/>
            <a:chExt cx="7175394" cy="879393"/>
          </a:xfrm>
        </p:grpSpPr>
        <p:grpSp>
          <p:nvGrpSpPr>
            <p:cNvPr id="22" name="Group 21"/>
            <p:cNvGrpSpPr/>
            <p:nvPr/>
          </p:nvGrpSpPr>
          <p:grpSpPr>
            <a:xfrm>
              <a:off x="3479906" y="4806420"/>
              <a:ext cx="4984306" cy="654676"/>
              <a:chOff x="2967472" y="4453827"/>
              <a:chExt cx="4984306" cy="654676"/>
            </a:xfrm>
          </p:grpSpPr>
          <p:sp>
            <p:nvSpPr>
              <p:cNvPr id="23" name="Rectangle 22"/>
              <p:cNvSpPr/>
              <p:nvPr/>
            </p:nvSpPr>
            <p:spPr>
              <a:xfrm>
                <a:off x="3404389" y="4528522"/>
                <a:ext cx="4547389" cy="369332"/>
              </a:xfrm>
              <a:prstGeom prst="rect">
                <a:avLst/>
              </a:prstGeom>
            </p:spPr>
            <p:txBody>
              <a:bodyPr wrap="square">
                <a:spAutoFit/>
              </a:bodyPr>
              <a:lstStyle/>
              <a:p>
                <a:r>
                  <a:rPr lang="en-US" b="1" dirty="0">
                    <a:latin typeface="Times New Roman" charset="0"/>
                    <a:ea typeface="Times New Roman" charset="0"/>
                    <a:cs typeface="Times New Roman" charset="0"/>
                  </a:rPr>
                  <a:t>Partition</a:t>
                </a:r>
                <a:endParaRPr lang="en-US" b="1" dirty="0"/>
              </a:p>
            </p:txBody>
          </p:sp>
          <p:sp>
            <p:nvSpPr>
              <p:cNvPr id="24" name="Down Arrow 23"/>
              <p:cNvSpPr/>
              <p:nvPr/>
            </p:nvSpPr>
            <p:spPr>
              <a:xfrm>
                <a:off x="2967472" y="4453827"/>
                <a:ext cx="381000" cy="6546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3" name="Straight Connector 2"/>
            <p:cNvCxnSpPr/>
            <p:nvPr/>
          </p:nvCxnSpPr>
          <p:spPr>
            <a:xfrm>
              <a:off x="1288818" y="4681565"/>
              <a:ext cx="2628005" cy="8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90750" y="4677792"/>
              <a:ext cx="2628005" cy="8756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04800" y="5136224"/>
            <a:ext cx="2243802" cy="791802"/>
            <a:chOff x="76200" y="5136223"/>
            <a:chExt cx="2472402" cy="1000187"/>
          </a:xfrm>
        </p:grpSpPr>
        <p:sp>
          <p:nvSpPr>
            <p:cNvPr id="19" name="Rectangle 18"/>
            <p:cNvSpPr/>
            <p:nvPr/>
          </p:nvSpPr>
          <p:spPr>
            <a:xfrm>
              <a:off x="1267482" y="5136223"/>
              <a:ext cx="1281120" cy="369332"/>
            </a:xfrm>
            <a:prstGeom prst="rect">
              <a:avLst/>
            </a:prstGeom>
          </p:spPr>
          <p:txBody>
            <a:bodyPr wrap="none">
              <a:spAutoFit/>
            </a:bodyPr>
            <a:lstStyle/>
            <a:p>
              <a:r>
                <a:rPr lang="en-US">
                  <a:latin typeface="Times New Roman" charset="0"/>
                  <a:ea typeface="Times New Roman" charset="0"/>
                  <a:cs typeface="Times New Roman" charset="0"/>
                </a:rPr>
                <a:t>Next Epoch</a:t>
              </a:r>
              <a:endParaRPr lang="en-US" dirty="0"/>
            </a:p>
          </p:txBody>
        </p:sp>
        <p:pic>
          <p:nvPicPr>
            <p:cNvPr id="33" name="Picture 32"/>
            <p:cNvPicPr>
              <a:picLocks noChangeAspect="1"/>
            </p:cNvPicPr>
            <p:nvPr/>
          </p:nvPicPr>
          <p:blipFill>
            <a:blip r:embed="rId4"/>
            <a:stretch>
              <a:fillRect/>
            </a:stretch>
          </p:blipFill>
          <p:spPr>
            <a:xfrm>
              <a:off x="76200" y="5348799"/>
              <a:ext cx="787611" cy="787611"/>
            </a:xfrm>
            <a:prstGeom prst="rect">
              <a:avLst/>
            </a:prstGeom>
          </p:spPr>
        </p:pic>
      </p:grpSp>
      <p:grpSp>
        <p:nvGrpSpPr>
          <p:cNvPr id="8" name="Group 7"/>
          <p:cNvGrpSpPr/>
          <p:nvPr/>
        </p:nvGrpSpPr>
        <p:grpSpPr>
          <a:xfrm>
            <a:off x="103632" y="2291520"/>
            <a:ext cx="6908524" cy="1286461"/>
            <a:chOff x="103632" y="2291520"/>
            <a:chExt cx="6908524" cy="1286461"/>
          </a:xfrm>
        </p:grpSpPr>
        <p:sp>
          <p:nvSpPr>
            <p:cNvPr id="5" name="Rectangle 4"/>
            <p:cNvSpPr/>
            <p:nvPr/>
          </p:nvSpPr>
          <p:spPr>
            <a:xfrm>
              <a:off x="1230252" y="2291520"/>
              <a:ext cx="5781904" cy="369332"/>
            </a:xfrm>
            <a:prstGeom prst="rect">
              <a:avLst/>
            </a:prstGeom>
          </p:spPr>
          <p:txBody>
            <a:bodyPr wrap="none">
              <a:spAutoFit/>
            </a:bodyPr>
            <a:lstStyle/>
            <a:p>
              <a:r>
                <a:rPr lang="en-US" dirty="0">
                  <a:latin typeface="Times New Roman" charset="0"/>
                  <a:ea typeface="Times New Roman" charset="0"/>
                  <a:cs typeface="Times New Roman" charset="0"/>
                </a:rPr>
                <a:t>Sliding Window (Recent 10 Epochs Accessed IO Addresses)</a:t>
              </a:r>
              <a:endParaRPr lang="en-US" dirty="0"/>
            </a:p>
          </p:txBody>
        </p:sp>
        <p:pic>
          <p:nvPicPr>
            <p:cNvPr id="35" name="Picture 34"/>
            <p:cNvPicPr>
              <a:picLocks noChangeAspect="1"/>
            </p:cNvPicPr>
            <p:nvPr/>
          </p:nvPicPr>
          <p:blipFill>
            <a:blip r:embed="rId5"/>
            <a:stretch>
              <a:fillRect/>
            </a:stretch>
          </p:blipFill>
          <p:spPr>
            <a:xfrm>
              <a:off x="103632" y="2511403"/>
              <a:ext cx="1066578" cy="1066578"/>
            </a:xfrm>
            <a:prstGeom prst="rect">
              <a:avLst/>
            </a:prstGeom>
          </p:spPr>
        </p:pic>
      </p:grpSp>
      <p:grpSp>
        <p:nvGrpSpPr>
          <p:cNvPr id="4" name="Group 3"/>
          <p:cNvGrpSpPr/>
          <p:nvPr/>
        </p:nvGrpSpPr>
        <p:grpSpPr>
          <a:xfrm>
            <a:off x="192502" y="1066133"/>
            <a:ext cx="2823861" cy="1081683"/>
            <a:chOff x="192502" y="1066133"/>
            <a:chExt cx="2823861" cy="1081683"/>
          </a:xfrm>
        </p:grpSpPr>
        <p:sp>
          <p:nvSpPr>
            <p:cNvPr id="26" name="Rectangle 25"/>
            <p:cNvSpPr/>
            <p:nvPr/>
          </p:nvSpPr>
          <p:spPr>
            <a:xfrm>
              <a:off x="1273578" y="1066133"/>
              <a:ext cx="1742785" cy="369332"/>
            </a:xfrm>
            <a:prstGeom prst="rect">
              <a:avLst/>
            </a:prstGeom>
          </p:spPr>
          <p:txBody>
            <a:bodyPr wrap="none">
              <a:spAutoFit/>
            </a:bodyPr>
            <a:lstStyle/>
            <a:p>
              <a:r>
                <a:rPr lang="en-US" dirty="0">
                  <a:latin typeface="Times New Roman" charset="0"/>
                  <a:ea typeface="Times New Roman" charset="0"/>
                  <a:cs typeface="Times New Roman" charset="0"/>
                </a:rPr>
                <a:t>Current Partition</a:t>
              </a:r>
              <a:endParaRPr lang="en-US" dirty="0"/>
            </a:p>
          </p:txBody>
        </p:sp>
        <p:pic>
          <p:nvPicPr>
            <p:cNvPr id="37" name="Picture 36"/>
            <p:cNvPicPr>
              <a:picLocks noChangeAspect="1"/>
            </p:cNvPicPr>
            <p:nvPr/>
          </p:nvPicPr>
          <p:blipFill>
            <a:blip r:embed="rId4"/>
            <a:stretch>
              <a:fillRect/>
            </a:stretch>
          </p:blipFill>
          <p:spPr>
            <a:xfrm>
              <a:off x="192502" y="1360205"/>
              <a:ext cx="787611" cy="787611"/>
            </a:xfrm>
            <a:prstGeom prst="rect">
              <a:avLst/>
            </a:prstGeom>
          </p:spPr>
        </p:pic>
      </p:grpSp>
      <p:pic>
        <p:nvPicPr>
          <p:cNvPr id="31" name="Picture 30" descr="Screen Shot 2014-02-25 at 10.41.45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610247"/>
            <a:ext cx="2144943" cy="581084"/>
          </a:xfrm>
          <a:prstGeom prst="rect">
            <a:avLst/>
          </a:prstGeom>
        </p:spPr>
      </p:pic>
      <p:sp>
        <p:nvSpPr>
          <p:cNvPr id="36" name="Arrow: Down 35"/>
          <p:cNvSpPr/>
          <p:nvPr/>
        </p:nvSpPr>
        <p:spPr>
          <a:xfrm rot="10800000">
            <a:off x="7896438" y="1028992"/>
            <a:ext cx="220465" cy="32467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7697968" y="1298015"/>
            <a:ext cx="800219" cy="369332"/>
          </a:xfrm>
          <a:prstGeom prst="rect">
            <a:avLst/>
          </a:prstGeom>
        </p:spPr>
        <p:txBody>
          <a:bodyPr wrap="none">
            <a:spAutoFit/>
          </a:bodyPr>
          <a:lstStyle/>
          <a:p>
            <a:r>
              <a:rPr lang="en-US" dirty="0" err="1">
                <a:latin typeface="Times New Roman" charset="0"/>
                <a:ea typeface="Times New Roman" charset="0"/>
                <a:cs typeface="Times New Roman" charset="0"/>
              </a:rPr>
              <a:t>Bursty</a:t>
            </a:r>
            <a:endParaRPr lang="en-US" dirty="0"/>
          </a:p>
        </p:txBody>
      </p:sp>
      <p:grpSp>
        <p:nvGrpSpPr>
          <p:cNvPr id="48" name="Group 47"/>
          <p:cNvGrpSpPr/>
          <p:nvPr/>
        </p:nvGrpSpPr>
        <p:grpSpPr>
          <a:xfrm>
            <a:off x="53019" y="3154887"/>
            <a:ext cx="8768134" cy="1616916"/>
            <a:chOff x="53019" y="3154887"/>
            <a:chExt cx="8768134" cy="1616916"/>
          </a:xfrm>
        </p:grpSpPr>
        <p:pic>
          <p:nvPicPr>
            <p:cNvPr id="34" name="Picture 33"/>
            <p:cNvPicPr>
              <a:picLocks noChangeAspect="1"/>
            </p:cNvPicPr>
            <p:nvPr/>
          </p:nvPicPr>
          <p:blipFill>
            <a:blip r:embed="rId5"/>
            <a:stretch>
              <a:fillRect/>
            </a:stretch>
          </p:blipFill>
          <p:spPr>
            <a:xfrm>
              <a:off x="53019" y="3705225"/>
              <a:ext cx="1066578" cy="1066578"/>
            </a:xfrm>
            <a:prstGeom prst="rect">
              <a:avLst/>
            </a:prstGeom>
          </p:spPr>
        </p:pic>
        <p:grpSp>
          <p:nvGrpSpPr>
            <p:cNvPr id="30" name="Group 29"/>
            <p:cNvGrpSpPr/>
            <p:nvPr/>
          </p:nvGrpSpPr>
          <p:grpSpPr>
            <a:xfrm>
              <a:off x="1339431" y="3154887"/>
              <a:ext cx="7481722" cy="1168379"/>
              <a:chOff x="1339431" y="3154887"/>
              <a:chExt cx="7481722" cy="1168379"/>
            </a:xfrm>
          </p:grpSpPr>
          <p:grpSp>
            <p:nvGrpSpPr>
              <p:cNvPr id="7" name="Group 6"/>
              <p:cNvGrpSpPr/>
              <p:nvPr/>
            </p:nvGrpSpPr>
            <p:grpSpPr>
              <a:xfrm>
                <a:off x="1600369" y="3176674"/>
                <a:ext cx="5576532" cy="1125720"/>
                <a:chOff x="1194758" y="4327121"/>
                <a:chExt cx="5576532" cy="1125720"/>
              </a:xfrm>
            </p:grpSpPr>
            <p:sp>
              <p:nvSpPr>
                <p:cNvPr id="16" name="Rectangle 15"/>
                <p:cNvSpPr/>
                <p:nvPr/>
              </p:nvSpPr>
              <p:spPr>
                <a:xfrm>
                  <a:off x="1194758" y="5083509"/>
                  <a:ext cx="5576532" cy="369332"/>
                </a:xfrm>
                <a:prstGeom prst="rect">
                  <a:avLst/>
                </a:prstGeom>
              </p:spPr>
              <p:txBody>
                <a:bodyPr wrap="square">
                  <a:spAutoFit/>
                </a:bodyPr>
                <a:lstStyle/>
                <a:p>
                  <a:r>
                    <a:rPr lang="en-US" b="1" dirty="0" err="1">
                      <a:solidFill>
                        <a:srgbClr val="0070C0"/>
                      </a:solidFill>
                      <a:latin typeface="Times New Roman" charset="0"/>
                      <a:ea typeface="Times New Roman" charset="0"/>
                      <a:cs typeface="Times New Roman" charset="0"/>
                    </a:rPr>
                    <a:t>Avg</a:t>
                  </a:r>
                  <a:r>
                    <a:rPr lang="en-US" b="1" dirty="0">
                      <a:solidFill>
                        <a:srgbClr val="0070C0"/>
                      </a:solidFill>
                      <a:latin typeface="Times New Roman" charset="0"/>
                      <a:ea typeface="Times New Roman" charset="0"/>
                      <a:cs typeface="Times New Roman" charset="0"/>
                    </a:rPr>
                    <a:t> hit time value of bins found in </a:t>
                  </a:r>
                  <a:r>
                    <a:rPr lang="en-US" b="1" dirty="0" err="1">
                      <a:solidFill>
                        <a:srgbClr val="0070C0"/>
                      </a:solidFill>
                      <a:latin typeface="Times New Roman" charset="0"/>
                      <a:ea typeface="Times New Roman" charset="0"/>
                      <a:cs typeface="Times New Roman" charset="0"/>
                    </a:rPr>
                    <a:t>Lz</a:t>
                  </a:r>
                  <a:r>
                    <a:rPr lang="en-US" b="1" dirty="0">
                      <a:solidFill>
                        <a:srgbClr val="0070C0"/>
                      </a:solidFill>
                      <a:latin typeface="Times New Roman" charset="0"/>
                      <a:ea typeface="Times New Roman" charset="0"/>
                      <a:cs typeface="Times New Roman" charset="0"/>
                    </a:rPr>
                    <a:t> as threshold</a:t>
                  </a:r>
                  <a:endParaRPr lang="en-US" b="1" dirty="0">
                    <a:solidFill>
                      <a:srgbClr val="0070C0"/>
                    </a:solidFill>
                  </a:endParaRPr>
                </a:p>
              </p:txBody>
            </p:sp>
            <p:sp>
              <p:nvSpPr>
                <p:cNvPr id="6" name="Down Arrow 5"/>
                <p:cNvSpPr/>
                <p:nvPr/>
              </p:nvSpPr>
              <p:spPr>
                <a:xfrm rot="19466800">
                  <a:off x="2504189" y="4327121"/>
                  <a:ext cx="381000" cy="84105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45" name="Straight Connector 44"/>
              <p:cNvCxnSpPr/>
              <p:nvPr/>
            </p:nvCxnSpPr>
            <p:spPr>
              <a:xfrm flipH="1">
                <a:off x="1339431" y="3154887"/>
                <a:ext cx="2597410" cy="1155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223743" y="3167428"/>
                <a:ext cx="2597410" cy="1155838"/>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072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11</a:t>
            </a:fld>
            <a:endParaRPr lang="en-US"/>
          </a:p>
        </p:txBody>
      </p:sp>
      <p:grpSp>
        <p:nvGrpSpPr>
          <p:cNvPr id="13" name="Group 12"/>
          <p:cNvGrpSpPr/>
          <p:nvPr/>
        </p:nvGrpSpPr>
        <p:grpSpPr>
          <a:xfrm>
            <a:off x="0" y="-35625"/>
            <a:ext cx="9144000" cy="609600"/>
            <a:chOff x="0" y="-35625"/>
            <a:chExt cx="9144000" cy="609600"/>
          </a:xfrm>
        </p:grpSpPr>
        <p:sp>
          <p:nvSpPr>
            <p:cNvPr id="14" name="Rectangle 13"/>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              [Step 2] Dynamic Partition Inside Long-term Zone</a:t>
              </a:r>
            </a:p>
          </p:txBody>
        </p:sp>
        <p:pic>
          <p:nvPicPr>
            <p:cNvPr id="15" name="Picture 14"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456788" y="2971800"/>
            <a:ext cx="7696200" cy="3293209"/>
          </a:xfrm>
          <a:prstGeom prst="rect">
            <a:avLst/>
          </a:prstGeom>
          <a:noFill/>
        </p:spPr>
        <p:txBody>
          <a:bodyPr wrap="square" rtlCol="0">
            <a:spAutoFit/>
          </a:bodyPr>
          <a:lstStyle/>
          <a:p>
            <a:pPr lvl="1" algn="just">
              <a:lnSpc>
                <a:spcPct val="130000"/>
              </a:lnSpc>
            </a:pPr>
            <a:endParaRPr lang="en-US" sz="2000" dirty="0">
              <a:latin typeface="Times New Roman" charset="0"/>
              <a:ea typeface="Times New Roman" charset="0"/>
              <a:cs typeface="Times New Roman" charset="0"/>
            </a:endParaRPr>
          </a:p>
          <a:p>
            <a:pPr marL="742950" lvl="1" indent="-285750" algn="just">
              <a:lnSpc>
                <a:spcPct val="130000"/>
              </a:lnSpc>
              <a:buFont typeface="Arial" panose="020B0604020202020204" pitchFamily="34" charset="0"/>
              <a:buChar char="•"/>
            </a:pPr>
            <a:r>
              <a:rPr lang="en-US" sz="2000" dirty="0">
                <a:latin typeface="Times New Roman" charset="0"/>
                <a:ea typeface="Times New Roman" charset="0"/>
                <a:cs typeface="Times New Roman" charset="0"/>
              </a:rPr>
              <a:t>Long-term zone captures </a:t>
            </a:r>
            <a:r>
              <a:rPr lang="en-US" sz="2000" b="1" dirty="0">
                <a:solidFill>
                  <a:srgbClr val="FF0000"/>
                </a:solidFill>
                <a:latin typeface="Times New Roman" charset="0"/>
                <a:ea typeface="Times New Roman" charset="0"/>
                <a:cs typeface="Times New Roman" charset="0"/>
              </a:rPr>
              <a:t>long-term frequent </a:t>
            </a:r>
            <a:r>
              <a:rPr lang="en-US" sz="2000" dirty="0">
                <a:latin typeface="Times New Roman" charset="0"/>
                <a:ea typeface="Times New Roman" charset="0"/>
                <a:cs typeface="Times New Roman" charset="0"/>
              </a:rPr>
              <a:t>data.</a:t>
            </a:r>
          </a:p>
          <a:p>
            <a:pPr marL="742950" lvl="1" indent="-285750" algn="just">
              <a:lnSpc>
                <a:spcPct val="130000"/>
              </a:lnSpc>
              <a:buFont typeface="Arial" panose="020B0604020202020204" pitchFamily="34" charset="0"/>
              <a:buChar char="•"/>
            </a:pPr>
            <a:r>
              <a:rPr lang="en-US" sz="2000" dirty="0">
                <a:latin typeface="Times New Roman" charset="0"/>
                <a:ea typeface="Times New Roman" charset="0"/>
                <a:cs typeface="Times New Roman" charset="0"/>
              </a:rPr>
              <a:t>VM’s IO pattern </a:t>
            </a:r>
            <a:r>
              <a:rPr lang="en-US" sz="2000" b="1" dirty="0">
                <a:solidFill>
                  <a:srgbClr val="FF0000"/>
                </a:solidFill>
                <a:latin typeface="Times New Roman" charset="0"/>
                <a:ea typeface="Times New Roman" charset="0"/>
                <a:cs typeface="Times New Roman" charset="0"/>
              </a:rPr>
              <a:t>varies</a:t>
            </a:r>
            <a:r>
              <a:rPr lang="en-US" sz="2000" dirty="0">
                <a:latin typeface="Times New Roman" charset="0"/>
                <a:ea typeface="Times New Roman" charset="0"/>
                <a:cs typeface="Times New Roman" charset="0"/>
              </a:rPr>
              <a:t> overtime.</a:t>
            </a:r>
          </a:p>
          <a:p>
            <a:pPr marL="742950" lvl="1" indent="-285750" algn="just">
              <a:lnSpc>
                <a:spcPct val="130000"/>
              </a:lnSpc>
              <a:buFont typeface="Arial" panose="020B0604020202020204" pitchFamily="34" charset="0"/>
              <a:buChar char="•"/>
            </a:pPr>
            <a:r>
              <a:rPr lang="en-US" sz="2000" b="1" dirty="0">
                <a:solidFill>
                  <a:srgbClr val="FF0000"/>
                </a:solidFill>
                <a:latin typeface="Times New Roman" charset="0"/>
                <a:ea typeface="Times New Roman" charset="0"/>
                <a:cs typeface="Times New Roman" charset="0"/>
              </a:rPr>
              <a:t>To adapt</a:t>
            </a:r>
            <a:r>
              <a:rPr lang="en-US" sz="2000" dirty="0">
                <a:latin typeface="Times New Roman" charset="0"/>
                <a:ea typeface="Times New Roman" charset="0"/>
                <a:cs typeface="Times New Roman" charset="0"/>
              </a:rPr>
              <a:t> to workload change, GREM needs to consider </a:t>
            </a:r>
            <a:r>
              <a:rPr lang="en-US" sz="2000" b="1" dirty="0">
                <a:solidFill>
                  <a:srgbClr val="FF0000"/>
                </a:solidFill>
                <a:latin typeface="Times New Roman" charset="0"/>
                <a:ea typeface="Times New Roman" charset="0"/>
                <a:cs typeface="Times New Roman" charset="0"/>
              </a:rPr>
              <a:t>history</a:t>
            </a:r>
            <a:r>
              <a:rPr lang="en-US" sz="2000" dirty="0">
                <a:latin typeface="Times New Roman" charset="0"/>
                <a:ea typeface="Times New Roman" charset="0"/>
                <a:cs typeface="Times New Roman" charset="0"/>
              </a:rPr>
              <a:t> of more epochs.</a:t>
            </a:r>
          </a:p>
          <a:p>
            <a:pPr lvl="1" algn="just">
              <a:lnSpc>
                <a:spcPct val="130000"/>
              </a:lnSpc>
            </a:pPr>
            <a:endParaRPr lang="en-US" sz="2000" dirty="0">
              <a:latin typeface="Times New Roman" charset="0"/>
              <a:ea typeface="Times New Roman" charset="0"/>
              <a:cs typeface="Times New Roman" charset="0"/>
            </a:endParaRPr>
          </a:p>
          <a:p>
            <a:pPr lvl="1" algn="just">
              <a:lnSpc>
                <a:spcPct val="130000"/>
              </a:lnSpc>
            </a:pPr>
            <a:endParaRPr lang="en-US" sz="2000" dirty="0">
              <a:latin typeface="Times New Roman" charset="0"/>
              <a:ea typeface="Times New Roman" charset="0"/>
              <a:cs typeface="Times New Roman" charset="0"/>
            </a:endParaRPr>
          </a:p>
          <a:p>
            <a:pPr lvl="1" algn="just">
              <a:lnSpc>
                <a:spcPct val="130000"/>
              </a:lnSpc>
            </a:pPr>
            <a:endParaRPr lang="en-US" sz="2000" dirty="0">
              <a:latin typeface="Times New Roman" charset="0"/>
              <a:ea typeface="Times New Roman" charset="0"/>
              <a:cs typeface="Times New Roman" charset="0"/>
            </a:endParaRPr>
          </a:p>
        </p:txBody>
      </p:sp>
      <p:grpSp>
        <p:nvGrpSpPr>
          <p:cNvPr id="2" name="Group 1"/>
          <p:cNvGrpSpPr/>
          <p:nvPr/>
        </p:nvGrpSpPr>
        <p:grpSpPr>
          <a:xfrm>
            <a:off x="2137399" y="1270415"/>
            <a:ext cx="4869201" cy="1354824"/>
            <a:chOff x="2286000" y="838200"/>
            <a:chExt cx="4869201" cy="1354824"/>
          </a:xfrm>
        </p:grpSpPr>
        <p:grpSp>
          <p:nvGrpSpPr>
            <p:cNvPr id="10" name="Group 9"/>
            <p:cNvGrpSpPr/>
            <p:nvPr/>
          </p:nvGrpSpPr>
          <p:grpSpPr>
            <a:xfrm>
              <a:off x="2286000" y="838200"/>
              <a:ext cx="4869201" cy="1354824"/>
              <a:chOff x="1981200" y="1826980"/>
              <a:chExt cx="4869201" cy="1354824"/>
            </a:xfrm>
          </p:grpSpPr>
          <p:pic>
            <p:nvPicPr>
              <p:cNvPr id="11" name="Picture 10" descr="Screen Shot 2014-02-25 at 10.41.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862693"/>
                <a:ext cx="4869201" cy="1319111"/>
              </a:xfrm>
              <a:prstGeom prst="rect">
                <a:avLst/>
              </a:prstGeom>
            </p:spPr>
          </p:pic>
          <p:sp>
            <p:nvSpPr>
              <p:cNvPr id="12" name="Rectangle 11"/>
              <p:cNvSpPr/>
              <p:nvPr/>
            </p:nvSpPr>
            <p:spPr>
              <a:xfrm>
                <a:off x="2286000" y="1873960"/>
                <a:ext cx="1862689" cy="369332"/>
              </a:xfrm>
              <a:prstGeom prst="rect">
                <a:avLst/>
              </a:prstGeom>
            </p:spPr>
            <p:txBody>
              <a:bodyPr wrap="none">
                <a:spAutoFit/>
              </a:bodyPr>
              <a:lstStyle/>
              <a:p>
                <a:r>
                  <a:rPr lang="en-US" b="1" dirty="0">
                    <a:solidFill>
                      <a:srgbClr val="0069D9"/>
                    </a:solidFill>
                    <a:latin typeface="Times New Roman" charset="0"/>
                    <a:ea typeface="Times New Roman" charset="0"/>
                    <a:cs typeface="Times New Roman" charset="0"/>
                  </a:rPr>
                  <a:t>Long-Term Zone</a:t>
                </a:r>
                <a:endParaRPr lang="en-US" dirty="0">
                  <a:solidFill>
                    <a:srgbClr val="0069D9"/>
                  </a:solidFill>
                </a:endParaRPr>
              </a:p>
            </p:txBody>
          </p:sp>
          <p:sp>
            <p:nvSpPr>
              <p:cNvPr id="16" name="Rectangle 15"/>
              <p:cNvSpPr/>
              <p:nvPr/>
            </p:nvSpPr>
            <p:spPr>
              <a:xfrm>
                <a:off x="4679350" y="1826980"/>
                <a:ext cx="1901161" cy="369332"/>
              </a:xfrm>
              <a:prstGeom prst="rect">
                <a:avLst/>
              </a:prstGeom>
            </p:spPr>
            <p:txBody>
              <a:bodyPr wrap="none">
                <a:spAutoFit/>
              </a:bodyPr>
              <a:lstStyle/>
              <a:p>
                <a:r>
                  <a:rPr lang="en-US" b="1" dirty="0">
                    <a:solidFill>
                      <a:srgbClr val="FF0000"/>
                    </a:solidFill>
                    <a:latin typeface="Times New Roman" charset="0"/>
                    <a:ea typeface="Times New Roman" charset="0"/>
                    <a:cs typeface="Times New Roman" charset="0"/>
                  </a:rPr>
                  <a:t>Short-Term Zone</a:t>
                </a:r>
                <a:endParaRPr lang="en-US" dirty="0">
                  <a:solidFill>
                    <a:srgbClr val="FF0000"/>
                  </a:solidFill>
                </a:endParaRPr>
              </a:p>
            </p:txBody>
          </p:sp>
        </p:grpSp>
        <p:grpSp>
          <p:nvGrpSpPr>
            <p:cNvPr id="17" name="Group 16"/>
            <p:cNvGrpSpPr/>
            <p:nvPr/>
          </p:nvGrpSpPr>
          <p:grpSpPr>
            <a:xfrm>
              <a:off x="2743200" y="2048550"/>
              <a:ext cx="1524000" cy="0"/>
              <a:chOff x="2438400" y="3200400"/>
              <a:chExt cx="1524000" cy="0"/>
            </a:xfrm>
          </p:grpSpPr>
          <p:cxnSp>
            <p:nvCxnSpPr>
              <p:cNvPr id="18" name="Straight Arrow Connector 17"/>
              <p:cNvCxnSpPr/>
              <p:nvPr/>
            </p:nvCxnSpPr>
            <p:spPr>
              <a:xfrm>
                <a:off x="24384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718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052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3836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12</a:t>
            </a:fld>
            <a:endParaRPr lang="en-US"/>
          </a:p>
        </p:txBody>
      </p:sp>
      <p:grpSp>
        <p:nvGrpSpPr>
          <p:cNvPr id="13" name="Group 12"/>
          <p:cNvGrpSpPr/>
          <p:nvPr/>
        </p:nvGrpSpPr>
        <p:grpSpPr>
          <a:xfrm>
            <a:off x="0" y="-35625"/>
            <a:ext cx="9144000" cy="609600"/>
            <a:chOff x="0" y="-35625"/>
            <a:chExt cx="9144000" cy="609600"/>
          </a:xfrm>
        </p:grpSpPr>
        <p:sp>
          <p:nvSpPr>
            <p:cNvPr id="14" name="Rectangle 13"/>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              Dynamic Partition Inside Long-term Zone</a:t>
              </a:r>
            </a:p>
          </p:txBody>
        </p:sp>
        <p:pic>
          <p:nvPicPr>
            <p:cNvPr id="15" name="Picture 14"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p:cNvGraphicFramePr>
            <a:graphicFrameLocks noGrp="1"/>
          </p:cNvGraphicFramePr>
          <p:nvPr>
            <p:extLst/>
          </p:nvPr>
        </p:nvGraphicFramePr>
        <p:xfrm>
          <a:off x="1217106" y="4069724"/>
          <a:ext cx="6096000" cy="3708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370840">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nvPr>
        </p:nvGraphicFramePr>
        <p:xfrm>
          <a:off x="1219200" y="5334000"/>
          <a:ext cx="6096000" cy="3708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370840">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nvPr>
        </p:nvGraphicFramePr>
        <p:xfrm>
          <a:off x="1226250" y="3197990"/>
          <a:ext cx="6096000" cy="370840"/>
        </p:xfrm>
        <a:graphic>
          <a:graphicData uri="http://schemas.openxmlformats.org/drawingml/2006/table">
            <a:tbl>
              <a:tblPr firstRow="1" bandRow="1">
                <a:tableStyleId>{5C22544A-7EE6-4342-B048-85BDC9FD1C3A}</a:tableStyleId>
              </a:tblPr>
              <a:tblGrid>
                <a:gridCol w="182175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302450">
                  <a:extLst>
                    <a:ext uri="{9D8B030D-6E8A-4147-A177-3AD203B41FA5}">
                      <a16:colId xmlns:a16="http://schemas.microsoft.com/office/drawing/2014/main" xmlns="" val="20003"/>
                    </a:ext>
                  </a:extLst>
                </a:gridCol>
              </a:tblGrid>
              <a:tr h="370840">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nvPr>
        </p:nvGraphicFramePr>
        <p:xfrm>
          <a:off x="1224156" y="2344773"/>
          <a:ext cx="6096000" cy="3708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370840">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nvPr>
        </p:nvGraphicFramePr>
        <p:xfrm>
          <a:off x="1217106" y="1205791"/>
          <a:ext cx="6096000" cy="370840"/>
        </p:xfrm>
        <a:graphic>
          <a:graphicData uri="http://schemas.openxmlformats.org/drawingml/2006/table">
            <a:tbl>
              <a:tblPr firstRow="1" bandRow="1">
                <a:tableStyleId>{5C22544A-7EE6-4342-B048-85BDC9FD1C3A}</a:tableStyleId>
              </a:tblPr>
              <a:tblGrid>
                <a:gridCol w="1297494">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gridCol w="683706">
                  <a:extLst>
                    <a:ext uri="{9D8B030D-6E8A-4147-A177-3AD203B41FA5}">
                      <a16:colId xmlns:a16="http://schemas.microsoft.com/office/drawing/2014/main" xmlns="" val="20003"/>
                    </a:ext>
                  </a:extLst>
                </a:gridCol>
              </a:tblGrid>
              <a:tr h="370840">
                <a:tc>
                  <a:txBody>
                    <a:bodyPr/>
                    <a:lstStyle/>
                    <a:p>
                      <a:pPr algn="ctr"/>
                      <a:r>
                        <a:rPr lang="en-US" sz="1400" b="1" kern="1200" dirty="0">
                          <a:solidFill>
                            <a:schemeClr val="lt1"/>
                          </a:solidFill>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4153454" y="1568637"/>
            <a:ext cx="415498" cy="369332"/>
          </a:xfrm>
          <a:prstGeom prst="rect">
            <a:avLst/>
          </a:prstGeom>
        </p:spPr>
        <p:txBody>
          <a:bodyPr wrap="none">
            <a:spAutoFit/>
          </a:bodyPr>
          <a:lstStyle/>
          <a:p>
            <a:r>
              <a:rPr lang="mr-IN" dirty="0">
                <a:latin typeface="Times New Roman" charset="0"/>
                <a:ea typeface="Times New Roman" charset="0"/>
                <a:cs typeface="Times New Roman" charset="0"/>
              </a:rPr>
              <a:t>…</a:t>
            </a:r>
            <a:endParaRPr lang="en-US" dirty="0"/>
          </a:p>
        </p:txBody>
      </p:sp>
      <p:graphicFrame>
        <p:nvGraphicFramePr>
          <p:cNvPr id="25" name="Table 24"/>
          <p:cNvGraphicFramePr>
            <a:graphicFrameLocks noGrp="1"/>
          </p:cNvGraphicFramePr>
          <p:nvPr>
            <p:extLst/>
          </p:nvPr>
        </p:nvGraphicFramePr>
        <p:xfrm>
          <a:off x="1224156" y="5337960"/>
          <a:ext cx="6096000" cy="370840"/>
        </p:xfrm>
        <a:graphic>
          <a:graphicData uri="http://schemas.openxmlformats.org/drawingml/2006/table">
            <a:tbl>
              <a:tblPr firstRow="1" bandRow="1">
                <a:tableStyleId>{5C22544A-7EE6-4342-B048-85BDC9FD1C3A}</a:tableStyleId>
              </a:tblPr>
              <a:tblGrid>
                <a:gridCol w="2128644">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52756">
                  <a:extLst>
                    <a:ext uri="{9D8B030D-6E8A-4147-A177-3AD203B41FA5}">
                      <a16:colId xmlns:a16="http://schemas.microsoft.com/office/drawing/2014/main" xmlns="" val="20003"/>
                    </a:ext>
                  </a:extLst>
                </a:gridCol>
              </a:tblGrid>
              <a:tr h="370840">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nvPr>
        </p:nvGraphicFramePr>
        <p:xfrm>
          <a:off x="1217106" y="5326024"/>
          <a:ext cx="6096000" cy="374904"/>
        </p:xfrm>
        <a:graphic>
          <a:graphicData uri="http://schemas.openxmlformats.org/drawingml/2006/table">
            <a:tbl>
              <a:tblPr firstRow="1" bandRow="1">
                <a:tableStyleId>{5C22544A-7EE6-4342-B048-85BDC9FD1C3A}</a:tableStyleId>
              </a:tblPr>
              <a:tblGrid>
                <a:gridCol w="2288094">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1906">
                  <a:extLst>
                    <a:ext uri="{9D8B030D-6E8A-4147-A177-3AD203B41FA5}">
                      <a16:colId xmlns:a16="http://schemas.microsoft.com/office/drawing/2014/main" xmlns="" val="20003"/>
                    </a:ext>
                  </a:extLst>
                </a:gridCol>
              </a:tblGrid>
              <a:tr h="374904">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nvPr>
        </p:nvGraphicFramePr>
        <p:xfrm>
          <a:off x="1231206" y="5335048"/>
          <a:ext cx="6096000" cy="374904"/>
        </p:xfrm>
        <a:graphic>
          <a:graphicData uri="http://schemas.openxmlformats.org/drawingml/2006/table">
            <a:tbl>
              <a:tblPr firstRow="1" bandRow="1">
                <a:tableStyleId>{5C22544A-7EE6-4342-B048-85BDC9FD1C3A}</a:tableStyleId>
              </a:tblPr>
              <a:tblGrid>
                <a:gridCol w="1830894">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gridCol w="988506">
                  <a:extLst>
                    <a:ext uri="{9D8B030D-6E8A-4147-A177-3AD203B41FA5}">
                      <a16:colId xmlns:a16="http://schemas.microsoft.com/office/drawing/2014/main" xmlns="" val="20003"/>
                    </a:ext>
                  </a:extLst>
                </a:gridCol>
              </a:tblGrid>
              <a:tr h="374904">
                <a:tc>
                  <a:txBody>
                    <a:bodyPr/>
                    <a:lstStyle/>
                    <a:p>
                      <a:pPr algn="ctr"/>
                      <a:r>
                        <a:rPr lang="en-US" sz="1400" dirty="0">
                          <a:latin typeface="Times New Roman" charset="0"/>
                          <a:ea typeface="Times New Roman" charset="0"/>
                          <a:cs typeface="Times New Roman" charset="0"/>
                        </a:rPr>
                        <a:t>VM1</a:t>
                      </a:r>
                    </a:p>
                  </a:txBody>
                  <a:tcPr>
                    <a:solidFill>
                      <a:srgbClr val="0070C0"/>
                    </a:solidFill>
                  </a:tcPr>
                </a:tc>
                <a:tc>
                  <a:txBody>
                    <a:bodyPr/>
                    <a:lstStyle/>
                    <a:p>
                      <a:pPr algn="ctr"/>
                      <a:r>
                        <a:rPr lang="en-US" sz="1400" dirty="0">
                          <a:latin typeface="Times New Roman" charset="0"/>
                          <a:ea typeface="Times New Roman" charset="0"/>
                          <a:cs typeface="Times New Roman" charset="0"/>
                        </a:rPr>
                        <a:t>VM2</a:t>
                      </a:r>
                    </a:p>
                  </a:txBody>
                  <a:tcPr>
                    <a:solidFill>
                      <a:schemeClr val="accent6">
                        <a:lumMod val="75000"/>
                      </a:schemeClr>
                    </a:solidFill>
                  </a:tcPr>
                </a:tc>
                <a:tc>
                  <a:txBody>
                    <a:bodyPr/>
                    <a:lstStyle/>
                    <a:p>
                      <a:pPr algn="ctr"/>
                      <a:r>
                        <a:rPr lang="en-US" sz="1400" dirty="0">
                          <a:latin typeface="Times New Roman" charset="0"/>
                          <a:ea typeface="Times New Roman" charset="0"/>
                          <a:cs typeface="Times New Roman" charset="0"/>
                        </a:rPr>
                        <a:t>VM3</a:t>
                      </a:r>
                    </a:p>
                  </a:txBody>
                  <a:tcPr>
                    <a:solidFill>
                      <a:srgbClr val="00B050"/>
                    </a:solidFill>
                  </a:tcPr>
                </a:tc>
                <a:tc>
                  <a:txBody>
                    <a:bodyPr/>
                    <a:lstStyle/>
                    <a:p>
                      <a:pPr algn="ctr"/>
                      <a:r>
                        <a:rPr lang="en-US" sz="1400" dirty="0">
                          <a:latin typeface="Times New Roman" charset="0"/>
                          <a:ea typeface="Times New Roman" charset="0"/>
                          <a:cs typeface="Times New Roman" charset="0"/>
                        </a:rPr>
                        <a:t>VM4</a:t>
                      </a:r>
                    </a:p>
                  </a:txBody>
                  <a:tcPr>
                    <a:solidFill>
                      <a:srgbClr val="C00000"/>
                    </a:solidFill>
                  </a:tcPr>
                </a:tc>
                <a:extLst>
                  <a:ext uri="{0D108BD9-81ED-4DB2-BD59-A6C34878D82A}">
                    <a16:rowId xmlns:a16="http://schemas.microsoft.com/office/drawing/2014/main" xmlns="" val="10000"/>
                  </a:ext>
                </a:extLst>
              </a:tr>
            </a:tbl>
          </a:graphicData>
        </a:graphic>
      </p:graphicFrame>
      <p:grpSp>
        <p:nvGrpSpPr>
          <p:cNvPr id="7" name="Group 6"/>
          <p:cNvGrpSpPr/>
          <p:nvPr/>
        </p:nvGrpSpPr>
        <p:grpSpPr>
          <a:xfrm>
            <a:off x="3200400" y="4487390"/>
            <a:ext cx="1334054" cy="654676"/>
            <a:chOff x="3200400" y="4487390"/>
            <a:chExt cx="1334054" cy="654676"/>
          </a:xfrm>
        </p:grpSpPr>
        <p:sp>
          <p:nvSpPr>
            <p:cNvPr id="16" name="Rectangle 15"/>
            <p:cNvSpPr/>
            <p:nvPr/>
          </p:nvSpPr>
          <p:spPr>
            <a:xfrm>
              <a:off x="3200400" y="4593258"/>
              <a:ext cx="898644" cy="369332"/>
            </a:xfrm>
            <a:prstGeom prst="rect">
              <a:avLst/>
            </a:prstGeom>
          </p:spPr>
          <p:txBody>
            <a:bodyPr wrap="none">
              <a:spAutoFit/>
            </a:bodyPr>
            <a:lstStyle/>
            <a:p>
              <a:r>
                <a:rPr lang="en-US" b="1" dirty="0">
                  <a:solidFill>
                    <a:srgbClr val="C00000"/>
                  </a:solidFill>
                  <a:latin typeface="Times New Roman" charset="0"/>
                  <a:ea typeface="Times New Roman" charset="0"/>
                  <a:cs typeface="Times New Roman" charset="0"/>
                </a:rPr>
                <a:t>Predict</a:t>
              </a:r>
              <a:endParaRPr lang="en-US" b="1" dirty="0">
                <a:solidFill>
                  <a:srgbClr val="C00000"/>
                </a:solidFill>
              </a:endParaRPr>
            </a:p>
          </p:txBody>
        </p:sp>
        <p:sp>
          <p:nvSpPr>
            <p:cNvPr id="6" name="Down Arrow 5"/>
            <p:cNvSpPr/>
            <p:nvPr/>
          </p:nvSpPr>
          <p:spPr>
            <a:xfrm>
              <a:off x="4153454" y="4487390"/>
              <a:ext cx="381000" cy="6546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 name="Group 9"/>
          <p:cNvGrpSpPr/>
          <p:nvPr/>
        </p:nvGrpSpPr>
        <p:grpSpPr>
          <a:xfrm>
            <a:off x="4772529" y="4485231"/>
            <a:ext cx="4406014" cy="845033"/>
            <a:chOff x="4355469" y="4462971"/>
            <a:chExt cx="4406014" cy="845033"/>
          </a:xfrm>
        </p:grpSpPr>
        <p:pic>
          <p:nvPicPr>
            <p:cNvPr id="28" name="Picture 27"/>
            <p:cNvPicPr>
              <a:picLocks noChangeAspect="1"/>
            </p:cNvPicPr>
            <p:nvPr/>
          </p:nvPicPr>
          <p:blipFill>
            <a:blip r:embed="rId4" cstate="print"/>
            <a:stretch>
              <a:fillRect/>
            </a:stretch>
          </p:blipFill>
          <p:spPr>
            <a:xfrm>
              <a:off x="5929874" y="4749543"/>
              <a:ext cx="1675384" cy="558461"/>
            </a:xfrm>
            <a:prstGeom prst="rect">
              <a:avLst/>
            </a:prstGeom>
          </p:spPr>
        </p:pic>
        <p:sp>
          <p:nvSpPr>
            <p:cNvPr id="9" name="Rectangle 8"/>
            <p:cNvSpPr/>
            <p:nvPr/>
          </p:nvSpPr>
          <p:spPr>
            <a:xfrm>
              <a:off x="4355469" y="4462971"/>
              <a:ext cx="4406014" cy="646331"/>
            </a:xfrm>
            <a:prstGeom prst="rect">
              <a:avLst/>
            </a:prstGeom>
          </p:spPr>
          <p:txBody>
            <a:bodyPr wrap="none">
              <a:spAutoFit/>
            </a:bodyPr>
            <a:lstStyle/>
            <a:p>
              <a:r>
                <a:rPr lang="en-US" b="1" dirty="0">
                  <a:solidFill>
                    <a:srgbClr val="C00000"/>
                  </a:solidFill>
                  <a:latin typeface="Times New Roman" charset="0"/>
                  <a:ea typeface="Times New Roman" charset="0"/>
                  <a:cs typeface="Times New Roman" charset="0"/>
                </a:rPr>
                <a:t>Convolutional weight function for history: </a:t>
              </a:r>
            </a:p>
            <a:p>
              <a:endParaRPr lang="en-US" dirty="0"/>
            </a:p>
          </p:txBody>
        </p:sp>
      </p:grpSp>
      <p:grpSp>
        <p:nvGrpSpPr>
          <p:cNvPr id="34" name="Group 33"/>
          <p:cNvGrpSpPr/>
          <p:nvPr/>
        </p:nvGrpSpPr>
        <p:grpSpPr>
          <a:xfrm>
            <a:off x="124337" y="3617164"/>
            <a:ext cx="6002462" cy="1154639"/>
            <a:chOff x="124337" y="3617164"/>
            <a:chExt cx="6002462" cy="1154639"/>
          </a:xfrm>
        </p:grpSpPr>
        <p:sp>
          <p:nvSpPr>
            <p:cNvPr id="5" name="Rectangle 4"/>
            <p:cNvSpPr/>
            <p:nvPr/>
          </p:nvSpPr>
          <p:spPr>
            <a:xfrm>
              <a:off x="1248540" y="3617164"/>
              <a:ext cx="4878259" cy="369332"/>
            </a:xfrm>
            <a:prstGeom prst="rect">
              <a:avLst/>
            </a:prstGeom>
          </p:spPr>
          <p:txBody>
            <a:bodyPr wrap="none">
              <a:spAutoFit/>
            </a:bodyPr>
            <a:lstStyle/>
            <a:p>
              <a:r>
                <a:rPr lang="en-US" dirty="0">
                  <a:latin typeface="Times New Roman" charset="0"/>
                  <a:ea typeface="Times New Roman" charset="0"/>
                  <a:cs typeface="Times New Roman" charset="0"/>
                </a:rPr>
                <a:t>Current epoch (</a:t>
              </a:r>
              <a:r>
                <a:rPr lang="en-US" i="1" dirty="0">
                  <a:latin typeface="Times New Roman" charset="0"/>
                  <a:ea typeface="Times New Roman" charset="0"/>
                  <a:cs typeface="Times New Roman" charset="0"/>
                </a:rPr>
                <a:t>top size of long-term zone hot bins</a:t>
              </a:r>
              <a:r>
                <a:rPr lang="en-US" dirty="0">
                  <a:latin typeface="Times New Roman" charset="0"/>
                  <a:ea typeface="Times New Roman" charset="0"/>
                  <a:cs typeface="Times New Roman" charset="0"/>
                </a:rPr>
                <a:t>)</a:t>
              </a:r>
              <a:endParaRPr lang="en-US" dirty="0"/>
            </a:p>
          </p:txBody>
        </p:sp>
        <p:pic>
          <p:nvPicPr>
            <p:cNvPr id="29" name="Picture 28"/>
            <p:cNvPicPr>
              <a:picLocks noChangeAspect="1"/>
            </p:cNvPicPr>
            <p:nvPr/>
          </p:nvPicPr>
          <p:blipFill>
            <a:blip r:embed="rId5"/>
            <a:stretch>
              <a:fillRect/>
            </a:stretch>
          </p:blipFill>
          <p:spPr>
            <a:xfrm>
              <a:off x="124337" y="3986496"/>
              <a:ext cx="785307" cy="785307"/>
            </a:xfrm>
            <a:prstGeom prst="rect">
              <a:avLst/>
            </a:prstGeom>
          </p:spPr>
        </p:pic>
      </p:grpSp>
      <p:grpSp>
        <p:nvGrpSpPr>
          <p:cNvPr id="35" name="Group 34"/>
          <p:cNvGrpSpPr/>
          <p:nvPr/>
        </p:nvGrpSpPr>
        <p:grpSpPr>
          <a:xfrm>
            <a:off x="192503" y="4881440"/>
            <a:ext cx="2300779" cy="1048237"/>
            <a:chOff x="192503" y="4881440"/>
            <a:chExt cx="2300779" cy="1048237"/>
          </a:xfrm>
        </p:grpSpPr>
        <p:sp>
          <p:nvSpPr>
            <p:cNvPr id="12" name="Rectangle 11"/>
            <p:cNvSpPr/>
            <p:nvPr/>
          </p:nvSpPr>
          <p:spPr>
            <a:xfrm>
              <a:off x="1250634" y="4881440"/>
              <a:ext cx="1242648" cy="369332"/>
            </a:xfrm>
            <a:prstGeom prst="rect">
              <a:avLst/>
            </a:prstGeom>
          </p:spPr>
          <p:txBody>
            <a:bodyPr wrap="none">
              <a:spAutoFit/>
            </a:bodyPr>
            <a:lstStyle/>
            <a:p>
              <a:r>
                <a:rPr lang="en-US" dirty="0">
                  <a:latin typeface="Times New Roman" charset="0"/>
                  <a:ea typeface="Times New Roman" charset="0"/>
                  <a:cs typeface="Times New Roman" charset="0"/>
                </a:rPr>
                <a:t>Next epoch</a:t>
              </a:r>
              <a:endParaRPr lang="en-US" dirty="0"/>
            </a:p>
          </p:txBody>
        </p:sp>
        <p:pic>
          <p:nvPicPr>
            <p:cNvPr id="30" name="Picture 29"/>
            <p:cNvPicPr>
              <a:picLocks noChangeAspect="1"/>
            </p:cNvPicPr>
            <p:nvPr/>
          </p:nvPicPr>
          <p:blipFill>
            <a:blip r:embed="rId6"/>
            <a:stretch>
              <a:fillRect/>
            </a:stretch>
          </p:blipFill>
          <p:spPr>
            <a:xfrm>
              <a:off x="192503" y="5142066"/>
              <a:ext cx="787611" cy="787611"/>
            </a:xfrm>
            <a:prstGeom prst="rect">
              <a:avLst/>
            </a:prstGeom>
          </p:spPr>
        </p:pic>
      </p:grpSp>
      <p:grpSp>
        <p:nvGrpSpPr>
          <p:cNvPr id="3" name="Group 2"/>
          <p:cNvGrpSpPr/>
          <p:nvPr/>
        </p:nvGrpSpPr>
        <p:grpSpPr>
          <a:xfrm>
            <a:off x="163157" y="1892213"/>
            <a:ext cx="2456909" cy="1037883"/>
            <a:chOff x="163157" y="1892213"/>
            <a:chExt cx="2456909" cy="1037883"/>
          </a:xfrm>
        </p:grpSpPr>
        <p:sp>
          <p:nvSpPr>
            <p:cNvPr id="21" name="Rectangle 20"/>
            <p:cNvSpPr/>
            <p:nvPr/>
          </p:nvSpPr>
          <p:spPr>
            <a:xfrm>
              <a:off x="1255590" y="1892213"/>
              <a:ext cx="1364476" cy="369332"/>
            </a:xfrm>
            <a:prstGeom prst="rect">
              <a:avLst/>
            </a:prstGeom>
          </p:spPr>
          <p:txBody>
            <a:bodyPr wrap="none">
              <a:spAutoFit/>
            </a:bodyPr>
            <a:lstStyle/>
            <a:p>
              <a:r>
                <a:rPr lang="en-US" dirty="0">
                  <a:latin typeface="Times New Roman" charset="0"/>
                  <a:ea typeface="Times New Roman" charset="0"/>
                  <a:cs typeface="Times New Roman" charset="0"/>
                </a:rPr>
                <a:t>Last 2 epoch</a:t>
              </a:r>
              <a:endParaRPr lang="en-US" dirty="0"/>
            </a:p>
          </p:txBody>
        </p:sp>
        <p:pic>
          <p:nvPicPr>
            <p:cNvPr id="31" name="Picture 30"/>
            <p:cNvPicPr>
              <a:picLocks noChangeAspect="1"/>
            </p:cNvPicPr>
            <p:nvPr/>
          </p:nvPicPr>
          <p:blipFill>
            <a:blip r:embed="rId5"/>
            <a:stretch>
              <a:fillRect/>
            </a:stretch>
          </p:blipFill>
          <p:spPr>
            <a:xfrm>
              <a:off x="163157" y="2144789"/>
              <a:ext cx="785307" cy="785307"/>
            </a:xfrm>
            <a:prstGeom prst="rect">
              <a:avLst/>
            </a:prstGeom>
          </p:spPr>
        </p:pic>
      </p:grpSp>
      <p:grpSp>
        <p:nvGrpSpPr>
          <p:cNvPr id="8" name="Group 7"/>
          <p:cNvGrpSpPr/>
          <p:nvPr/>
        </p:nvGrpSpPr>
        <p:grpSpPr>
          <a:xfrm>
            <a:off x="124337" y="2745430"/>
            <a:ext cx="2497823" cy="1104692"/>
            <a:chOff x="124337" y="2745430"/>
            <a:chExt cx="2497823" cy="1104692"/>
          </a:xfrm>
        </p:grpSpPr>
        <p:sp>
          <p:nvSpPr>
            <p:cNvPr id="18" name="Rectangle 17"/>
            <p:cNvSpPr/>
            <p:nvPr/>
          </p:nvSpPr>
          <p:spPr>
            <a:xfrm>
              <a:off x="1257684" y="2745430"/>
              <a:ext cx="1364476" cy="369332"/>
            </a:xfrm>
            <a:prstGeom prst="rect">
              <a:avLst/>
            </a:prstGeom>
          </p:spPr>
          <p:txBody>
            <a:bodyPr wrap="none">
              <a:spAutoFit/>
            </a:bodyPr>
            <a:lstStyle/>
            <a:p>
              <a:r>
                <a:rPr lang="en-US" dirty="0">
                  <a:latin typeface="Times New Roman" charset="0"/>
                  <a:ea typeface="Times New Roman" charset="0"/>
                  <a:cs typeface="Times New Roman" charset="0"/>
                </a:rPr>
                <a:t>Last 1 epoch</a:t>
              </a:r>
              <a:endParaRPr lang="en-US" dirty="0"/>
            </a:p>
          </p:txBody>
        </p:sp>
        <p:pic>
          <p:nvPicPr>
            <p:cNvPr id="32" name="Picture 31"/>
            <p:cNvPicPr>
              <a:picLocks noChangeAspect="1"/>
            </p:cNvPicPr>
            <p:nvPr/>
          </p:nvPicPr>
          <p:blipFill>
            <a:blip r:embed="rId5"/>
            <a:stretch>
              <a:fillRect/>
            </a:stretch>
          </p:blipFill>
          <p:spPr>
            <a:xfrm>
              <a:off x="124337" y="3064815"/>
              <a:ext cx="785307" cy="785307"/>
            </a:xfrm>
            <a:prstGeom prst="rect">
              <a:avLst/>
            </a:prstGeom>
          </p:spPr>
        </p:pic>
      </p:grpSp>
      <p:grpSp>
        <p:nvGrpSpPr>
          <p:cNvPr id="2" name="Group 1"/>
          <p:cNvGrpSpPr/>
          <p:nvPr/>
        </p:nvGrpSpPr>
        <p:grpSpPr>
          <a:xfrm>
            <a:off x="133826" y="753231"/>
            <a:ext cx="2479190" cy="993985"/>
            <a:chOff x="133826" y="753231"/>
            <a:chExt cx="2479190" cy="993985"/>
          </a:xfrm>
        </p:grpSpPr>
        <p:sp>
          <p:nvSpPr>
            <p:cNvPr id="23" name="Rectangle 22"/>
            <p:cNvSpPr/>
            <p:nvPr/>
          </p:nvSpPr>
          <p:spPr>
            <a:xfrm>
              <a:off x="1248540" y="753231"/>
              <a:ext cx="1364476" cy="369332"/>
            </a:xfrm>
            <a:prstGeom prst="rect">
              <a:avLst/>
            </a:prstGeom>
          </p:spPr>
          <p:txBody>
            <a:bodyPr wrap="none">
              <a:spAutoFit/>
            </a:bodyPr>
            <a:lstStyle/>
            <a:p>
              <a:r>
                <a:rPr lang="en-US" dirty="0">
                  <a:latin typeface="Times New Roman" charset="0"/>
                  <a:ea typeface="Times New Roman" charset="0"/>
                  <a:cs typeface="Times New Roman" charset="0"/>
                </a:rPr>
                <a:t>Last n epoch</a:t>
              </a:r>
              <a:endParaRPr lang="en-US" dirty="0"/>
            </a:p>
          </p:txBody>
        </p:sp>
        <p:pic>
          <p:nvPicPr>
            <p:cNvPr id="33" name="Picture 32"/>
            <p:cNvPicPr>
              <a:picLocks noChangeAspect="1"/>
            </p:cNvPicPr>
            <p:nvPr/>
          </p:nvPicPr>
          <p:blipFill>
            <a:blip r:embed="rId5"/>
            <a:stretch>
              <a:fillRect/>
            </a:stretch>
          </p:blipFill>
          <p:spPr>
            <a:xfrm>
              <a:off x="133826" y="961909"/>
              <a:ext cx="785307" cy="785307"/>
            </a:xfrm>
            <a:prstGeom prst="rect">
              <a:avLst/>
            </a:prstGeom>
          </p:spPr>
        </p:pic>
      </p:grpSp>
      <p:pic>
        <p:nvPicPr>
          <p:cNvPr id="43" name="Picture 42" descr="Screen Shot 2014-02-25 at 10.41.45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591799"/>
            <a:ext cx="1905000" cy="477192"/>
          </a:xfrm>
          <a:prstGeom prst="rect">
            <a:avLst/>
          </a:prstGeom>
        </p:spPr>
      </p:pic>
      <p:cxnSp>
        <p:nvCxnSpPr>
          <p:cNvPr id="46" name="Straight Arrow Connector 45"/>
          <p:cNvCxnSpPr/>
          <p:nvPr/>
        </p:nvCxnSpPr>
        <p:spPr>
          <a:xfrm>
            <a:off x="7543800" y="1068991"/>
            <a:ext cx="228600" cy="0"/>
          </a:xfrm>
          <a:prstGeom prst="straightConnector1">
            <a:avLst/>
          </a:prstGeom>
          <a:ln w="127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610600" cy="4525963"/>
          </a:xfrm>
        </p:spPr>
        <p:txBody>
          <a:bodyPr>
            <a:normAutofit/>
          </a:bodyPr>
          <a:lstStyle/>
          <a:p>
            <a:pPr marL="514350" indent="-514350">
              <a:buFont typeface="+mj-lt"/>
              <a:buAutoNum type="arabicPeriod"/>
            </a:pPr>
            <a:r>
              <a:rPr lang="en-US" sz="3000" dirty="0">
                <a:latin typeface="Times New Roman" charset="0"/>
                <a:ea typeface="Times New Roman" charset="0"/>
                <a:cs typeface="Times New Roman" charset="0"/>
              </a:rPr>
              <a:t>Background and Motivation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Design of GREM</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b="1" dirty="0">
                <a:solidFill>
                  <a:srgbClr val="0070C0"/>
                </a:solidFill>
                <a:latin typeface="Times New Roman" charset="0"/>
                <a:ea typeface="Times New Roman" charset="0"/>
                <a:cs typeface="Times New Roman" charset="0"/>
              </a:rPr>
              <a:t>Evaluation and Validation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Conclusion</a:t>
            </a:r>
          </a:p>
        </p:txBody>
      </p:sp>
      <p:sp>
        <p:nvSpPr>
          <p:cNvPr id="8" name="Slide Number Placeholder 7"/>
          <p:cNvSpPr>
            <a:spLocks noGrp="1"/>
          </p:cNvSpPr>
          <p:nvPr>
            <p:ph type="sldNum" sz="quarter" idx="12"/>
          </p:nvPr>
        </p:nvSpPr>
        <p:spPr/>
        <p:txBody>
          <a:bodyPr/>
          <a:lstStyle/>
          <a:p>
            <a:fld id="{E42550C9-1111-4929-BA4E-43DE3D57F3AE}" type="slidenum">
              <a:rPr lang="en-US" smtClean="0"/>
              <a:t>13</a:t>
            </a:fld>
            <a:endParaRPr lang="en-US"/>
          </a:p>
        </p:txBody>
      </p:sp>
      <p:grpSp>
        <p:nvGrpSpPr>
          <p:cNvPr id="6" name="Group 5"/>
          <p:cNvGrpSpPr/>
          <p:nvPr/>
        </p:nvGrpSpPr>
        <p:grpSpPr>
          <a:xfrm>
            <a:off x="0" y="-35625"/>
            <a:ext cx="9144000" cy="609600"/>
            <a:chOff x="0" y="-35625"/>
            <a:chExt cx="9144000" cy="609600"/>
          </a:xfrm>
        </p:grpSpPr>
        <p:sp>
          <p:nvSpPr>
            <p:cNvPr id="7" name="Rectangle 6"/>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charset="0"/>
                  <a:ea typeface="Times New Roman" charset="0"/>
                  <a:cs typeface="Times New Roman" charset="0"/>
                </a:rPr>
                <a:t>Contents</a:t>
              </a:r>
              <a:endParaRPr lang="en-US" sz="2400" b="1" dirty="0"/>
            </a:p>
          </p:txBody>
        </p:sp>
        <p:pic>
          <p:nvPicPr>
            <p:cNvPr id="9" name="Picture 8"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931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7671" y="1017526"/>
            <a:ext cx="5200181" cy="2246769"/>
          </a:xfrm>
          <a:prstGeom prst="rect">
            <a:avLst/>
          </a:prstGeom>
        </p:spPr>
        <p:txBody>
          <a:bodyPr wrap="square">
            <a:spAutoFit/>
          </a:bodyPr>
          <a:lstStyle/>
          <a:p>
            <a:r>
              <a:rPr lang="en-US" sz="2000" b="1" u="sng" dirty="0">
                <a:latin typeface="Times New Roman" charset="0"/>
                <a:cs typeface="Times New Roman" charset="0"/>
              </a:rPr>
              <a:t>Trace-Driven Evaluation</a:t>
            </a:r>
          </a:p>
          <a:p>
            <a:endParaRPr lang="en-US" sz="2000" b="1" dirty="0">
              <a:latin typeface="Times New Roman" charset="0"/>
              <a:cs typeface="Times New Roman" charset="0"/>
            </a:endParaRPr>
          </a:p>
          <a:p>
            <a:pPr marL="457200" indent="-457200">
              <a:buFont typeface="+mj-lt"/>
              <a:buAutoNum type="arabicPeriod"/>
            </a:pPr>
            <a:r>
              <a:rPr lang="en-US" sz="2000" dirty="0">
                <a:latin typeface="Times New Roman" charset="0"/>
                <a:cs typeface="Times New Roman" charset="0"/>
              </a:rPr>
              <a:t>Microsoft Research Cambridge</a:t>
            </a:r>
          </a:p>
          <a:p>
            <a:pPr marL="457200" indent="-457200">
              <a:buFont typeface="+mj-lt"/>
              <a:buAutoNum type="arabicPeriod"/>
            </a:pPr>
            <a:endParaRPr lang="en-US" sz="2000" dirty="0">
              <a:latin typeface="Times New Roman" charset="0"/>
              <a:cs typeface="Times New Roman" charset="0"/>
            </a:endParaRPr>
          </a:p>
          <a:p>
            <a:pPr marL="457200" indent="-457200">
              <a:buFont typeface="+mj-lt"/>
              <a:buAutoNum type="arabicPeriod"/>
            </a:pPr>
            <a:r>
              <a:rPr lang="en-US" sz="2000" dirty="0">
                <a:latin typeface="Times New Roman" charset="0"/>
                <a:cs typeface="Times New Roman" charset="0"/>
              </a:rPr>
              <a:t>Florida International University</a:t>
            </a:r>
          </a:p>
          <a:p>
            <a:pPr marL="457200" indent="-457200">
              <a:buFont typeface="+mj-lt"/>
              <a:buAutoNum type="arabicPeriod"/>
            </a:pPr>
            <a:endParaRPr lang="en-US" sz="2000" dirty="0">
              <a:latin typeface="Times New Roman" charset="0"/>
              <a:cs typeface="Times New Roman" charset="0"/>
            </a:endParaRPr>
          </a:p>
          <a:p>
            <a:pPr marL="457200" indent="-457200">
              <a:buFont typeface="+mj-lt"/>
              <a:buAutoNum type="arabicPeriod"/>
            </a:pPr>
            <a:r>
              <a:rPr lang="en-US" sz="2000" dirty="0">
                <a:latin typeface="Times New Roman" charset="0"/>
                <a:cs typeface="Times New Roman" charset="0"/>
              </a:rPr>
              <a:t>University of Mass Amherst</a:t>
            </a:r>
            <a:endParaRPr lang="en-US" sz="2000" b="1" dirty="0">
              <a:latin typeface="Times New Roman" charset="0"/>
              <a:cs typeface="Times New Roman" charset="0"/>
            </a:endParaRPr>
          </a:p>
        </p:txBody>
      </p:sp>
      <p:sp>
        <p:nvSpPr>
          <p:cNvPr id="4" name="Slide Number Placeholder 3"/>
          <p:cNvSpPr>
            <a:spLocks noGrp="1"/>
          </p:cNvSpPr>
          <p:nvPr>
            <p:ph type="sldNum" sz="quarter" idx="12"/>
          </p:nvPr>
        </p:nvSpPr>
        <p:spPr/>
        <p:txBody>
          <a:bodyPr/>
          <a:lstStyle/>
          <a:p>
            <a:fld id="{E42550C9-1111-4929-BA4E-43DE3D57F3AE}" type="slidenum">
              <a:rPr lang="en-US" smtClean="0"/>
              <a:t>14</a:t>
            </a:fld>
            <a:endParaRPr lang="en-US" dirty="0"/>
          </a:p>
        </p:txBody>
      </p:sp>
      <p:sp>
        <p:nvSpPr>
          <p:cNvPr id="3" name="Rectangle 2"/>
          <p:cNvSpPr/>
          <p:nvPr/>
        </p:nvSpPr>
        <p:spPr>
          <a:xfrm>
            <a:off x="4682469" y="4390305"/>
            <a:ext cx="4333474" cy="1938992"/>
          </a:xfrm>
          <a:prstGeom prst="rect">
            <a:avLst/>
          </a:prstGeom>
        </p:spPr>
        <p:txBody>
          <a:bodyPr wrap="square">
            <a:spAutoFit/>
          </a:bodyPr>
          <a:lstStyle/>
          <a:p>
            <a:r>
              <a:rPr lang="en-US" sz="2000" b="1" u="sng" dirty="0">
                <a:latin typeface="Times New Roman" charset="0"/>
                <a:ea typeface="Times New Roman" charset="0"/>
                <a:cs typeface="Times New Roman" charset="0"/>
              </a:rPr>
              <a:t>Different Caching Algorithms</a:t>
            </a:r>
          </a:p>
          <a:p>
            <a:endParaRPr lang="en-US" sz="2000" b="1" dirty="0">
              <a:latin typeface="Times New Roman" charset="0"/>
              <a:ea typeface="Times New Roman" charset="0"/>
              <a:cs typeface="Times New Roman" charset="0"/>
            </a:endParaRPr>
          </a:p>
          <a:p>
            <a:pPr marL="457200" indent="-457200">
              <a:buFont typeface="+mj-lt"/>
              <a:buAutoNum type="arabicPeriod"/>
            </a:pPr>
            <a:r>
              <a:rPr lang="en-US" sz="2000" dirty="0">
                <a:latin typeface="Times New Roman" charset="0"/>
                <a:cs typeface="Times New Roman" charset="0"/>
              </a:rPr>
              <a:t>Globe-LRU </a:t>
            </a:r>
          </a:p>
          <a:p>
            <a:pPr marL="457200" indent="-457200">
              <a:buFont typeface="+mj-lt"/>
              <a:buAutoNum type="arabicPeriod"/>
            </a:pPr>
            <a:r>
              <a:rPr lang="en-US" sz="2000" dirty="0">
                <a:latin typeface="Times New Roman" charset="0"/>
                <a:cs typeface="Times New Roman" charset="0"/>
              </a:rPr>
              <a:t>CAR</a:t>
            </a:r>
          </a:p>
          <a:p>
            <a:pPr marL="457200" indent="-457200">
              <a:buFont typeface="+mj-lt"/>
              <a:buAutoNum type="arabicPeriod"/>
            </a:pPr>
            <a:r>
              <a:rPr lang="en-US" sz="2000" dirty="0">
                <a:latin typeface="Times New Roman" charset="0"/>
                <a:cs typeface="Times New Roman" charset="0"/>
              </a:rPr>
              <a:t>VFRM</a:t>
            </a:r>
          </a:p>
          <a:p>
            <a:pPr marL="457200" indent="-457200">
              <a:buFont typeface="+mj-lt"/>
              <a:buAutoNum type="arabicPeriod"/>
            </a:pPr>
            <a:r>
              <a:rPr lang="en-US" sz="2000" dirty="0">
                <a:latin typeface="Times New Roman" charset="0"/>
                <a:cs typeface="Times New Roman" charset="0"/>
              </a:rPr>
              <a:t>GREM</a:t>
            </a:r>
          </a:p>
        </p:txBody>
      </p:sp>
      <p:grpSp>
        <p:nvGrpSpPr>
          <p:cNvPr id="10" name="Group 9"/>
          <p:cNvGrpSpPr/>
          <p:nvPr/>
        </p:nvGrpSpPr>
        <p:grpSpPr>
          <a:xfrm>
            <a:off x="0" y="-35625"/>
            <a:ext cx="9144000" cy="609600"/>
            <a:chOff x="0" y="-35625"/>
            <a:chExt cx="9144000" cy="609600"/>
          </a:xfrm>
        </p:grpSpPr>
        <p:sp>
          <p:nvSpPr>
            <p:cNvPr id="11" name="Rectangle 10"/>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Evaluation Setups</a:t>
              </a:r>
            </a:p>
          </p:txBody>
        </p:sp>
        <p:pic>
          <p:nvPicPr>
            <p:cNvPr id="12" name="Picture 11"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500050" y="4403832"/>
            <a:ext cx="4572000" cy="1631216"/>
          </a:xfrm>
          <a:prstGeom prst="rect">
            <a:avLst/>
          </a:prstGeom>
        </p:spPr>
        <p:txBody>
          <a:bodyPr>
            <a:spAutoFit/>
          </a:bodyPr>
          <a:lstStyle/>
          <a:p>
            <a:r>
              <a:rPr lang="en-US" sz="2000" b="1" u="sng" dirty="0">
                <a:latin typeface="Times New Roman" charset="0"/>
                <a:cs typeface="Times New Roman" charset="0"/>
              </a:rPr>
              <a:t>Performance Metrics</a:t>
            </a:r>
          </a:p>
          <a:p>
            <a:endParaRPr lang="en-US" sz="2000" b="1" dirty="0">
              <a:latin typeface="Times New Roman" charset="0"/>
              <a:cs typeface="Times New Roman" charset="0"/>
            </a:endParaRPr>
          </a:p>
          <a:p>
            <a:pPr marL="457200" indent="-457200">
              <a:buFont typeface="+mj-lt"/>
              <a:buAutoNum type="arabicPeriod"/>
            </a:pPr>
            <a:r>
              <a:rPr lang="en-US" sz="2000" dirty="0">
                <a:latin typeface="Times New Roman" charset="0"/>
                <a:cs typeface="Times New Roman" charset="0"/>
              </a:rPr>
              <a:t>Performance: I/O Hit Ratio</a:t>
            </a:r>
          </a:p>
          <a:p>
            <a:pPr marL="457200" indent="-457200">
              <a:buFont typeface="+mj-lt"/>
              <a:buAutoNum type="arabicPeriod"/>
            </a:pPr>
            <a:r>
              <a:rPr lang="en-US" sz="2000" dirty="0">
                <a:latin typeface="Times New Roman" charset="0"/>
                <a:cs typeface="Times New Roman" charset="0"/>
              </a:rPr>
              <a:t>Overhead: I/O Cost</a:t>
            </a:r>
          </a:p>
          <a:p>
            <a:endParaRPr lang="en-US" sz="2000" dirty="0">
              <a:latin typeface="Times New Roman" charset="0"/>
              <a:cs typeface="Times New Roman" charset="0"/>
            </a:endParaRPr>
          </a:p>
        </p:txBody>
      </p:sp>
      <p:grpSp>
        <p:nvGrpSpPr>
          <p:cNvPr id="13" name="Group 12"/>
          <p:cNvGrpSpPr/>
          <p:nvPr/>
        </p:nvGrpSpPr>
        <p:grpSpPr>
          <a:xfrm>
            <a:off x="4953000" y="914401"/>
            <a:ext cx="3276600" cy="3293805"/>
            <a:chOff x="5257800" y="862502"/>
            <a:chExt cx="3667125" cy="3556262"/>
          </a:xfrm>
        </p:grpSpPr>
        <p:sp>
          <p:nvSpPr>
            <p:cNvPr id="14" name="Rectangle 13"/>
            <p:cNvSpPr/>
            <p:nvPr/>
          </p:nvSpPr>
          <p:spPr>
            <a:xfrm>
              <a:off x="5682668" y="862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15" name="Rectangle 14"/>
            <p:cNvSpPr/>
            <p:nvPr/>
          </p:nvSpPr>
          <p:spPr>
            <a:xfrm>
              <a:off x="5594947" y="1765195"/>
              <a:ext cx="2819400" cy="604867"/>
            </a:xfrm>
            <a:prstGeom prst="rect">
              <a:avLst/>
            </a:prstGeom>
            <a:solidFill>
              <a:srgbClr val="1E85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Times New Roman" charset="0"/>
                  <a:ea typeface="Times New Roman" charset="0"/>
                  <a:cs typeface="Times New Roman" charset="0"/>
                </a:rPr>
                <a:t>VMware </a:t>
              </a:r>
              <a:r>
                <a:rPr lang="en-US" sz="1500" b="1" dirty="0" err="1">
                  <a:latin typeface="Times New Roman" charset="0"/>
                  <a:ea typeface="Times New Roman" charset="0"/>
                  <a:cs typeface="Times New Roman" charset="0"/>
                </a:rPr>
                <a:t>ESXi</a:t>
              </a:r>
              <a:r>
                <a:rPr lang="en-US" sz="1500" b="1" dirty="0">
                  <a:latin typeface="Times New Roman" charset="0"/>
                  <a:ea typeface="Times New Roman" charset="0"/>
                  <a:cs typeface="Times New Roman" charset="0"/>
                </a:rPr>
                <a:t> Hypervisor</a:t>
              </a:r>
            </a:p>
          </p:txBody>
        </p:sp>
        <p:sp>
          <p:nvSpPr>
            <p:cNvPr id="16" name="Rectangle 15"/>
            <p:cNvSpPr/>
            <p:nvPr/>
          </p:nvSpPr>
          <p:spPr>
            <a:xfrm>
              <a:off x="5930318" y="1243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17" name="Rectangle 16"/>
            <p:cNvSpPr/>
            <p:nvPr/>
          </p:nvSpPr>
          <p:spPr>
            <a:xfrm>
              <a:off x="6520868" y="862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18" name="Rectangle 17"/>
            <p:cNvSpPr/>
            <p:nvPr/>
          </p:nvSpPr>
          <p:spPr>
            <a:xfrm>
              <a:off x="6768518" y="1243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19" name="Rectangle 18"/>
            <p:cNvSpPr/>
            <p:nvPr/>
          </p:nvSpPr>
          <p:spPr>
            <a:xfrm>
              <a:off x="7387643" y="862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20" name="Rectangle 19"/>
            <p:cNvSpPr/>
            <p:nvPr/>
          </p:nvSpPr>
          <p:spPr>
            <a:xfrm>
              <a:off x="7635293" y="1243502"/>
              <a:ext cx="4953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grpSp>
          <p:nvGrpSpPr>
            <p:cNvPr id="24" name="Group 23"/>
            <p:cNvGrpSpPr/>
            <p:nvPr/>
          </p:nvGrpSpPr>
          <p:grpSpPr>
            <a:xfrm>
              <a:off x="5257800" y="3236325"/>
              <a:ext cx="3667125" cy="1182439"/>
              <a:chOff x="4101557" y="1254127"/>
              <a:chExt cx="5257800" cy="2149301"/>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1557" y="2160415"/>
                <a:ext cx="5257800" cy="1243013"/>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1557" y="1254127"/>
                <a:ext cx="5257800" cy="1243013"/>
              </a:xfrm>
              <a:prstGeom prst="rect">
                <a:avLst/>
              </a:prstGeom>
            </p:spPr>
          </p:pic>
          <p:sp>
            <p:nvSpPr>
              <p:cNvPr id="31" name="Rectangle 30"/>
              <p:cNvSpPr/>
              <p:nvPr/>
            </p:nvSpPr>
            <p:spPr>
              <a:xfrm>
                <a:off x="5171899" y="2876950"/>
                <a:ext cx="1160866" cy="397152"/>
              </a:xfrm>
              <a:prstGeom prst="rect">
                <a:avLst/>
              </a:prstGeom>
              <a:effectLst>
                <a:glow>
                  <a:schemeClr val="tx1"/>
                </a:glow>
              </a:effectLst>
            </p:spPr>
            <p:txBody>
              <a:bodyPr wrap="square">
                <a:spAutoFit/>
              </a:bodyPr>
              <a:lstStyle/>
              <a:p>
                <a:pPr algn="just"/>
                <a:r>
                  <a:rPr lang="en-US" altLang="zh-CN" sz="1200" b="1" dirty="0">
                    <a:solidFill>
                      <a:srgbClr val="00B0F0"/>
                    </a:solidFill>
                    <a:effectLst>
                      <a:glow rad="177800">
                        <a:schemeClr val="tx1"/>
                      </a:glow>
                    </a:effectLst>
                    <a:latin typeface="Times New Roman" charset="0"/>
                    <a:ea typeface="Times New Roman" charset="0"/>
                    <a:cs typeface="Times New Roman" charset="0"/>
                  </a:rPr>
                  <a:t>HDD</a:t>
                </a:r>
                <a:endParaRPr lang="en-US" sz="1200" b="1" dirty="0">
                  <a:solidFill>
                    <a:srgbClr val="00B0F0"/>
                  </a:solidFill>
                  <a:effectLst>
                    <a:glow rad="177800">
                      <a:schemeClr val="tx1"/>
                    </a:glow>
                  </a:effectLst>
                  <a:latin typeface="Times New Roman" charset="0"/>
                  <a:ea typeface="Times New Roman" charset="0"/>
                  <a:cs typeface="Times New Roman" charset="0"/>
                </a:endParaRPr>
              </a:p>
            </p:txBody>
          </p:sp>
          <p:sp>
            <p:nvSpPr>
              <p:cNvPr id="32" name="Rectangle 31"/>
              <p:cNvSpPr/>
              <p:nvPr/>
            </p:nvSpPr>
            <p:spPr>
              <a:xfrm>
                <a:off x="7680400" y="2935039"/>
                <a:ext cx="1160866" cy="397152"/>
              </a:xfrm>
              <a:prstGeom prst="rect">
                <a:avLst/>
              </a:prstGeom>
              <a:effectLst>
                <a:glow>
                  <a:schemeClr val="tx1"/>
                </a:glow>
              </a:effectLst>
            </p:spPr>
            <p:txBody>
              <a:bodyPr wrap="square">
                <a:spAutoFit/>
              </a:bodyPr>
              <a:lstStyle/>
              <a:p>
                <a:pPr algn="just"/>
                <a:r>
                  <a:rPr lang="en-US" altLang="zh-CN" sz="1200" b="1" dirty="0">
                    <a:solidFill>
                      <a:srgbClr val="E4541F"/>
                    </a:solidFill>
                    <a:effectLst>
                      <a:glow rad="50800">
                        <a:schemeClr val="bg1"/>
                      </a:glow>
                    </a:effectLst>
                    <a:latin typeface="Times New Roman" charset="0"/>
                    <a:ea typeface="Times New Roman" charset="0"/>
                    <a:cs typeface="Times New Roman" charset="0"/>
                  </a:rPr>
                  <a:t>SSD</a:t>
                </a:r>
                <a:endParaRPr lang="en-US" sz="1200" b="1" dirty="0">
                  <a:solidFill>
                    <a:srgbClr val="E4541F"/>
                  </a:solidFill>
                  <a:effectLst>
                    <a:glow rad="50800">
                      <a:schemeClr val="bg1"/>
                    </a:glow>
                  </a:effectLst>
                  <a:latin typeface="Times New Roman" charset="0"/>
                  <a:ea typeface="Times New Roman" charset="0"/>
                  <a:cs typeface="Times New Roman" charset="0"/>
                </a:endParaRPr>
              </a:p>
            </p:txBody>
          </p:sp>
          <p:sp>
            <p:nvSpPr>
              <p:cNvPr id="33" name="Rectangle 32"/>
              <p:cNvSpPr/>
              <p:nvPr/>
            </p:nvSpPr>
            <p:spPr>
              <a:xfrm>
                <a:off x="4332224" y="2129871"/>
                <a:ext cx="2812082" cy="397152"/>
              </a:xfrm>
              <a:prstGeom prst="rect">
                <a:avLst/>
              </a:prstGeom>
              <a:effectLst>
                <a:glow>
                  <a:schemeClr val="tx1"/>
                </a:glow>
              </a:effectLst>
            </p:spPr>
            <p:txBody>
              <a:bodyPr wrap="square">
                <a:spAutoFit/>
              </a:bodyPr>
              <a:lstStyle/>
              <a:p>
                <a:pPr algn="just"/>
                <a:r>
                  <a:rPr lang="en-US" altLang="zh-CN" sz="1200" b="1" dirty="0">
                    <a:solidFill>
                      <a:srgbClr val="00B0F0"/>
                    </a:solidFill>
                    <a:effectLst>
                      <a:glow rad="177800">
                        <a:schemeClr val="tx1"/>
                      </a:glow>
                    </a:effectLst>
                    <a:latin typeface="Times New Roman" charset="0"/>
                    <a:ea typeface="Times New Roman" charset="0"/>
                    <a:cs typeface="Times New Roman" charset="0"/>
                  </a:rPr>
                  <a:t>Backend Cold Data</a:t>
                </a:r>
                <a:endParaRPr lang="en-US" sz="1200" b="1" dirty="0">
                  <a:solidFill>
                    <a:srgbClr val="00B0F0"/>
                  </a:solidFill>
                  <a:effectLst>
                    <a:glow rad="177800">
                      <a:schemeClr val="tx1"/>
                    </a:glow>
                  </a:effectLst>
                  <a:latin typeface="Times New Roman" charset="0"/>
                  <a:ea typeface="Times New Roman" charset="0"/>
                  <a:cs typeface="Times New Roman" charset="0"/>
                </a:endParaRPr>
              </a:p>
            </p:txBody>
          </p:sp>
          <p:sp>
            <p:nvSpPr>
              <p:cNvPr id="34" name="Rectangle 33"/>
              <p:cNvSpPr/>
              <p:nvPr/>
            </p:nvSpPr>
            <p:spPr>
              <a:xfrm>
                <a:off x="6934200" y="2129871"/>
                <a:ext cx="2368641" cy="397152"/>
              </a:xfrm>
              <a:prstGeom prst="rect">
                <a:avLst/>
              </a:prstGeom>
              <a:effectLst>
                <a:glow rad="215900">
                  <a:schemeClr val="bg1">
                    <a:alpha val="72000"/>
                  </a:schemeClr>
                </a:glow>
              </a:effectLst>
            </p:spPr>
            <p:txBody>
              <a:bodyPr wrap="square">
                <a:spAutoFit/>
              </a:bodyPr>
              <a:lstStyle/>
              <a:p>
                <a:pPr algn="just"/>
                <a:r>
                  <a:rPr lang="en-US" sz="1200" b="1" dirty="0">
                    <a:solidFill>
                      <a:srgbClr val="E4541F"/>
                    </a:solidFill>
                    <a:effectLst>
                      <a:glow rad="101600">
                        <a:schemeClr val="bg1"/>
                      </a:glow>
                    </a:effectLst>
                    <a:latin typeface="Times New Roman" charset="0"/>
                    <a:ea typeface="Times New Roman" charset="0"/>
                    <a:cs typeface="Times New Roman" charset="0"/>
                  </a:rPr>
                  <a:t>Cache Hot Data</a:t>
                </a:r>
              </a:p>
            </p:txBody>
          </p:sp>
        </p:grpSp>
        <p:cxnSp>
          <p:nvCxnSpPr>
            <p:cNvPr id="25" name="Straight Arrow Connector 24"/>
            <p:cNvCxnSpPr/>
            <p:nvPr/>
          </p:nvCxnSpPr>
          <p:spPr>
            <a:xfrm>
              <a:off x="6635168" y="2386502"/>
              <a:ext cx="0" cy="990600"/>
            </a:xfrm>
            <a:prstGeom prst="straightConnector1">
              <a:avLst/>
            </a:prstGeom>
            <a:ln w="63500">
              <a:solidFill>
                <a:srgbClr val="0070C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872310" y="2386502"/>
              <a:ext cx="0" cy="990600"/>
            </a:xfrm>
            <a:prstGeom prst="straightConnector1">
              <a:avLst/>
            </a:prstGeom>
            <a:ln w="6350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137666" y="2678459"/>
              <a:ext cx="556563" cy="369332"/>
            </a:xfrm>
            <a:prstGeom prst="rect">
              <a:avLst/>
            </a:prstGeom>
          </p:spPr>
          <p:txBody>
            <a:bodyPr wrap="none">
              <a:spAutoFit/>
            </a:bodyPr>
            <a:lstStyle/>
            <a:p>
              <a:r>
                <a:rPr lang="en-US" b="1" dirty="0">
                  <a:solidFill>
                    <a:srgbClr val="FF0000"/>
                  </a:solidFill>
                  <a:latin typeface="Times New Roman" charset="0"/>
                  <a:ea typeface="Times New Roman" charset="0"/>
                  <a:cs typeface="Times New Roman" charset="0"/>
                </a:rPr>
                <a:t>Hot</a:t>
              </a:r>
              <a:endParaRPr lang="en-US" dirty="0"/>
            </a:p>
          </p:txBody>
        </p:sp>
        <p:sp>
          <p:nvSpPr>
            <p:cNvPr id="28" name="Rectangle 27"/>
            <p:cNvSpPr/>
            <p:nvPr/>
          </p:nvSpPr>
          <p:spPr>
            <a:xfrm>
              <a:off x="5853254" y="2659097"/>
              <a:ext cx="659155" cy="369332"/>
            </a:xfrm>
            <a:prstGeom prst="rect">
              <a:avLst/>
            </a:prstGeom>
          </p:spPr>
          <p:txBody>
            <a:bodyPr wrap="none">
              <a:spAutoFit/>
            </a:bodyPr>
            <a:lstStyle/>
            <a:p>
              <a:r>
                <a:rPr lang="en-US" b="1" dirty="0">
                  <a:solidFill>
                    <a:srgbClr val="0069D9"/>
                  </a:solidFill>
                  <a:latin typeface="Times New Roman" charset="0"/>
                  <a:ea typeface="Times New Roman" charset="0"/>
                  <a:cs typeface="Times New Roman" charset="0"/>
                </a:rPr>
                <a:t>Cold</a:t>
              </a:r>
              <a:endParaRPr lang="en-US" dirty="0">
                <a:solidFill>
                  <a:srgbClr val="0069D9"/>
                </a:solidFill>
              </a:endParaRP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200" y="3470531"/>
            <a:ext cx="933850" cy="34867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5488" y="3451155"/>
            <a:ext cx="734026" cy="363803"/>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784" y="3464213"/>
            <a:ext cx="684914" cy="333272"/>
          </a:xfrm>
          <a:prstGeom prst="rect">
            <a:avLst/>
          </a:prstGeom>
        </p:spPr>
      </p:pic>
    </p:spTree>
    <p:extLst>
      <p:ext uri="{BB962C8B-B14F-4D97-AF65-F5344CB8AC3E}">
        <p14:creationId xmlns:p14="http://schemas.microsoft.com/office/powerpoint/2010/main" val="128817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37895" y="813469"/>
            <a:ext cx="4205354" cy="2568734"/>
          </a:xfrm>
          <a:prstGeom prst="rect">
            <a:avLst/>
          </a:prstGeom>
        </p:spPr>
      </p:pic>
      <p:sp>
        <p:nvSpPr>
          <p:cNvPr id="4" name="Slide Number Placeholder 3"/>
          <p:cNvSpPr>
            <a:spLocks noGrp="1"/>
          </p:cNvSpPr>
          <p:nvPr>
            <p:ph type="sldNum" sz="quarter" idx="12"/>
          </p:nvPr>
        </p:nvSpPr>
        <p:spPr/>
        <p:txBody>
          <a:bodyPr/>
          <a:lstStyle/>
          <a:p>
            <a:fld id="{E42550C9-1111-4929-BA4E-43DE3D57F3AE}" type="slidenum">
              <a:rPr lang="en-US" smtClean="0"/>
              <a:t>15</a:t>
            </a:fld>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74" y="583340"/>
            <a:ext cx="810535" cy="394398"/>
          </a:xfrm>
          <a:prstGeom prst="rect">
            <a:avLst/>
          </a:prstGeom>
        </p:spPr>
      </p:pic>
      <p:grpSp>
        <p:nvGrpSpPr>
          <p:cNvPr id="12" name="Group 11"/>
          <p:cNvGrpSpPr/>
          <p:nvPr/>
        </p:nvGrpSpPr>
        <p:grpSpPr>
          <a:xfrm>
            <a:off x="0" y="-35625"/>
            <a:ext cx="9144000" cy="609600"/>
            <a:chOff x="0" y="-35625"/>
            <a:chExt cx="9144000" cy="609600"/>
          </a:xfrm>
        </p:grpSpPr>
        <p:sp>
          <p:nvSpPr>
            <p:cNvPr id="13" name="Rectangle 12"/>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[Evaluation 1] IO Hit Ratio Results</a:t>
              </a:r>
              <a:endParaRPr lang="en-US" sz="2000" b="1" dirty="0"/>
            </a:p>
          </p:txBody>
        </p:sp>
        <p:pic>
          <p:nvPicPr>
            <p:cNvPr id="14" name="Picture 13" descr="C:\Users\yang.zhe\Desktop\AltLogo_S_koK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3352800" y="1041211"/>
            <a:ext cx="974244" cy="53262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4690666" y="780539"/>
            <a:ext cx="4190033" cy="2559376"/>
          </a:xfrm>
          <a:prstGeom prst="rect">
            <a:avLst/>
          </a:prstGeom>
        </p:spPr>
      </p:pic>
      <p:pic>
        <p:nvPicPr>
          <p:cNvPr id="10" name="Picture 9"/>
          <p:cNvPicPr>
            <a:picLocks noChangeAspect="1"/>
          </p:cNvPicPr>
          <p:nvPr/>
        </p:nvPicPr>
        <p:blipFill>
          <a:blip r:embed="rId7"/>
          <a:stretch>
            <a:fillRect/>
          </a:stretch>
        </p:blipFill>
        <p:spPr>
          <a:xfrm>
            <a:off x="1981200" y="6020892"/>
            <a:ext cx="5562600" cy="347088"/>
          </a:xfrm>
          <a:prstGeom prst="rect">
            <a:avLst/>
          </a:prstGeom>
        </p:spPr>
      </p:pic>
      <p:sp>
        <p:nvSpPr>
          <p:cNvPr id="21" name="Rectangle 20"/>
          <p:cNvSpPr/>
          <p:nvPr/>
        </p:nvSpPr>
        <p:spPr>
          <a:xfrm>
            <a:off x="7822593" y="1063156"/>
            <a:ext cx="838200" cy="1021353"/>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stretch>
            <a:fillRect/>
          </a:stretch>
        </p:blipFill>
        <p:spPr>
          <a:xfrm>
            <a:off x="237895" y="3402102"/>
            <a:ext cx="4343400" cy="2603233"/>
          </a:xfrm>
          <a:prstGeom prst="rect">
            <a:avLst/>
          </a:prstGeom>
        </p:spPr>
      </p:pic>
      <p:pic>
        <p:nvPicPr>
          <p:cNvPr id="26" name="Picture 25"/>
          <p:cNvPicPr>
            <a:picLocks noChangeAspect="1"/>
          </p:cNvPicPr>
          <p:nvPr/>
        </p:nvPicPr>
        <p:blipFill>
          <a:blip r:embed="rId9"/>
          <a:stretch>
            <a:fillRect/>
          </a:stretch>
        </p:blipFill>
        <p:spPr>
          <a:xfrm>
            <a:off x="4876800" y="3465042"/>
            <a:ext cx="4003899" cy="2528663"/>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38754" y="3298814"/>
            <a:ext cx="936486" cy="34965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314" y="646813"/>
            <a:ext cx="810535" cy="394398"/>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895" y="3323209"/>
            <a:ext cx="532204" cy="263775"/>
          </a:xfrm>
          <a:prstGeom prst="rect">
            <a:avLst/>
          </a:prstGeom>
        </p:spPr>
      </p:pic>
      <p:sp>
        <p:nvSpPr>
          <p:cNvPr id="29" name="Rectangle 28"/>
          <p:cNvSpPr/>
          <p:nvPr/>
        </p:nvSpPr>
        <p:spPr>
          <a:xfrm>
            <a:off x="2886362" y="3733685"/>
            <a:ext cx="1579544" cy="547687"/>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114373" y="3733685"/>
            <a:ext cx="1676400" cy="35201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13946" y="671564"/>
            <a:ext cx="2038866" cy="338554"/>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MSR (4 Friendly)</a:t>
            </a:r>
          </a:p>
        </p:txBody>
      </p:sp>
      <p:sp>
        <p:nvSpPr>
          <p:cNvPr id="22" name="TextBox 21"/>
          <p:cNvSpPr txBox="1"/>
          <p:nvPr/>
        </p:nvSpPr>
        <p:spPr>
          <a:xfrm>
            <a:off x="5713470" y="692247"/>
            <a:ext cx="3276600" cy="338554"/>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MSR (4 Friendly + 4 Unfriendly) </a:t>
            </a:r>
          </a:p>
        </p:txBody>
      </p:sp>
      <p:sp>
        <p:nvSpPr>
          <p:cNvPr id="23" name="TextBox 22"/>
          <p:cNvSpPr txBox="1"/>
          <p:nvPr/>
        </p:nvSpPr>
        <p:spPr>
          <a:xfrm>
            <a:off x="1402512" y="3339915"/>
            <a:ext cx="3178783" cy="338554"/>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FIU (4 Friendly+4Unfriendly)</a:t>
            </a:r>
          </a:p>
        </p:txBody>
      </p:sp>
    </p:spTree>
    <p:extLst>
      <p:ext uri="{BB962C8B-B14F-4D97-AF65-F5344CB8AC3E}">
        <p14:creationId xmlns:p14="http://schemas.microsoft.com/office/powerpoint/2010/main" val="4937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2550C9-1111-4929-BA4E-43DE3D57F3AE}" type="slidenum">
              <a:rPr lang="en-US" smtClean="0"/>
              <a:t>16</a:t>
            </a:fld>
            <a:endParaRPr lang="en-US"/>
          </a:p>
        </p:txBody>
      </p:sp>
      <p:sp>
        <p:nvSpPr>
          <p:cNvPr id="5" name="Rectangle 4"/>
          <p:cNvSpPr/>
          <p:nvPr/>
        </p:nvSpPr>
        <p:spPr>
          <a:xfrm>
            <a:off x="959187" y="1305926"/>
            <a:ext cx="7924800" cy="400110"/>
          </a:xfrm>
          <a:prstGeom prst="rect">
            <a:avLst/>
          </a:prstGeom>
        </p:spPr>
        <p:txBody>
          <a:bodyPr wrap="square">
            <a:spAutoFit/>
          </a:bodyPr>
          <a:lstStyle/>
          <a:p>
            <a:r>
              <a:rPr lang="en-US" sz="2000" b="1" dirty="0">
                <a:latin typeface="Times New Roman" charset="0"/>
                <a:ea typeface="Times New Roman" charset="0"/>
                <a:cs typeface="Times New Roman" charset="0"/>
              </a:rPr>
              <a:t>I/O Update Cost  = </a:t>
            </a:r>
            <a:r>
              <a:rPr lang="en-US" sz="2000" dirty="0">
                <a:latin typeface="Times New Roman" charset="0"/>
                <a:ea typeface="Times New Roman" charset="0"/>
                <a:cs typeface="Times New Roman" charset="0"/>
              </a:rPr>
              <a:t>IO Access Cost  +  Flash Contents Update Cost</a:t>
            </a:r>
          </a:p>
        </p:txBody>
      </p:sp>
      <p:sp>
        <p:nvSpPr>
          <p:cNvPr id="6" name="Rectangle 5"/>
          <p:cNvSpPr/>
          <p:nvPr/>
        </p:nvSpPr>
        <p:spPr>
          <a:xfrm>
            <a:off x="2731740" y="2351047"/>
            <a:ext cx="450726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latin typeface="Times New Roman" charset="0"/>
              <a:ea typeface="Times New Roman" charset="0"/>
              <a:cs typeface="Times New Roman" charset="0"/>
            </a:endParaRPr>
          </a:p>
        </p:txBody>
      </p:sp>
      <p:sp>
        <p:nvSpPr>
          <p:cNvPr id="9" name="Rectangle 8"/>
          <p:cNvSpPr/>
          <p:nvPr/>
        </p:nvSpPr>
        <p:spPr>
          <a:xfrm>
            <a:off x="2753076" y="3341647"/>
            <a:ext cx="4485924"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0" name="Rectangle 9"/>
          <p:cNvSpPr/>
          <p:nvPr/>
        </p:nvSpPr>
        <p:spPr>
          <a:xfrm>
            <a:off x="2743200" y="4387620"/>
            <a:ext cx="449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7" name="Right Arrow 6"/>
          <p:cNvSpPr/>
          <p:nvPr/>
        </p:nvSpPr>
        <p:spPr>
          <a:xfrm rot="16200000">
            <a:off x="2743975" y="3004351"/>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1" name="Right Arrow 10"/>
          <p:cNvSpPr/>
          <p:nvPr/>
        </p:nvSpPr>
        <p:spPr>
          <a:xfrm rot="5400000">
            <a:off x="3015294" y="2994824"/>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2" name="Right Arrow 11"/>
          <p:cNvSpPr/>
          <p:nvPr/>
        </p:nvSpPr>
        <p:spPr>
          <a:xfrm rot="16200000">
            <a:off x="3274178" y="3533882"/>
            <a:ext cx="157106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3" name="Right Arrow 12"/>
          <p:cNvSpPr/>
          <p:nvPr/>
        </p:nvSpPr>
        <p:spPr>
          <a:xfrm rot="5400000">
            <a:off x="3545496" y="3506988"/>
            <a:ext cx="157106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4" name="Right Arrow 13"/>
          <p:cNvSpPr/>
          <p:nvPr/>
        </p:nvSpPr>
        <p:spPr>
          <a:xfrm rot="16200000">
            <a:off x="6349314" y="4028081"/>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5" name="Right Arrow 14"/>
          <p:cNvSpPr/>
          <p:nvPr/>
        </p:nvSpPr>
        <p:spPr>
          <a:xfrm rot="5400000">
            <a:off x="6570415" y="4018787"/>
            <a:ext cx="4953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6" name="Rectangle 15"/>
          <p:cNvSpPr/>
          <p:nvPr/>
        </p:nvSpPr>
        <p:spPr>
          <a:xfrm>
            <a:off x="1742262" y="2394981"/>
            <a:ext cx="710451" cy="369332"/>
          </a:xfrm>
          <a:prstGeom prst="rect">
            <a:avLst/>
          </a:prstGeom>
        </p:spPr>
        <p:txBody>
          <a:bodyPr wrap="none">
            <a:spAutoFit/>
          </a:bodyPr>
          <a:lstStyle/>
          <a:p>
            <a:r>
              <a:rPr lang="en-US" dirty="0">
                <a:latin typeface="Times New Roman" charset="0"/>
                <a:ea typeface="Times New Roman" charset="0"/>
                <a:cs typeface="Times New Roman" charset="0"/>
              </a:rPr>
              <a:t>RAM</a:t>
            </a:r>
          </a:p>
        </p:txBody>
      </p:sp>
      <p:sp>
        <p:nvSpPr>
          <p:cNvPr id="17" name="Rectangle 16"/>
          <p:cNvSpPr/>
          <p:nvPr/>
        </p:nvSpPr>
        <p:spPr>
          <a:xfrm>
            <a:off x="1771493" y="3341647"/>
            <a:ext cx="607859" cy="369332"/>
          </a:xfrm>
          <a:prstGeom prst="rect">
            <a:avLst/>
          </a:prstGeom>
        </p:spPr>
        <p:txBody>
          <a:bodyPr wrap="none">
            <a:spAutoFit/>
          </a:bodyPr>
          <a:lstStyle/>
          <a:p>
            <a:r>
              <a:rPr lang="en-US">
                <a:latin typeface="Times New Roman" charset="0"/>
                <a:ea typeface="Times New Roman" charset="0"/>
                <a:cs typeface="Times New Roman" charset="0"/>
              </a:rPr>
              <a:t>SSD</a:t>
            </a:r>
            <a:endParaRPr lang="en-US" dirty="0">
              <a:latin typeface="Times New Roman" charset="0"/>
              <a:ea typeface="Times New Roman" charset="0"/>
              <a:cs typeface="Times New Roman" charset="0"/>
            </a:endParaRPr>
          </a:p>
        </p:txBody>
      </p:sp>
      <p:sp>
        <p:nvSpPr>
          <p:cNvPr id="18" name="Rectangle 17"/>
          <p:cNvSpPr/>
          <p:nvPr/>
        </p:nvSpPr>
        <p:spPr>
          <a:xfrm>
            <a:off x="4388312" y="2365370"/>
            <a:ext cx="1287532" cy="369332"/>
          </a:xfrm>
          <a:prstGeom prst="rect">
            <a:avLst/>
          </a:prstGeom>
        </p:spPr>
        <p:txBody>
          <a:bodyPr wrap="none">
            <a:spAutoFit/>
          </a:bodyPr>
          <a:lstStyle/>
          <a:p>
            <a:r>
              <a:rPr lang="en-US" b="1" dirty="0" err="1">
                <a:solidFill>
                  <a:schemeClr val="bg1"/>
                </a:solidFill>
                <a:latin typeface="Times New Roman" charset="0"/>
                <a:ea typeface="Times New Roman" charset="0"/>
                <a:cs typeface="Times New Roman" charset="0"/>
              </a:rPr>
              <a:t>UserBuffer</a:t>
            </a:r>
            <a:endParaRPr lang="en-US" b="1" dirty="0">
              <a:solidFill>
                <a:schemeClr val="bg1"/>
              </a:solidFill>
              <a:latin typeface="Times New Roman" charset="0"/>
              <a:ea typeface="Times New Roman" charset="0"/>
              <a:cs typeface="Times New Roman" charset="0"/>
            </a:endParaRPr>
          </a:p>
        </p:txBody>
      </p:sp>
      <p:sp>
        <p:nvSpPr>
          <p:cNvPr id="19" name="Rectangle 18"/>
          <p:cNvSpPr/>
          <p:nvPr/>
        </p:nvSpPr>
        <p:spPr>
          <a:xfrm>
            <a:off x="1771493" y="4452381"/>
            <a:ext cx="684803" cy="369332"/>
          </a:xfrm>
          <a:prstGeom prst="rect">
            <a:avLst/>
          </a:prstGeom>
        </p:spPr>
        <p:txBody>
          <a:bodyPr wrap="none">
            <a:spAutoFit/>
          </a:bodyPr>
          <a:lstStyle/>
          <a:p>
            <a:r>
              <a:rPr lang="en-US" dirty="0">
                <a:latin typeface="Times New Roman" charset="0"/>
                <a:ea typeface="Times New Roman" charset="0"/>
                <a:cs typeface="Times New Roman" charset="0"/>
              </a:rPr>
              <a:t>HDD</a:t>
            </a:r>
          </a:p>
        </p:txBody>
      </p:sp>
      <p:sp>
        <p:nvSpPr>
          <p:cNvPr id="20" name="Rectangle 19"/>
          <p:cNvSpPr/>
          <p:nvPr/>
        </p:nvSpPr>
        <p:spPr>
          <a:xfrm>
            <a:off x="2188306" y="2864939"/>
            <a:ext cx="684803" cy="369332"/>
          </a:xfrm>
          <a:prstGeom prst="rect">
            <a:avLst/>
          </a:prstGeom>
        </p:spPr>
        <p:txBody>
          <a:bodyPr wrap="none">
            <a:spAutoFit/>
          </a:bodyPr>
          <a:lstStyle/>
          <a:p>
            <a:r>
              <a:rPr lang="en-US" i="1" dirty="0" err="1">
                <a:solidFill>
                  <a:srgbClr val="C00000"/>
                </a:solidFill>
                <a:latin typeface="Times New Roman" charset="0"/>
                <a:ea typeface="Times New Roman" charset="0"/>
                <a:cs typeface="Times New Roman" charset="0"/>
              </a:rPr>
              <a:t>SSDr</a:t>
            </a:r>
            <a:endParaRPr lang="en-US" i="1" dirty="0">
              <a:solidFill>
                <a:srgbClr val="C00000"/>
              </a:solidFill>
            </a:endParaRPr>
          </a:p>
        </p:txBody>
      </p:sp>
      <p:sp>
        <p:nvSpPr>
          <p:cNvPr id="21" name="Rectangle 20"/>
          <p:cNvSpPr/>
          <p:nvPr/>
        </p:nvSpPr>
        <p:spPr>
          <a:xfrm>
            <a:off x="3260888" y="2864939"/>
            <a:ext cx="736099" cy="369332"/>
          </a:xfrm>
          <a:prstGeom prst="rect">
            <a:avLst/>
          </a:prstGeom>
        </p:spPr>
        <p:txBody>
          <a:bodyPr wrap="none">
            <a:spAutoFit/>
          </a:bodyPr>
          <a:lstStyle/>
          <a:p>
            <a:r>
              <a:rPr lang="en-US" i="1" dirty="0" err="1">
                <a:solidFill>
                  <a:srgbClr val="C00000"/>
                </a:solidFill>
                <a:latin typeface="Times New Roman" charset="0"/>
                <a:ea typeface="Times New Roman" charset="0"/>
                <a:cs typeface="Times New Roman" charset="0"/>
              </a:rPr>
              <a:t>SSDw</a:t>
            </a:r>
            <a:endParaRPr lang="en-US" i="1" dirty="0">
              <a:solidFill>
                <a:srgbClr val="C00000"/>
              </a:solidFill>
            </a:endParaRPr>
          </a:p>
        </p:txBody>
      </p:sp>
      <p:sp>
        <p:nvSpPr>
          <p:cNvPr id="22" name="Rectangle 21"/>
          <p:cNvSpPr/>
          <p:nvPr/>
        </p:nvSpPr>
        <p:spPr>
          <a:xfrm>
            <a:off x="7090774" y="3912799"/>
            <a:ext cx="1414170" cy="338554"/>
          </a:xfrm>
          <a:prstGeom prst="rect">
            <a:avLst/>
          </a:prstGeom>
        </p:spPr>
        <p:txBody>
          <a:bodyPr wrap="none">
            <a:spAutoFit/>
          </a:bodyPr>
          <a:lstStyle/>
          <a:p>
            <a:r>
              <a:rPr lang="en-US" sz="1600" i="1" dirty="0" err="1">
                <a:solidFill>
                  <a:srgbClr val="C00000"/>
                </a:solidFill>
                <a:latin typeface="Times New Roman" charset="0"/>
                <a:ea typeface="Times New Roman" charset="0"/>
                <a:cs typeface="Times New Roman" charset="0"/>
              </a:rPr>
              <a:t>SSDr</a:t>
            </a:r>
            <a:r>
              <a:rPr lang="en-US" sz="1600" i="1" dirty="0">
                <a:solidFill>
                  <a:srgbClr val="C00000"/>
                </a:solidFill>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 </a:t>
            </a:r>
            <a:r>
              <a:rPr lang="en-US" sz="1600" i="1" dirty="0" err="1">
                <a:solidFill>
                  <a:srgbClr val="0070C0"/>
                </a:solidFill>
                <a:latin typeface="Times New Roman" charset="0"/>
                <a:ea typeface="Times New Roman" charset="0"/>
                <a:cs typeface="Times New Roman" charset="0"/>
              </a:rPr>
              <a:t>HDDw</a:t>
            </a:r>
            <a:endParaRPr lang="en-US" sz="1600" i="1" dirty="0">
              <a:solidFill>
                <a:srgbClr val="0070C0"/>
              </a:solidFill>
            </a:endParaRPr>
          </a:p>
        </p:txBody>
      </p:sp>
      <p:sp>
        <p:nvSpPr>
          <p:cNvPr id="23" name="Rectangle 22"/>
          <p:cNvSpPr/>
          <p:nvPr/>
        </p:nvSpPr>
        <p:spPr>
          <a:xfrm>
            <a:off x="5115468" y="3904336"/>
            <a:ext cx="1414170" cy="338554"/>
          </a:xfrm>
          <a:prstGeom prst="rect">
            <a:avLst/>
          </a:prstGeom>
        </p:spPr>
        <p:txBody>
          <a:bodyPr wrap="none">
            <a:spAutoFit/>
          </a:bodyPr>
          <a:lstStyle/>
          <a:p>
            <a:r>
              <a:rPr lang="en-US" sz="1600" i="1" dirty="0" err="1">
                <a:solidFill>
                  <a:srgbClr val="C00000"/>
                </a:solidFill>
                <a:latin typeface="Times New Roman" charset="0"/>
                <a:ea typeface="Times New Roman" charset="0"/>
                <a:cs typeface="Times New Roman" charset="0"/>
              </a:rPr>
              <a:t>SSDr</a:t>
            </a:r>
            <a:r>
              <a:rPr lang="en-US" sz="1600" i="1" dirty="0">
                <a:solidFill>
                  <a:srgbClr val="C00000"/>
                </a:solidFill>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 </a:t>
            </a:r>
            <a:r>
              <a:rPr lang="en-US" sz="1600" i="1" dirty="0" err="1">
                <a:solidFill>
                  <a:srgbClr val="0070C0"/>
                </a:solidFill>
                <a:latin typeface="Times New Roman" charset="0"/>
                <a:ea typeface="Times New Roman" charset="0"/>
                <a:cs typeface="Times New Roman" charset="0"/>
              </a:rPr>
              <a:t>HDDw</a:t>
            </a:r>
            <a:endParaRPr lang="en-US" sz="1600" i="1" dirty="0">
              <a:solidFill>
                <a:srgbClr val="0070C0"/>
              </a:solidFill>
            </a:endParaRPr>
          </a:p>
        </p:txBody>
      </p:sp>
      <p:sp>
        <p:nvSpPr>
          <p:cNvPr id="24" name="Rectangle 23"/>
          <p:cNvSpPr/>
          <p:nvPr/>
        </p:nvSpPr>
        <p:spPr>
          <a:xfrm>
            <a:off x="4385763" y="2911763"/>
            <a:ext cx="851515" cy="369332"/>
          </a:xfrm>
          <a:prstGeom prst="rect">
            <a:avLst/>
          </a:prstGeom>
        </p:spPr>
        <p:txBody>
          <a:bodyPr wrap="none">
            <a:spAutoFit/>
          </a:bodyPr>
          <a:lstStyle/>
          <a:p>
            <a:r>
              <a:rPr lang="en-US" i="1" dirty="0" err="1">
                <a:solidFill>
                  <a:srgbClr val="0070C0"/>
                </a:solidFill>
                <a:latin typeface="Times New Roman" charset="0"/>
                <a:ea typeface="Times New Roman" charset="0"/>
                <a:cs typeface="Times New Roman" charset="0"/>
              </a:rPr>
              <a:t>HDDw</a:t>
            </a:r>
            <a:endParaRPr lang="en-US" i="1" dirty="0">
              <a:solidFill>
                <a:srgbClr val="0070C0"/>
              </a:solidFill>
            </a:endParaRPr>
          </a:p>
        </p:txBody>
      </p:sp>
      <p:sp>
        <p:nvSpPr>
          <p:cNvPr id="25" name="Rectangle 24"/>
          <p:cNvSpPr/>
          <p:nvPr/>
        </p:nvSpPr>
        <p:spPr>
          <a:xfrm>
            <a:off x="3221763" y="3883679"/>
            <a:ext cx="774571" cy="369332"/>
          </a:xfrm>
          <a:prstGeom prst="rect">
            <a:avLst/>
          </a:prstGeom>
        </p:spPr>
        <p:txBody>
          <a:bodyPr wrap="none">
            <a:spAutoFit/>
          </a:bodyPr>
          <a:lstStyle/>
          <a:p>
            <a:r>
              <a:rPr lang="en-US" i="1" dirty="0" err="1">
                <a:solidFill>
                  <a:srgbClr val="0070C0"/>
                </a:solidFill>
                <a:latin typeface="Times New Roman" charset="0"/>
                <a:ea typeface="Times New Roman" charset="0"/>
                <a:cs typeface="Times New Roman" charset="0"/>
              </a:rPr>
              <a:t>HDDr</a:t>
            </a:r>
            <a:endParaRPr lang="en-US" i="1" dirty="0">
              <a:solidFill>
                <a:srgbClr val="0070C0"/>
              </a:solidFill>
            </a:endParaRPr>
          </a:p>
        </p:txBody>
      </p:sp>
      <p:sp>
        <p:nvSpPr>
          <p:cNvPr id="26" name="Rectangle 25"/>
          <p:cNvSpPr/>
          <p:nvPr/>
        </p:nvSpPr>
        <p:spPr>
          <a:xfrm>
            <a:off x="5376754" y="3397020"/>
            <a:ext cx="800219" cy="369332"/>
          </a:xfrm>
          <a:prstGeom prst="rect">
            <a:avLst/>
          </a:prstGeom>
        </p:spPr>
        <p:txBody>
          <a:bodyPr wrap="none">
            <a:spAutoFit/>
          </a:bodyPr>
          <a:lstStyle/>
          <a:p>
            <a:r>
              <a:rPr lang="en-US" b="1" dirty="0">
                <a:solidFill>
                  <a:schemeClr val="bg1"/>
                </a:solidFill>
                <a:latin typeface="Times New Roman" charset="0"/>
                <a:ea typeface="Times New Roman" charset="0"/>
                <a:cs typeface="Times New Roman" charset="0"/>
              </a:rPr>
              <a:t>Cache</a:t>
            </a:r>
          </a:p>
        </p:txBody>
      </p:sp>
      <p:sp>
        <p:nvSpPr>
          <p:cNvPr id="27" name="Rectangle 26"/>
          <p:cNvSpPr/>
          <p:nvPr/>
        </p:nvSpPr>
        <p:spPr>
          <a:xfrm>
            <a:off x="4162699" y="4431554"/>
            <a:ext cx="1858201" cy="369332"/>
          </a:xfrm>
          <a:prstGeom prst="rect">
            <a:avLst/>
          </a:prstGeom>
        </p:spPr>
        <p:txBody>
          <a:bodyPr wrap="none">
            <a:spAutoFit/>
          </a:bodyPr>
          <a:lstStyle/>
          <a:p>
            <a:r>
              <a:rPr lang="en-US" b="1" dirty="0">
                <a:solidFill>
                  <a:schemeClr val="bg1"/>
                </a:solidFill>
                <a:latin typeface="Times New Roman" charset="0"/>
                <a:ea typeface="Times New Roman" charset="0"/>
                <a:cs typeface="Times New Roman" charset="0"/>
              </a:rPr>
              <a:t>Backend Storage</a:t>
            </a:r>
          </a:p>
        </p:txBody>
      </p:sp>
      <p:grpSp>
        <p:nvGrpSpPr>
          <p:cNvPr id="28" name="Group 27"/>
          <p:cNvGrpSpPr/>
          <p:nvPr/>
        </p:nvGrpSpPr>
        <p:grpSpPr>
          <a:xfrm>
            <a:off x="0" y="-35625"/>
            <a:ext cx="9144000" cy="609600"/>
            <a:chOff x="0" y="-35625"/>
            <a:chExt cx="9144000" cy="609600"/>
          </a:xfrm>
        </p:grpSpPr>
        <p:sp>
          <p:nvSpPr>
            <p:cNvPr id="29" name="Rectangle 28"/>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[Evaluation 2] I/O Update Cost Evaluation</a:t>
              </a:r>
              <a:endParaRPr lang="en-US" sz="2000" b="1" dirty="0"/>
            </a:p>
          </p:txBody>
        </p:sp>
        <p:pic>
          <p:nvPicPr>
            <p:cNvPr id="30" name="Picture 29"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4"/>
          <a:stretch>
            <a:fillRect/>
          </a:stretch>
        </p:blipFill>
        <p:spPr>
          <a:xfrm>
            <a:off x="709736" y="2074502"/>
            <a:ext cx="1066578" cy="1066578"/>
          </a:xfrm>
          <a:prstGeom prst="rect">
            <a:avLst/>
          </a:prstGeom>
        </p:spPr>
      </p:pic>
      <p:pic>
        <p:nvPicPr>
          <p:cNvPr id="31" name="Picture 30"/>
          <p:cNvPicPr>
            <a:picLocks noChangeAspect="1"/>
          </p:cNvPicPr>
          <p:nvPr/>
        </p:nvPicPr>
        <p:blipFill>
          <a:blip r:embed="rId5"/>
          <a:stretch>
            <a:fillRect/>
          </a:stretch>
        </p:blipFill>
        <p:spPr>
          <a:xfrm>
            <a:off x="918414" y="3176441"/>
            <a:ext cx="787611" cy="787611"/>
          </a:xfrm>
          <a:prstGeom prst="rect">
            <a:avLst/>
          </a:prstGeom>
        </p:spPr>
      </p:pic>
      <p:pic>
        <p:nvPicPr>
          <p:cNvPr id="32" name="Picture 31"/>
          <p:cNvPicPr>
            <a:picLocks noChangeAspect="1"/>
          </p:cNvPicPr>
          <p:nvPr/>
        </p:nvPicPr>
        <p:blipFill>
          <a:blip r:embed="rId6"/>
          <a:stretch>
            <a:fillRect/>
          </a:stretch>
        </p:blipFill>
        <p:spPr>
          <a:xfrm>
            <a:off x="809804" y="4225309"/>
            <a:ext cx="976224" cy="976224"/>
          </a:xfrm>
          <a:prstGeom prst="rect">
            <a:avLst/>
          </a:prstGeom>
        </p:spPr>
      </p:pic>
      <p:grpSp>
        <p:nvGrpSpPr>
          <p:cNvPr id="2" name="Group 1"/>
          <p:cNvGrpSpPr/>
          <p:nvPr/>
        </p:nvGrpSpPr>
        <p:grpSpPr>
          <a:xfrm>
            <a:off x="2258596" y="1305926"/>
            <a:ext cx="2878698" cy="3895607"/>
            <a:chOff x="2258596" y="1305926"/>
            <a:chExt cx="2878698" cy="3895607"/>
          </a:xfrm>
        </p:grpSpPr>
        <p:sp>
          <p:nvSpPr>
            <p:cNvPr id="33" name="Rectangle 32"/>
            <p:cNvSpPr/>
            <p:nvPr/>
          </p:nvSpPr>
          <p:spPr>
            <a:xfrm>
              <a:off x="2258596" y="2074502"/>
              <a:ext cx="2878698" cy="3127031"/>
            </a:xfrm>
            <a:prstGeom prst="rect">
              <a:avLst/>
            </a:prstGeom>
            <a:solidFill>
              <a:srgbClr val="FFFF00">
                <a:alpha val="11000"/>
              </a:srgb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86744" y="1305926"/>
              <a:ext cx="1580375" cy="400110"/>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a:off x="3976931" y="1706036"/>
              <a:ext cx="0" cy="36846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048722" y="1320967"/>
            <a:ext cx="3538685" cy="3880566"/>
            <a:chOff x="4992806" y="1318253"/>
            <a:chExt cx="3538685" cy="3710947"/>
          </a:xfrm>
        </p:grpSpPr>
        <p:sp>
          <p:nvSpPr>
            <p:cNvPr id="34" name="Rectangle 33"/>
            <p:cNvSpPr/>
            <p:nvPr/>
          </p:nvSpPr>
          <p:spPr>
            <a:xfrm>
              <a:off x="5106952" y="3234271"/>
              <a:ext cx="3424539" cy="1794929"/>
            </a:xfrm>
            <a:prstGeom prst="rect">
              <a:avLst/>
            </a:prstGeom>
            <a:solidFill>
              <a:srgbClr val="00B0F0">
                <a:alpha val="26000"/>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992806" y="1318253"/>
              <a:ext cx="2931994" cy="400110"/>
            </a:xfrm>
            <a:prstGeom prst="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6673164" y="1679791"/>
              <a:ext cx="0" cy="155448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23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2550C9-1111-4929-BA4E-43DE3D57F3AE}" type="slidenum">
              <a:rPr lang="en-US" smtClean="0"/>
              <a:t>17</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739" r="66401" b="47368"/>
          <a:stretch/>
        </p:blipFill>
        <p:spPr>
          <a:xfrm>
            <a:off x="2415059" y="562540"/>
            <a:ext cx="4288171" cy="1882199"/>
          </a:xfrm>
          <a:prstGeom prst="rect">
            <a:avLst/>
          </a:prstGeom>
        </p:spPr>
      </p:pic>
      <p:grpSp>
        <p:nvGrpSpPr>
          <p:cNvPr id="5" name="Group 4"/>
          <p:cNvGrpSpPr/>
          <p:nvPr/>
        </p:nvGrpSpPr>
        <p:grpSpPr>
          <a:xfrm>
            <a:off x="0" y="-35625"/>
            <a:ext cx="9144000" cy="609600"/>
            <a:chOff x="0" y="-35625"/>
            <a:chExt cx="9144000" cy="609600"/>
          </a:xfrm>
        </p:grpSpPr>
        <p:sp>
          <p:nvSpPr>
            <p:cNvPr id="6" name="Rectangle 5"/>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[Evaluation 2] I/O Update Costs</a:t>
              </a:r>
              <a:endParaRPr lang="en-US" sz="2400" b="1" dirty="0"/>
            </a:p>
          </p:txBody>
        </p:sp>
        <p:pic>
          <p:nvPicPr>
            <p:cNvPr id="7" name="Picture 6" descr="C:\Users\yang.zhe\Desktop\AltLogo_S_koK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3599" t="9154" r="33686" b="47367"/>
          <a:stretch/>
        </p:blipFill>
        <p:spPr>
          <a:xfrm>
            <a:off x="2577945" y="2395366"/>
            <a:ext cx="3988109" cy="178082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874" r="50485" b="91676"/>
          <a:stretch/>
        </p:blipFill>
        <p:spPr>
          <a:xfrm>
            <a:off x="2270775" y="5934925"/>
            <a:ext cx="4923666" cy="537053"/>
          </a:xfrm>
          <a:prstGeom prst="rect">
            <a:avLst/>
          </a:prstGeom>
        </p:spPr>
      </p:pic>
      <p:grpSp>
        <p:nvGrpSpPr>
          <p:cNvPr id="3" name="Group 2"/>
          <p:cNvGrpSpPr/>
          <p:nvPr/>
        </p:nvGrpSpPr>
        <p:grpSpPr>
          <a:xfrm>
            <a:off x="2588431" y="4243406"/>
            <a:ext cx="4114799" cy="1691519"/>
            <a:chOff x="2590800" y="4284884"/>
            <a:chExt cx="4114799" cy="1691519"/>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6123" t="9876" r="190" b="51726"/>
            <a:stretch/>
          </p:blipFill>
          <p:spPr>
            <a:xfrm>
              <a:off x="2590800" y="4284884"/>
              <a:ext cx="4114799" cy="157589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8663" t="47963" r="45711" b="49505"/>
            <a:stretch/>
          </p:blipFill>
          <p:spPr>
            <a:xfrm>
              <a:off x="4392077" y="5872698"/>
              <a:ext cx="685800" cy="103705"/>
            </a:xfrm>
            <a:prstGeom prst="rect">
              <a:avLst/>
            </a:prstGeom>
          </p:spPr>
        </p:pic>
      </p:grpSp>
      <p:sp>
        <p:nvSpPr>
          <p:cNvPr id="13" name="Rectangle 12"/>
          <p:cNvSpPr/>
          <p:nvPr/>
        </p:nvSpPr>
        <p:spPr>
          <a:xfrm>
            <a:off x="5075508" y="6203451"/>
            <a:ext cx="487092" cy="152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6164272"/>
            <a:ext cx="762000" cy="1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34745" y="6141400"/>
            <a:ext cx="958917" cy="261610"/>
          </a:xfrm>
          <a:prstGeom prst="rect">
            <a:avLst/>
          </a:prstGeom>
        </p:spPr>
        <p:txBody>
          <a:bodyPr wrap="none">
            <a:spAutoFit/>
          </a:bodyPr>
          <a:lstStyle/>
          <a:p>
            <a:r>
              <a:rPr lang="en-US" sz="1100" dirty="0">
                <a:latin typeface="Times New Roman" charset="0"/>
                <a:ea typeface="Times New Roman" charset="0"/>
                <a:cs typeface="Times New Roman" charset="0"/>
              </a:rPr>
              <a:t>GREM-Static</a:t>
            </a:r>
            <a:endParaRPr lang="en-US" sz="1100" dirty="0"/>
          </a:p>
        </p:txBody>
      </p:sp>
      <p:sp>
        <p:nvSpPr>
          <p:cNvPr id="8" name="Rectangle 7"/>
          <p:cNvSpPr/>
          <p:nvPr/>
        </p:nvSpPr>
        <p:spPr>
          <a:xfrm>
            <a:off x="5960672" y="6141400"/>
            <a:ext cx="667170" cy="276999"/>
          </a:xfrm>
          <a:prstGeom prst="rect">
            <a:avLst/>
          </a:prstGeom>
        </p:spPr>
        <p:txBody>
          <a:bodyPr wrap="none">
            <a:spAutoFit/>
          </a:bodyPr>
          <a:lstStyle/>
          <a:p>
            <a:r>
              <a:rPr lang="en-US" sz="1200" dirty="0">
                <a:latin typeface="Times New Roman" charset="0"/>
                <a:ea typeface="Times New Roman" charset="0"/>
                <a:cs typeface="Times New Roman" charset="0"/>
              </a:rPr>
              <a:t> GREM</a:t>
            </a:r>
            <a:endParaRPr lang="en-US" sz="1200" dirty="0"/>
          </a:p>
        </p:txBody>
      </p:sp>
      <p:sp>
        <p:nvSpPr>
          <p:cNvPr id="18" name="Rectangle 17"/>
          <p:cNvSpPr/>
          <p:nvPr/>
        </p:nvSpPr>
        <p:spPr>
          <a:xfrm>
            <a:off x="4131256" y="3594785"/>
            <a:ext cx="200799" cy="291416"/>
          </a:xfrm>
          <a:prstGeom prst="rect">
            <a:avLst/>
          </a:prstGeom>
          <a:solidFill>
            <a:srgbClr val="FF0000">
              <a:alpha val="26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9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610600" cy="4525963"/>
          </a:xfrm>
        </p:spPr>
        <p:txBody>
          <a:bodyPr>
            <a:normAutofit/>
          </a:bodyPr>
          <a:lstStyle/>
          <a:p>
            <a:pPr marL="514350" indent="-514350">
              <a:buFont typeface="+mj-lt"/>
              <a:buAutoNum type="arabicPeriod"/>
            </a:pPr>
            <a:r>
              <a:rPr lang="en-US" sz="3000" dirty="0">
                <a:latin typeface="Times New Roman" charset="0"/>
                <a:ea typeface="Times New Roman" charset="0"/>
                <a:cs typeface="Times New Roman" charset="0"/>
              </a:rPr>
              <a:t>Background and Motivation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Design of GREM</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Evaluation and Validation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b="1" dirty="0">
                <a:solidFill>
                  <a:srgbClr val="0070C0"/>
                </a:solidFill>
                <a:latin typeface="Times New Roman" charset="0"/>
                <a:ea typeface="Times New Roman" charset="0"/>
                <a:cs typeface="Times New Roman" charset="0"/>
              </a:rPr>
              <a:t>Conclusion</a:t>
            </a:r>
          </a:p>
        </p:txBody>
      </p:sp>
      <p:sp>
        <p:nvSpPr>
          <p:cNvPr id="8" name="Slide Number Placeholder 7"/>
          <p:cNvSpPr>
            <a:spLocks noGrp="1"/>
          </p:cNvSpPr>
          <p:nvPr>
            <p:ph type="sldNum" sz="quarter" idx="12"/>
          </p:nvPr>
        </p:nvSpPr>
        <p:spPr/>
        <p:txBody>
          <a:bodyPr/>
          <a:lstStyle/>
          <a:p>
            <a:fld id="{E42550C9-1111-4929-BA4E-43DE3D57F3AE}" type="slidenum">
              <a:rPr lang="en-US" smtClean="0"/>
              <a:t>18</a:t>
            </a:fld>
            <a:endParaRPr lang="en-US"/>
          </a:p>
        </p:txBody>
      </p:sp>
      <p:grpSp>
        <p:nvGrpSpPr>
          <p:cNvPr id="6" name="Group 5"/>
          <p:cNvGrpSpPr/>
          <p:nvPr/>
        </p:nvGrpSpPr>
        <p:grpSpPr>
          <a:xfrm>
            <a:off x="0" y="-35625"/>
            <a:ext cx="9144000" cy="609600"/>
            <a:chOff x="0" y="-35625"/>
            <a:chExt cx="9144000" cy="609600"/>
          </a:xfrm>
        </p:grpSpPr>
        <p:sp>
          <p:nvSpPr>
            <p:cNvPr id="7" name="Rectangle 6"/>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charset="0"/>
                  <a:ea typeface="Times New Roman" charset="0"/>
                  <a:cs typeface="Times New Roman" charset="0"/>
                </a:rPr>
                <a:t>Contents</a:t>
              </a:r>
              <a:endParaRPr lang="en-US" sz="2400" b="1" dirty="0"/>
            </a:p>
          </p:txBody>
        </p:sp>
        <p:pic>
          <p:nvPicPr>
            <p:cNvPr id="9" name="Picture 8"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398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610600" cy="4525963"/>
          </a:xfrm>
        </p:spPr>
        <p:txBody>
          <a:bodyPr>
            <a:normAutofit/>
          </a:bodyPr>
          <a:lstStyle/>
          <a:p>
            <a:pPr marL="514350" indent="-514350">
              <a:buFont typeface="+mj-lt"/>
              <a:buAutoNum type="arabicPeriod"/>
            </a:pPr>
            <a:r>
              <a:rPr lang="en-US" sz="3000" dirty="0">
                <a:latin typeface="Times New Roman" charset="0"/>
                <a:ea typeface="Times New Roman" charset="0"/>
                <a:cs typeface="Times New Roman" charset="0"/>
              </a:rPr>
              <a:t>Background and Motivation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Design of GREM</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Evaluation and Validation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Conclusion</a:t>
            </a:r>
          </a:p>
        </p:txBody>
      </p:sp>
      <p:sp>
        <p:nvSpPr>
          <p:cNvPr id="8" name="Slide Number Placeholder 7"/>
          <p:cNvSpPr>
            <a:spLocks noGrp="1"/>
          </p:cNvSpPr>
          <p:nvPr>
            <p:ph type="sldNum" sz="quarter" idx="12"/>
          </p:nvPr>
        </p:nvSpPr>
        <p:spPr/>
        <p:txBody>
          <a:bodyPr/>
          <a:lstStyle/>
          <a:p>
            <a:fld id="{E42550C9-1111-4929-BA4E-43DE3D57F3AE}" type="slidenum">
              <a:rPr lang="en-US" smtClean="0"/>
              <a:t>1</a:t>
            </a:fld>
            <a:endParaRPr lang="en-US"/>
          </a:p>
        </p:txBody>
      </p:sp>
      <p:grpSp>
        <p:nvGrpSpPr>
          <p:cNvPr id="6" name="Group 5"/>
          <p:cNvGrpSpPr/>
          <p:nvPr/>
        </p:nvGrpSpPr>
        <p:grpSpPr>
          <a:xfrm>
            <a:off x="0" y="-35625"/>
            <a:ext cx="9144000" cy="609600"/>
            <a:chOff x="0" y="-35625"/>
            <a:chExt cx="9144000" cy="609600"/>
          </a:xfrm>
        </p:grpSpPr>
        <p:sp>
          <p:nvSpPr>
            <p:cNvPr id="7" name="Rectangle 6"/>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Contents</a:t>
              </a:r>
              <a:endParaRPr lang="en-US" sz="2400" b="1" dirty="0"/>
            </a:p>
          </p:txBody>
        </p:sp>
        <p:pic>
          <p:nvPicPr>
            <p:cNvPr id="9" name="Picture 8"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731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2550C9-1111-4929-BA4E-43DE3D57F3AE}" type="slidenum">
              <a:rPr lang="en-US" smtClean="0"/>
              <a:t>19</a:t>
            </a:fld>
            <a:endParaRPr lang="en-US"/>
          </a:p>
        </p:txBody>
      </p:sp>
      <p:sp>
        <p:nvSpPr>
          <p:cNvPr id="6" name="Rectangle 5"/>
          <p:cNvSpPr/>
          <p:nvPr/>
        </p:nvSpPr>
        <p:spPr>
          <a:xfrm>
            <a:off x="609600" y="802895"/>
            <a:ext cx="7886700" cy="5324535"/>
          </a:xfrm>
          <a:prstGeom prst="rect">
            <a:avLst/>
          </a:prstGeom>
        </p:spPr>
        <p:txBody>
          <a:bodyPr wrap="square">
            <a:spAutoFit/>
          </a:bodyPr>
          <a:lstStyle/>
          <a:p>
            <a:pPr marL="342900" indent="-342900" algn="just">
              <a:buFont typeface="Arial" charset="0"/>
              <a:buChar char="•"/>
            </a:pPr>
            <a:r>
              <a:rPr lang="en-US" sz="2000" b="1" dirty="0">
                <a:latin typeface="Times New Roman" charset="0"/>
                <a:ea typeface="Times New Roman" charset="0"/>
                <a:cs typeface="Times New Roman" charset="0"/>
              </a:rPr>
              <a:t>Improve:</a:t>
            </a:r>
            <a:r>
              <a:rPr lang="en-US" sz="2000" dirty="0">
                <a:latin typeface="Times New Roman" charset="0"/>
                <a:ea typeface="Times New Roman" charset="0"/>
                <a:cs typeface="Times New Roman" charset="0"/>
              </a:rPr>
              <a:t> </a:t>
            </a:r>
          </a:p>
          <a:p>
            <a:pPr marL="800100" lvl="1" indent="-342900" algn="just">
              <a:buFont typeface="Arial" charset="0"/>
              <a:buChar char="•"/>
            </a:pPr>
            <a:r>
              <a:rPr lang="en-US" sz="2000" b="1" dirty="0">
                <a:solidFill>
                  <a:srgbClr val="C00000"/>
                </a:solidFill>
                <a:latin typeface="Times New Roman" charset="0"/>
                <a:ea typeface="Times New Roman" charset="0"/>
                <a:cs typeface="Times New Roman" charset="0"/>
              </a:rPr>
              <a:t>Performance: </a:t>
            </a:r>
            <a:r>
              <a:rPr lang="en-US" sz="2000" dirty="0">
                <a:latin typeface="Times New Roman" charset="0"/>
                <a:ea typeface="Times New Roman" charset="0"/>
                <a:cs typeface="Times New Roman" charset="0"/>
              </a:rPr>
              <a:t>maximize the I/O hit ratio.</a:t>
            </a:r>
          </a:p>
          <a:p>
            <a:pPr marL="800100" lvl="1" indent="-342900" algn="just">
              <a:buFont typeface="Arial" charset="0"/>
              <a:buChar char="•"/>
            </a:pPr>
            <a:r>
              <a:rPr lang="en-US" sz="2000" b="1" dirty="0">
                <a:solidFill>
                  <a:srgbClr val="C00000"/>
                </a:solidFill>
                <a:latin typeface="Times New Roman" charset="0"/>
                <a:ea typeface="Times New Roman" charset="0"/>
                <a:cs typeface="Times New Roman" charset="0"/>
              </a:rPr>
              <a:t>Overhead: </a:t>
            </a:r>
            <a:r>
              <a:rPr lang="en-US" sz="2000" dirty="0">
                <a:latin typeface="Times New Roman" charset="0"/>
                <a:ea typeface="Times New Roman" charset="0"/>
                <a:cs typeface="Times New Roman" charset="0"/>
              </a:rPr>
              <a:t>minimize the I/O costs. </a:t>
            </a:r>
          </a:p>
          <a:p>
            <a:pPr algn="just"/>
            <a:endParaRPr lang="en-US" sz="2000" dirty="0">
              <a:latin typeface="Times New Roman" charset="0"/>
              <a:ea typeface="Times New Roman" charset="0"/>
              <a:cs typeface="Times New Roman" charset="0"/>
            </a:endParaRPr>
          </a:p>
          <a:p>
            <a:pPr marL="342900" indent="-342900" algn="just">
              <a:buFont typeface="Arial" charset="0"/>
              <a:buChar char="•"/>
            </a:pPr>
            <a:r>
              <a:rPr lang="en-US" sz="2000" b="1" dirty="0">
                <a:latin typeface="Times New Roman" charset="0"/>
                <a:ea typeface="Times New Roman" charset="0"/>
                <a:cs typeface="Times New Roman" charset="0"/>
              </a:rPr>
              <a:t>Splits the SSD into two zones:</a:t>
            </a:r>
          </a:p>
          <a:p>
            <a:pPr marL="800100" lvl="1" indent="-342900" algn="just">
              <a:buFont typeface="Arial" charset="0"/>
              <a:buChar char="•"/>
            </a:pPr>
            <a:r>
              <a:rPr lang="en-US" sz="2000" dirty="0">
                <a:latin typeface="Times New Roman" charset="0"/>
                <a:ea typeface="Times New Roman" charset="0"/>
                <a:cs typeface="Times New Roman" charset="0"/>
              </a:rPr>
              <a:t>Long-term: </a:t>
            </a:r>
            <a:r>
              <a:rPr lang="en-US" sz="2000" b="1" dirty="0">
                <a:solidFill>
                  <a:srgbClr val="C00000"/>
                </a:solidFill>
                <a:latin typeface="Times New Roman" charset="0"/>
                <a:ea typeface="Times New Roman" charset="0"/>
                <a:cs typeface="Times New Roman" charset="0"/>
              </a:rPr>
              <a:t>performance isolation</a:t>
            </a:r>
            <a:r>
              <a:rPr lang="en-US" sz="2000" dirty="0">
                <a:latin typeface="Times New Roman" charset="0"/>
                <a:ea typeface="Times New Roman" charset="0"/>
                <a:cs typeface="Times New Roman" charset="0"/>
              </a:rPr>
              <a:t>, reserve space for each VM.</a:t>
            </a:r>
          </a:p>
          <a:p>
            <a:pPr marL="800100" lvl="1" indent="-342900" algn="just">
              <a:buFont typeface="Arial" charset="0"/>
              <a:buChar char="•"/>
            </a:pPr>
            <a:r>
              <a:rPr lang="en-US" sz="2000" dirty="0">
                <a:latin typeface="Times New Roman" charset="0"/>
                <a:ea typeface="Times New Roman" charset="0"/>
                <a:cs typeface="Times New Roman" charset="0"/>
              </a:rPr>
              <a:t>Short-term: </a:t>
            </a:r>
            <a:r>
              <a:rPr lang="en-US" sz="2000" b="1" dirty="0">
                <a:solidFill>
                  <a:srgbClr val="C00000"/>
                </a:solidFill>
                <a:latin typeface="Times New Roman" charset="0"/>
                <a:ea typeface="Times New Roman" charset="0"/>
                <a:cs typeface="Times New Roman" charset="0"/>
              </a:rPr>
              <a:t>fair compete</a:t>
            </a:r>
            <a:r>
              <a:rPr lang="en-US" sz="2000" dirty="0">
                <a:latin typeface="Times New Roman" charset="0"/>
                <a:ea typeface="Times New Roman" charset="0"/>
                <a:cs typeface="Times New Roman" charset="0"/>
              </a:rPr>
              <a:t>, absorb </a:t>
            </a:r>
            <a:r>
              <a:rPr lang="en-US" sz="2000" dirty="0" err="1">
                <a:latin typeface="Times New Roman" charset="0"/>
                <a:ea typeface="Times New Roman" charset="0"/>
                <a:cs typeface="Times New Roman" charset="0"/>
              </a:rPr>
              <a:t>bursties</a:t>
            </a:r>
            <a:endParaRPr lang="en-US" sz="2000" dirty="0">
              <a:latin typeface="Times New Roman" charset="0"/>
              <a:ea typeface="Times New Roman" charset="0"/>
              <a:cs typeface="Times New Roman" charset="0"/>
            </a:endParaRPr>
          </a:p>
          <a:p>
            <a:pPr algn="just"/>
            <a:endParaRPr lang="en-US" sz="2000" dirty="0">
              <a:latin typeface="Times New Roman" charset="0"/>
              <a:ea typeface="Times New Roman" charset="0"/>
              <a:cs typeface="Times New Roman" charset="0"/>
            </a:endParaRPr>
          </a:p>
          <a:p>
            <a:pPr marL="342900" lvl="1" indent="-342900" algn="just">
              <a:buFont typeface="Arial" charset="0"/>
              <a:buChar char="•"/>
            </a:pPr>
            <a:r>
              <a:rPr lang="en-US" sz="2000" b="1" dirty="0">
                <a:latin typeface="Times New Roman" charset="0"/>
                <a:ea typeface="Times New Roman" charset="0"/>
                <a:cs typeface="Times New Roman" charset="0"/>
              </a:rPr>
              <a:t>Methodology: </a:t>
            </a:r>
          </a:p>
          <a:p>
            <a:pPr marL="800100" lvl="2" indent="-342900" algn="just">
              <a:buFont typeface="Arial" charset="0"/>
              <a:buChar char="•"/>
            </a:pPr>
            <a:r>
              <a:rPr lang="en-US" sz="2000" dirty="0">
                <a:latin typeface="Times New Roman" charset="0"/>
                <a:ea typeface="Times New Roman" charset="0"/>
                <a:cs typeface="Times New Roman" charset="0"/>
              </a:rPr>
              <a:t>Feedbacks of </a:t>
            </a:r>
            <a:r>
              <a:rPr lang="en-US" sz="2000" b="1" dirty="0">
                <a:solidFill>
                  <a:srgbClr val="C00000"/>
                </a:solidFill>
                <a:latin typeface="Times New Roman" charset="0"/>
                <a:ea typeface="Times New Roman" charset="0"/>
                <a:cs typeface="Times New Roman" charset="0"/>
              </a:rPr>
              <a:t>workload changes </a:t>
            </a:r>
            <a:r>
              <a:rPr lang="en-US" sz="2000" dirty="0">
                <a:latin typeface="Times New Roman" charset="0"/>
                <a:ea typeface="Times New Roman" charset="0"/>
                <a:cs typeface="Times New Roman" charset="0"/>
              </a:rPr>
              <a:t>and </a:t>
            </a:r>
            <a:r>
              <a:rPr lang="en-US" sz="2000" b="1" dirty="0">
                <a:solidFill>
                  <a:srgbClr val="C00000"/>
                </a:solidFill>
                <a:latin typeface="Times New Roman" charset="0"/>
                <a:ea typeface="Times New Roman" charset="0"/>
                <a:cs typeface="Times New Roman" charset="0"/>
              </a:rPr>
              <a:t>allocation performance</a:t>
            </a:r>
            <a:endParaRPr lang="en-US" sz="2000" dirty="0">
              <a:latin typeface="Times New Roman" charset="0"/>
              <a:ea typeface="Times New Roman" charset="0"/>
              <a:cs typeface="Times New Roman" charset="0"/>
            </a:endParaRPr>
          </a:p>
          <a:p>
            <a:pPr marL="800100" lvl="2" indent="-342900" algn="just">
              <a:buFont typeface="Arial" charset="0"/>
              <a:buChar char="•"/>
            </a:pPr>
            <a:r>
              <a:rPr lang="en-US" sz="2000" dirty="0">
                <a:latin typeface="Times New Roman" charset="0"/>
                <a:ea typeface="Times New Roman" charset="0"/>
                <a:cs typeface="Times New Roman" charset="0"/>
              </a:rPr>
              <a:t>GREM </a:t>
            </a:r>
            <a:r>
              <a:rPr lang="en-US" sz="2000" b="1" dirty="0">
                <a:solidFill>
                  <a:srgbClr val="C00000"/>
                </a:solidFill>
                <a:latin typeface="Times New Roman" charset="0"/>
                <a:ea typeface="Times New Roman" charset="0"/>
                <a:cs typeface="Times New Roman" charset="0"/>
              </a:rPr>
              <a:t>dynamically</a:t>
            </a:r>
            <a:r>
              <a:rPr lang="en-US" sz="2000" dirty="0">
                <a:latin typeface="Times New Roman" charset="0"/>
                <a:ea typeface="Times New Roman" charset="0"/>
                <a:cs typeface="Times New Roman" charset="0"/>
              </a:rPr>
              <a:t> adjusts the </a:t>
            </a:r>
            <a:r>
              <a:rPr lang="en-US" sz="2000" b="1" dirty="0">
                <a:solidFill>
                  <a:srgbClr val="C00000"/>
                </a:solidFill>
                <a:latin typeface="Times New Roman" charset="0"/>
                <a:ea typeface="Times New Roman" charset="0"/>
                <a:cs typeface="Times New Roman" charset="0"/>
              </a:rPr>
              <a:t>partitions</a:t>
            </a:r>
            <a:r>
              <a:rPr lang="en-US" sz="2000" dirty="0">
                <a:latin typeface="Times New Roman" charset="0"/>
                <a:ea typeface="Times New Roman" charset="0"/>
                <a:cs typeface="Times New Roman" charset="0"/>
              </a:rPr>
              <a:t>:</a:t>
            </a:r>
          </a:p>
          <a:p>
            <a:pPr marL="1257300" lvl="2" indent="-342900" algn="just">
              <a:buFont typeface="Arial" charset="0"/>
              <a:buChar char="•"/>
            </a:pPr>
            <a:r>
              <a:rPr lang="en-US" sz="2000" dirty="0">
                <a:latin typeface="Times New Roman" charset="0"/>
                <a:ea typeface="Times New Roman" charset="0"/>
                <a:cs typeface="Times New Roman" charset="0"/>
              </a:rPr>
              <a:t>Between long-term and short-term zones</a:t>
            </a:r>
          </a:p>
          <a:p>
            <a:pPr marL="1257300" lvl="2" indent="-342900" algn="just">
              <a:buFont typeface="Arial" charset="0"/>
              <a:buChar char="•"/>
            </a:pPr>
            <a:r>
              <a:rPr lang="en-US" sz="2000" dirty="0">
                <a:latin typeface="Times New Roman" charset="0"/>
                <a:ea typeface="Times New Roman" charset="0"/>
                <a:cs typeface="Times New Roman" charset="0"/>
              </a:rPr>
              <a:t>Inside long-term zone (per VM)</a:t>
            </a:r>
          </a:p>
          <a:p>
            <a:pPr marL="342900" indent="-342900" algn="just">
              <a:buFont typeface="Arial" charset="0"/>
              <a:buChar char="•"/>
            </a:pPr>
            <a:endParaRPr lang="en-US" sz="2000" dirty="0">
              <a:latin typeface="Times New Roman" charset="0"/>
              <a:ea typeface="Times New Roman" charset="0"/>
              <a:cs typeface="Times New Roman" charset="0"/>
            </a:endParaRPr>
          </a:p>
          <a:p>
            <a:pPr marL="342900" indent="-342900" algn="just">
              <a:buFont typeface="Arial" charset="0"/>
              <a:buChar char="•"/>
            </a:pPr>
            <a:r>
              <a:rPr lang="en-US" sz="2000" b="1" dirty="0">
                <a:latin typeface="Times New Roman" charset="0"/>
                <a:ea typeface="Times New Roman" charset="0"/>
                <a:cs typeface="Times New Roman" charset="0"/>
              </a:rPr>
              <a:t>Evaluation:</a:t>
            </a:r>
          </a:p>
          <a:p>
            <a:pPr marL="800100" lvl="1" indent="-342900" algn="just">
              <a:buFont typeface="Arial" charset="0"/>
              <a:buChar char="•"/>
            </a:pPr>
            <a:r>
              <a:rPr lang="en-US" sz="2000" dirty="0">
                <a:latin typeface="Times New Roman" charset="0"/>
                <a:ea typeface="Times New Roman" charset="0"/>
                <a:cs typeface="Times New Roman" charset="0"/>
              </a:rPr>
              <a:t>Improve overall </a:t>
            </a:r>
            <a:r>
              <a:rPr lang="en-US" sz="2000" b="1" dirty="0">
                <a:solidFill>
                  <a:srgbClr val="C00000"/>
                </a:solidFill>
                <a:latin typeface="Times New Roman" charset="0"/>
                <a:ea typeface="Times New Roman" charset="0"/>
                <a:cs typeface="Times New Roman" charset="0"/>
              </a:rPr>
              <a:t>IO hit ratio </a:t>
            </a:r>
            <a:r>
              <a:rPr lang="en-US" sz="2000" dirty="0">
                <a:latin typeface="Times New Roman" charset="0"/>
                <a:ea typeface="Times New Roman" charset="0"/>
                <a:cs typeface="Times New Roman" charset="0"/>
              </a:rPr>
              <a:t>and </a:t>
            </a:r>
            <a:r>
              <a:rPr lang="en-US" sz="2000" b="1" dirty="0">
                <a:solidFill>
                  <a:srgbClr val="C00000"/>
                </a:solidFill>
                <a:latin typeface="Times New Roman" charset="0"/>
                <a:ea typeface="Times New Roman" charset="0"/>
                <a:cs typeface="Times New Roman" charset="0"/>
              </a:rPr>
              <a:t>cost</a:t>
            </a:r>
            <a:r>
              <a:rPr lang="en-US" sz="2000" dirty="0">
                <a:latin typeface="Times New Roman" charset="0"/>
                <a:ea typeface="Times New Roman" charset="0"/>
                <a:cs typeface="Times New Roman" charset="0"/>
              </a:rPr>
              <a:t>. </a:t>
            </a:r>
          </a:p>
          <a:p>
            <a:pPr marL="800100" lvl="1" indent="-342900" algn="just">
              <a:buFont typeface="Arial" charset="0"/>
              <a:buChar char="•"/>
            </a:pPr>
            <a:r>
              <a:rPr lang="en-US" sz="2000" b="1" dirty="0">
                <a:solidFill>
                  <a:srgbClr val="C00000"/>
                </a:solidFill>
                <a:latin typeface="Times New Roman" charset="0"/>
                <a:ea typeface="Times New Roman" charset="0"/>
                <a:cs typeface="Times New Roman" charset="0"/>
              </a:rPr>
              <a:t>Adapt</a:t>
            </a:r>
            <a:r>
              <a:rPr lang="en-US" sz="2000" dirty="0">
                <a:latin typeface="Times New Roman" charset="0"/>
                <a:ea typeface="Times New Roman" charset="0"/>
                <a:cs typeface="Times New Roman" charset="0"/>
              </a:rPr>
              <a:t> to workload </a:t>
            </a:r>
            <a:r>
              <a:rPr lang="en-US" sz="2000" b="1" dirty="0">
                <a:solidFill>
                  <a:srgbClr val="C00000"/>
                </a:solidFill>
                <a:latin typeface="Times New Roman" charset="0"/>
                <a:ea typeface="Times New Roman" charset="0"/>
                <a:cs typeface="Times New Roman" charset="0"/>
              </a:rPr>
              <a:t>changes</a:t>
            </a:r>
            <a:r>
              <a:rPr lang="en-US" sz="2000" dirty="0">
                <a:solidFill>
                  <a:srgbClr val="C00000"/>
                </a:solidFill>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by dynamical partitions.</a:t>
            </a:r>
          </a:p>
        </p:txBody>
      </p:sp>
      <p:grpSp>
        <p:nvGrpSpPr>
          <p:cNvPr id="5" name="Group 4"/>
          <p:cNvGrpSpPr/>
          <p:nvPr/>
        </p:nvGrpSpPr>
        <p:grpSpPr>
          <a:xfrm>
            <a:off x="0" y="-35625"/>
            <a:ext cx="9144000" cy="609600"/>
            <a:chOff x="0" y="-35625"/>
            <a:chExt cx="9144000" cy="609600"/>
          </a:xfrm>
        </p:grpSpPr>
        <p:sp>
          <p:nvSpPr>
            <p:cNvPr id="8" name="Rectangle 7"/>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charset="0"/>
                  <a:ea typeface="Times New Roman" charset="0"/>
                  <a:cs typeface="Times New Roman" charset="0"/>
                </a:rPr>
                <a:t>Conclusion</a:t>
              </a:r>
              <a:endParaRPr lang="en-US" sz="2800" b="1" dirty="0"/>
            </a:p>
          </p:txBody>
        </p:sp>
        <p:pic>
          <p:nvPicPr>
            <p:cNvPr id="9" name="Picture 8"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915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0600" y="1828800"/>
            <a:ext cx="7124700" cy="2616101"/>
          </a:xfrm>
          <a:prstGeom prst="rect">
            <a:avLst/>
          </a:prstGeom>
        </p:spPr>
        <p:txBody>
          <a:bodyPr wrap="square">
            <a:spAutoFit/>
          </a:bodyPr>
          <a:lstStyle/>
          <a:p>
            <a:pPr algn="ctr"/>
            <a:r>
              <a:rPr lang="en-US" sz="6600" i="1" dirty="0">
                <a:latin typeface="Times New Roman" charset="0"/>
                <a:ea typeface="Times New Roman" charset="0"/>
                <a:cs typeface="Times New Roman" charset="0"/>
              </a:rPr>
              <a:t>Thanks</a:t>
            </a:r>
            <a:endParaRPr lang="en-US" sz="5400" i="1" dirty="0">
              <a:latin typeface="Times New Roman" charset="0"/>
              <a:ea typeface="Times New Roman" charset="0"/>
              <a:cs typeface="Times New Roman" charset="0"/>
            </a:endParaRPr>
          </a:p>
          <a:p>
            <a:pPr algn="ctr"/>
            <a:r>
              <a:rPr lang="en-US" sz="4400" i="1" dirty="0">
                <a:latin typeface="Times New Roman" charset="0"/>
                <a:ea typeface="Times New Roman" charset="0"/>
                <a:cs typeface="Times New Roman" charset="0"/>
              </a:rPr>
              <a:t>Q &amp; A</a:t>
            </a:r>
          </a:p>
          <a:p>
            <a:pPr algn="ctr"/>
            <a:endParaRPr lang="en-US" sz="5400" i="1" dirty="0">
              <a:latin typeface="Times New Roman" charset="0"/>
              <a:ea typeface="Times New Roman" charset="0"/>
              <a:cs typeface="Times New Roman" charset="0"/>
            </a:endParaRPr>
          </a:p>
        </p:txBody>
      </p:sp>
      <p:grpSp>
        <p:nvGrpSpPr>
          <p:cNvPr id="3" name="Group 2"/>
          <p:cNvGrpSpPr/>
          <p:nvPr/>
        </p:nvGrpSpPr>
        <p:grpSpPr>
          <a:xfrm>
            <a:off x="381000" y="3814257"/>
            <a:ext cx="8536145" cy="2170836"/>
            <a:chOff x="150656" y="3048000"/>
            <a:chExt cx="8917144" cy="226772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858" y="3048000"/>
              <a:ext cx="1265542" cy="158192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90" y="3059916"/>
              <a:ext cx="1244600" cy="1562100"/>
            </a:xfrm>
            <a:prstGeom prst="rect">
              <a:avLst/>
            </a:prstGeom>
          </p:spPr>
        </p:pic>
        <p:sp>
          <p:nvSpPr>
            <p:cNvPr id="13" name="Subtitle 2"/>
            <p:cNvSpPr txBox="1">
              <a:spLocks/>
            </p:cNvSpPr>
            <p:nvPr/>
          </p:nvSpPr>
          <p:spPr>
            <a:xfrm>
              <a:off x="150656" y="4782328"/>
              <a:ext cx="8917144"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700" dirty="0">
                  <a:latin typeface="Times New Roman" charset="0"/>
                  <a:ea typeface="Times New Roman" charset="0"/>
                  <a:cs typeface="Times New Roman" charset="0"/>
                </a:rPr>
                <a:t>Zhengyu Yang      </a:t>
              </a:r>
              <a:r>
                <a:rPr lang="en-US" sz="1700" dirty="0" err="1">
                  <a:latin typeface="Times New Roman" charset="0"/>
                  <a:ea typeface="Times New Roman" charset="0"/>
                  <a:cs typeface="Times New Roman" charset="0"/>
                </a:rPr>
                <a:t>Jianzhe</a:t>
              </a:r>
              <a:r>
                <a:rPr lang="en-US" sz="1700" dirty="0">
                  <a:latin typeface="Times New Roman" charset="0"/>
                  <a:ea typeface="Times New Roman" charset="0"/>
                  <a:cs typeface="Times New Roman" charset="0"/>
                </a:rPr>
                <a:t> Tai     </a:t>
              </a:r>
              <a:r>
                <a:rPr lang="en-US" sz="1700" dirty="0" err="1">
                  <a:latin typeface="Times New Roman" charset="0"/>
                  <a:ea typeface="Times New Roman" charset="0"/>
                  <a:cs typeface="Times New Roman" charset="0"/>
                </a:rPr>
                <a:t>Janki</a:t>
              </a:r>
              <a:r>
                <a:rPr lang="en-US" sz="1700" dirty="0">
                  <a:latin typeface="Times New Roman" charset="0"/>
                  <a:ea typeface="Times New Roman" charset="0"/>
                  <a:cs typeface="Times New Roman" charset="0"/>
                </a:rPr>
                <a:t> </a:t>
              </a:r>
              <a:r>
                <a:rPr lang="en-US" sz="1700" dirty="0" err="1">
                  <a:latin typeface="Times New Roman" charset="0"/>
                  <a:ea typeface="Times New Roman" charset="0"/>
                  <a:cs typeface="Times New Roman" charset="0"/>
                </a:rPr>
                <a:t>Bhimani</a:t>
              </a:r>
              <a:r>
                <a:rPr lang="en-US" sz="1700" dirty="0">
                  <a:latin typeface="Times New Roman" charset="0"/>
                  <a:ea typeface="Times New Roman" charset="0"/>
                  <a:cs typeface="Times New Roman" charset="0"/>
                </a:rPr>
                <a:t>    </a:t>
              </a:r>
              <a:r>
                <a:rPr lang="en-US" sz="1700" dirty="0" err="1">
                  <a:latin typeface="Times New Roman" charset="0"/>
                  <a:ea typeface="Times New Roman" charset="0"/>
                  <a:cs typeface="Times New Roman" charset="0"/>
                </a:rPr>
                <a:t>Jiayin</a:t>
              </a:r>
              <a:r>
                <a:rPr lang="en-US" sz="1700" dirty="0">
                  <a:latin typeface="Times New Roman" charset="0"/>
                  <a:ea typeface="Times New Roman" charset="0"/>
                  <a:cs typeface="Times New Roman" charset="0"/>
                </a:rPr>
                <a:t> Wang      </a:t>
              </a:r>
              <a:r>
                <a:rPr lang="en-US" sz="1700" dirty="0" err="1">
                  <a:latin typeface="Times New Roman" charset="0"/>
                  <a:ea typeface="Times New Roman" charset="0"/>
                  <a:cs typeface="Times New Roman" charset="0"/>
                </a:rPr>
                <a:t>Ningfang</a:t>
              </a:r>
              <a:r>
                <a:rPr lang="en-US" sz="1700" dirty="0">
                  <a:latin typeface="Times New Roman" charset="0"/>
                  <a:ea typeface="Times New Roman" charset="0"/>
                  <a:cs typeface="Times New Roman" charset="0"/>
                </a:rPr>
                <a:t> </a:t>
              </a:r>
              <a:r>
                <a:rPr lang="en-US" sz="1700" dirty="0" err="1">
                  <a:latin typeface="Times New Roman" charset="0"/>
                  <a:ea typeface="Times New Roman" charset="0"/>
                  <a:cs typeface="Times New Roman" charset="0"/>
                </a:rPr>
                <a:t>Mi</a:t>
              </a:r>
              <a:r>
                <a:rPr lang="en-US" sz="1700" dirty="0">
                  <a:latin typeface="Times New Roman" charset="0"/>
                  <a:ea typeface="Times New Roman" charset="0"/>
                  <a:cs typeface="Times New Roman" charset="0"/>
                </a:rPr>
                <a:t>         Sheng Bo</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264" y="3059916"/>
              <a:ext cx="1249338" cy="15621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2537" y="3059916"/>
              <a:ext cx="1208226" cy="15621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6344" y="3048001"/>
              <a:ext cx="1280800" cy="1574016"/>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9946" y="3048000"/>
              <a:ext cx="1291500" cy="1574016"/>
            </a:xfrm>
            <a:prstGeom prst="rect">
              <a:avLst/>
            </a:prstGeom>
          </p:spPr>
        </p:pic>
      </p:grpSp>
      <p:grpSp>
        <p:nvGrpSpPr>
          <p:cNvPr id="18" name="Group 17"/>
          <p:cNvGrpSpPr/>
          <p:nvPr/>
        </p:nvGrpSpPr>
        <p:grpSpPr>
          <a:xfrm>
            <a:off x="-11724" y="-49918"/>
            <a:ext cx="9155723" cy="1933744"/>
            <a:chOff x="-11724" y="-49918"/>
            <a:chExt cx="9155723" cy="1933744"/>
          </a:xfrm>
        </p:grpSpPr>
        <p:pic>
          <p:nvPicPr>
            <p:cNvPr id="19" name="Picture 18"/>
            <p:cNvPicPr>
              <a:picLocks noChangeAspect="1"/>
            </p:cNvPicPr>
            <p:nvPr/>
          </p:nvPicPr>
          <p:blipFill rotWithShape="1">
            <a:blip r:embed="rId9"/>
            <a:srcRect b="12631"/>
            <a:stretch/>
          </p:blipFill>
          <p:spPr>
            <a:xfrm>
              <a:off x="-11724" y="-49918"/>
              <a:ext cx="9155723" cy="1933744"/>
            </a:xfrm>
            <a:prstGeom prst="rect">
              <a:avLst/>
            </a:prstGeom>
          </p:spPr>
        </p:pic>
        <p:sp>
          <p:nvSpPr>
            <p:cNvPr id="20" name="Title 1"/>
            <p:cNvSpPr txBox="1">
              <a:spLocks/>
            </p:cNvSpPr>
            <p:nvPr/>
          </p:nvSpPr>
          <p:spPr>
            <a:xfrm>
              <a:off x="1531584" y="83350"/>
              <a:ext cx="7162800" cy="16002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35th IEEE International Performance Computing</a:t>
              </a:r>
            </a:p>
            <a:p>
              <a:r>
                <a:rPr lang="en-US" sz="24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and Communications Conference</a:t>
              </a:r>
            </a:p>
            <a:p>
              <a:pPr>
                <a:lnSpc>
                  <a:spcPct val="150000"/>
                </a:lnSpc>
              </a:pPr>
              <a:r>
                <a:rPr lang="pt-BR"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IPCCC 2016, </a:t>
              </a:r>
              <a:r>
                <a:rPr lang="pt-BR" sz="2000" b="1" dirty="0" err="1">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Las</a:t>
              </a:r>
              <a:r>
                <a:rPr lang="pt-BR"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rPr>
                <a:t> Vegas, Nevada, USA</a:t>
              </a:r>
              <a:endParaRPr lang="en-US" sz="2000" b="1" dirty="0">
                <a:ln w="1270">
                  <a:noFill/>
                  <a:round/>
                </a:ln>
                <a:solidFill>
                  <a:schemeClr val="bg1"/>
                </a:solidFill>
                <a:effectLst>
                  <a:glow rad="63500">
                    <a:schemeClr val="tx1">
                      <a:alpha val="77000"/>
                    </a:schemeClr>
                  </a:glow>
                  <a:outerShdw blurRad="50800" dist="50800" dir="5400000" sx="1000" sy="1000" algn="ctr" rotWithShape="0">
                    <a:schemeClr val="tx1"/>
                  </a:outerShdw>
                </a:effectLst>
                <a:latin typeface="Cambria" panose="02040503050406030204" pitchFamily="18" charset="0"/>
              </a:endParaRPr>
            </a:p>
          </p:txBody>
        </p:sp>
        <p:pic>
          <p:nvPicPr>
            <p:cNvPr id="21" name="Picture 20"/>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43038" l="33531" r="62322">
                          <a14:foregroundMark x1="57701" y1="20253" x2="57701" y2="20253"/>
                          <a14:foregroundMark x1="57938" y1="25823" x2="57938" y2="25823"/>
                          <a14:foregroundMark x1="57820" y1="32911" x2="57820" y2="32911"/>
                          <a14:foregroundMark x1="59123" y1="35696" x2="59123" y2="35696"/>
                          <a14:foregroundMark x1="59360" y1="21013" x2="59360" y2="21013"/>
                          <a14:foregroundMark x1="59242" y1="28861" x2="59242" y2="28861"/>
                          <a14:foregroundMark x1="57346" y1="13671" x2="57346" y2="13671"/>
                          <a14:foregroundMark x1="56635" y1="3544" x2="56635" y2="3544"/>
                          <a14:foregroundMark x1="55687" y1="4557" x2="55687" y2="4557"/>
                          <a14:foregroundMark x1="54265" y1="3544" x2="54265" y2="3544"/>
                          <a14:foregroundMark x1="54147" y1="20253" x2="54147" y2="20253"/>
                          <a14:foregroundMark x1="49526" y1="12658" x2="49526" y2="12658"/>
                          <a14:backgroundMark x1="48223" y1="29114" x2="48223" y2="29114"/>
                        </a14:backgroundRemoval>
                      </a14:imgEffect>
                    </a14:imgLayer>
                  </a14:imgProps>
                </a:ext>
                <a:ext uri="{28A0092B-C50C-407E-A947-70E740481C1C}">
                  <a14:useLocalDpi xmlns:a14="http://schemas.microsoft.com/office/drawing/2010/main" val="0"/>
                </a:ext>
              </a:extLst>
            </a:blip>
            <a:srcRect l="36097" r="38823" b="44965"/>
            <a:stretch/>
          </p:blipFill>
          <p:spPr>
            <a:xfrm>
              <a:off x="381000" y="457200"/>
              <a:ext cx="1122464" cy="1152785"/>
            </a:xfrm>
            <a:prstGeom prst="rect">
              <a:avLst/>
            </a:prstGeom>
            <a:effectLst>
              <a:glow rad="50800">
                <a:schemeClr val="bg1">
                  <a:alpha val="79000"/>
                </a:schemeClr>
              </a:glow>
            </a:effectLst>
          </p:spPr>
        </p:pic>
      </p:grpSp>
      <p:pic>
        <p:nvPicPr>
          <p:cNvPr id="2" name="Picture 1"/>
          <p:cNvPicPr>
            <a:picLocks noChangeAspect="1"/>
          </p:cNvPicPr>
          <p:nvPr/>
        </p:nvPicPr>
        <p:blipFill>
          <a:blip r:embed="rId12"/>
          <a:stretch>
            <a:fillRect/>
          </a:stretch>
        </p:blipFill>
        <p:spPr>
          <a:xfrm>
            <a:off x="1844020" y="5853548"/>
            <a:ext cx="5454520" cy="1029155"/>
          </a:xfrm>
          <a:prstGeom prst="rect">
            <a:avLst/>
          </a:prstGeom>
        </p:spPr>
      </p:pic>
    </p:spTree>
    <p:extLst>
      <p:ext uri="{BB962C8B-B14F-4D97-AF65-F5344CB8AC3E}">
        <p14:creationId xmlns:p14="http://schemas.microsoft.com/office/powerpoint/2010/main" val="3849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E42550C9-1111-4929-BA4E-43DE3D57F3AE}" type="slidenum">
              <a:rPr lang="en-US" smtClean="0"/>
              <a:t>2</a:t>
            </a:fld>
            <a:endParaRPr lang="en-US"/>
          </a:p>
        </p:txBody>
      </p:sp>
      <p:sp>
        <p:nvSpPr>
          <p:cNvPr id="6" name="Content Placeholder 2"/>
          <p:cNvSpPr txBox="1">
            <a:spLocks/>
          </p:cNvSpPr>
          <p:nvPr/>
        </p:nvSpPr>
        <p:spPr>
          <a:xfrm>
            <a:off x="838200" y="1371600"/>
            <a:ext cx="8610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3000" b="1" dirty="0">
                <a:solidFill>
                  <a:srgbClr val="0070C0"/>
                </a:solidFill>
                <a:latin typeface="Times New Roman" charset="0"/>
                <a:ea typeface="Times New Roman" charset="0"/>
                <a:cs typeface="Times New Roman" charset="0"/>
              </a:rPr>
              <a:t>Background and Motivation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Design of GREM</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Evaluation and Validation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Conclusion</a:t>
            </a:r>
          </a:p>
        </p:txBody>
      </p:sp>
      <p:grpSp>
        <p:nvGrpSpPr>
          <p:cNvPr id="7" name="Group 6"/>
          <p:cNvGrpSpPr/>
          <p:nvPr/>
        </p:nvGrpSpPr>
        <p:grpSpPr>
          <a:xfrm>
            <a:off x="0" y="-35625"/>
            <a:ext cx="9144000" cy="609600"/>
            <a:chOff x="0" y="-35625"/>
            <a:chExt cx="9144000" cy="609600"/>
          </a:xfrm>
        </p:grpSpPr>
        <p:sp>
          <p:nvSpPr>
            <p:cNvPr id="9" name="Rectangle 8"/>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Contents</a:t>
              </a:r>
              <a:endParaRPr lang="en-US" sz="2400" b="1" dirty="0"/>
            </a:p>
          </p:txBody>
        </p:sp>
        <p:pic>
          <p:nvPicPr>
            <p:cNvPr id="10" name="Picture 9"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44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4495800" y="5867400"/>
            <a:ext cx="4460071"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E42550C9-1111-4929-BA4E-43DE3D57F3AE}" type="slidenum">
              <a:rPr lang="en-US" smtClean="0"/>
              <a:t>3</a:t>
            </a:fld>
            <a:endParaRPr lang="en-US" dirty="0"/>
          </a:p>
        </p:txBody>
      </p:sp>
      <p:grpSp>
        <p:nvGrpSpPr>
          <p:cNvPr id="59" name="Group 58"/>
          <p:cNvGrpSpPr/>
          <p:nvPr/>
        </p:nvGrpSpPr>
        <p:grpSpPr>
          <a:xfrm>
            <a:off x="0" y="-35625"/>
            <a:ext cx="9144000" cy="609600"/>
            <a:chOff x="0" y="-35625"/>
            <a:chExt cx="9144000" cy="609600"/>
          </a:xfrm>
        </p:grpSpPr>
        <p:sp>
          <p:nvSpPr>
            <p:cNvPr id="3" name="Rectangle 2"/>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Motivation</a:t>
              </a:r>
            </a:p>
          </p:txBody>
        </p:sp>
        <p:pic>
          <p:nvPicPr>
            <p:cNvPr id="11" name="Picture 3"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8" name="Diagram 7"/>
          <p:cNvGraphicFramePr/>
          <p:nvPr>
            <p:extLst>
              <p:ext uri="{D42A27DB-BD31-4B8C-83A1-F6EECF244321}">
                <p14:modId xmlns:p14="http://schemas.microsoft.com/office/powerpoint/2010/main" val="3435192823"/>
              </p:ext>
            </p:extLst>
          </p:nvPr>
        </p:nvGraphicFramePr>
        <p:xfrm>
          <a:off x="4235106" y="5963328"/>
          <a:ext cx="4596706" cy="656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Rectangle 54"/>
          <p:cNvSpPr/>
          <p:nvPr/>
        </p:nvSpPr>
        <p:spPr>
          <a:xfrm>
            <a:off x="263099" y="1247961"/>
            <a:ext cx="7410984" cy="4247317"/>
          </a:xfrm>
          <a:prstGeom prst="rect">
            <a:avLst/>
          </a:prstGeom>
        </p:spPr>
        <p:txBody>
          <a:bodyPr wrap="square">
            <a:spAutoFit/>
          </a:bodyPr>
          <a:lstStyle/>
          <a:p>
            <a:pPr algn="just"/>
            <a:r>
              <a:rPr lang="en-US" b="1" dirty="0">
                <a:latin typeface="Times New Roman" charset="0"/>
                <a:ea typeface="Times New Roman" charset="0"/>
                <a:cs typeface="Times New Roman" charset="0"/>
              </a:rPr>
              <a:t>Benefits of Flash Memory</a:t>
            </a:r>
          </a:p>
          <a:p>
            <a:pPr marL="285750" indent="-285750" algn="just">
              <a:buFont typeface="Arial" charset="0"/>
              <a:buChar char="•"/>
            </a:pPr>
            <a:r>
              <a:rPr lang="en-US" dirty="0">
                <a:latin typeface="Times New Roman" charset="0"/>
                <a:ea typeface="Times New Roman" charset="0"/>
                <a:cs typeface="Times New Roman" charset="0"/>
              </a:rPr>
              <a:t>High Throughput</a:t>
            </a:r>
          </a:p>
          <a:p>
            <a:pPr marL="285750" indent="-285750" algn="just">
              <a:buFont typeface="Arial" charset="0"/>
              <a:buChar char="•"/>
            </a:pPr>
            <a:r>
              <a:rPr lang="en-US" dirty="0">
                <a:latin typeface="Times New Roman" charset="0"/>
                <a:ea typeface="Times New Roman" charset="0"/>
                <a:cs typeface="Times New Roman" charset="0"/>
              </a:rPr>
              <a:t>Low IO Latency</a:t>
            </a:r>
          </a:p>
          <a:p>
            <a:pPr marL="285750" indent="-285750" algn="just">
              <a:buFont typeface="Arial" charset="0"/>
              <a:buChar char="•"/>
            </a:pPr>
            <a:endParaRPr lang="en-US"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Deployment of SSD</a:t>
            </a:r>
          </a:p>
          <a:p>
            <a:pPr marL="285750" indent="-285750" algn="just">
              <a:buFont typeface="Arial" charset="0"/>
              <a:buChar char="•"/>
            </a:pPr>
            <a:r>
              <a:rPr lang="en-US" dirty="0">
                <a:latin typeface="Times New Roman" charset="0"/>
                <a:ea typeface="Times New Roman" charset="0"/>
                <a:cs typeface="Times New Roman" charset="0"/>
              </a:rPr>
              <a:t>As a Secondary-Cache</a:t>
            </a:r>
          </a:p>
          <a:p>
            <a:pPr marL="285750" indent="-285750" algn="just">
              <a:buFont typeface="Arial" charset="0"/>
              <a:buChar char="•"/>
            </a:pPr>
            <a:r>
              <a:rPr lang="en-US" dirty="0">
                <a:latin typeface="Times New Roman" charset="0"/>
                <a:ea typeface="Times New Roman" charset="0"/>
                <a:cs typeface="Times New Roman" charset="0"/>
              </a:rPr>
              <a:t>As a Storage Tier</a:t>
            </a:r>
          </a:p>
          <a:p>
            <a:pPr marL="285750" indent="-285750" algn="just">
              <a:buFont typeface="Arial" charset="0"/>
              <a:buChar char="•"/>
            </a:pPr>
            <a:endParaRPr lang="en-US"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Issues</a:t>
            </a:r>
          </a:p>
          <a:p>
            <a:pPr marL="285750" indent="-285750" algn="just">
              <a:buFont typeface="Arial" charset="0"/>
              <a:buChar char="•"/>
            </a:pPr>
            <a:r>
              <a:rPr lang="en-US" dirty="0">
                <a:latin typeface="Times New Roman" charset="0"/>
                <a:ea typeface="Times New Roman" charset="0"/>
                <a:cs typeface="Times New Roman" charset="0"/>
              </a:rPr>
              <a:t>Diversity: Different VMs</a:t>
            </a:r>
          </a:p>
          <a:p>
            <a:pPr marL="285750" indent="-285750" algn="just">
              <a:buFont typeface="Arial" charset="0"/>
              <a:buChar char="•"/>
            </a:pPr>
            <a:r>
              <a:rPr lang="en-US" dirty="0">
                <a:latin typeface="Times New Roman" charset="0"/>
                <a:ea typeface="Times New Roman" charset="0"/>
                <a:cs typeface="Times New Roman" charset="0"/>
              </a:rPr>
              <a:t>Dynamic: IO changes overtime</a:t>
            </a:r>
          </a:p>
          <a:p>
            <a:pPr marL="285750" indent="-285750" algn="just">
              <a:buFont typeface="Arial" charset="0"/>
              <a:buChar char="•"/>
            </a:pPr>
            <a:endParaRPr lang="en-US" dirty="0">
              <a:latin typeface="Times New Roman" charset="0"/>
              <a:ea typeface="Times New Roman" charset="0"/>
              <a:cs typeface="Times New Roman" charset="0"/>
            </a:endParaRPr>
          </a:p>
          <a:p>
            <a:pPr algn="just"/>
            <a:r>
              <a:rPr lang="en-US" b="1" dirty="0">
                <a:latin typeface="Times New Roman" charset="0"/>
                <a:ea typeface="Times New Roman" charset="0"/>
                <a:cs typeface="Times New Roman" charset="0"/>
              </a:rPr>
              <a:t>Our Focus</a:t>
            </a:r>
          </a:p>
          <a:p>
            <a:pPr marL="285750" indent="-285750" algn="just">
              <a:buFont typeface="Arial" panose="020B0604020202020204" pitchFamily="34" charset="0"/>
              <a:buChar char="•"/>
            </a:pPr>
            <a:r>
              <a:rPr lang="en-US" dirty="0">
                <a:latin typeface="Times New Roman" charset="0"/>
                <a:ea typeface="Times New Roman" charset="0"/>
                <a:cs typeface="Times New Roman" charset="0"/>
              </a:rPr>
              <a:t>How to assign the SSD for each VM?</a:t>
            </a:r>
          </a:p>
          <a:p>
            <a:pPr algn="just"/>
            <a:endParaRPr lang="en-US" dirty="0">
              <a:latin typeface="Times New Roman" charset="0"/>
              <a:ea typeface="Times New Roman" charset="0"/>
              <a:cs typeface="Times New Roman" charset="0"/>
            </a:endParaRPr>
          </a:p>
        </p:txBody>
      </p:sp>
      <p:grpSp>
        <p:nvGrpSpPr>
          <p:cNvPr id="9" name="Group 8"/>
          <p:cNvGrpSpPr/>
          <p:nvPr/>
        </p:nvGrpSpPr>
        <p:grpSpPr>
          <a:xfrm>
            <a:off x="4114800" y="919926"/>
            <a:ext cx="2232776" cy="4880932"/>
            <a:chOff x="4184793" y="919926"/>
            <a:chExt cx="2232776" cy="4880932"/>
          </a:xfrm>
        </p:grpSpPr>
        <p:sp>
          <p:nvSpPr>
            <p:cNvPr id="31" name="Rectangle 30"/>
            <p:cNvSpPr/>
            <p:nvPr/>
          </p:nvSpPr>
          <p:spPr bwMode="auto">
            <a:xfrm>
              <a:off x="4235106" y="4480015"/>
              <a:ext cx="2182463" cy="100638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17" name="Rectangle 16"/>
            <p:cNvSpPr/>
            <p:nvPr/>
          </p:nvSpPr>
          <p:spPr bwMode="auto">
            <a:xfrm>
              <a:off x="4235106" y="1746604"/>
              <a:ext cx="2182463" cy="261249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a typeface="Times New Roman" charset="0"/>
                <a:cs typeface="Times New Roman" charset="0"/>
              </a:endParaRPr>
            </a:p>
          </p:txBody>
        </p:sp>
        <p:pic>
          <p:nvPicPr>
            <p:cNvPr id="18" name="Picture 8" descr="ICON_Server_flat_Q408.png"/>
            <p:cNvPicPr>
              <a:picLocks noChangeAspect="1"/>
            </p:cNvPicPr>
            <p:nvPr/>
          </p:nvPicPr>
          <p:blipFill>
            <a:blip r:embed="rId9"/>
            <a:srcRect/>
            <a:stretch>
              <a:fillRect/>
            </a:stretch>
          </p:blipFill>
          <p:spPr bwMode="auto">
            <a:xfrm>
              <a:off x="4275075" y="2360475"/>
              <a:ext cx="2088933" cy="223342"/>
            </a:xfrm>
            <a:prstGeom prst="rect">
              <a:avLst/>
            </a:prstGeom>
            <a:noFill/>
            <a:ln w="9525">
              <a:noFill/>
              <a:miter lim="800000"/>
              <a:headEnd/>
              <a:tailEnd/>
            </a:ln>
          </p:spPr>
        </p:pic>
        <p:pic>
          <p:nvPicPr>
            <p:cNvPr id="19" name="Picture 382" descr="ICON_DiscDrive_Q308"/>
            <p:cNvPicPr>
              <a:picLocks noChangeAspect="1" noChangeArrowheads="1"/>
            </p:cNvPicPr>
            <p:nvPr/>
          </p:nvPicPr>
          <p:blipFill>
            <a:blip r:embed="rId10"/>
            <a:srcRect/>
            <a:stretch>
              <a:fillRect/>
            </a:stretch>
          </p:blipFill>
          <p:spPr bwMode="auto">
            <a:xfrm>
              <a:off x="4502919" y="4888054"/>
              <a:ext cx="749873" cy="490031"/>
            </a:xfrm>
            <a:prstGeom prst="rect">
              <a:avLst/>
            </a:prstGeom>
            <a:noFill/>
            <a:ln w="9525">
              <a:noFill/>
              <a:miter lim="800000"/>
              <a:headEnd/>
              <a:tailEnd/>
            </a:ln>
          </p:spPr>
        </p:pic>
        <p:sp>
          <p:nvSpPr>
            <p:cNvPr id="24" name="Rounded Rectangle 23"/>
            <p:cNvSpPr/>
            <p:nvPr/>
          </p:nvSpPr>
          <p:spPr bwMode="auto">
            <a:xfrm>
              <a:off x="4502919" y="1823750"/>
              <a:ext cx="1685079" cy="432634"/>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b="1" dirty="0">
                  <a:solidFill>
                    <a:schemeClr val="bg1"/>
                  </a:solidFill>
                  <a:latin typeface="Times New Roman" charset="0"/>
                  <a:ea typeface="Times New Roman" charset="0"/>
                  <a:cs typeface="Times New Roman" charset="0"/>
                </a:rPr>
                <a:t>Hypervisor</a:t>
              </a:r>
            </a:p>
          </p:txBody>
        </p:sp>
        <p:pic>
          <p:nvPicPr>
            <p:cNvPr id="27" name="Picture 382" descr="ICON_DiscDrive_Q308"/>
            <p:cNvPicPr>
              <a:picLocks noChangeAspect="1" noChangeArrowheads="1"/>
            </p:cNvPicPr>
            <p:nvPr/>
          </p:nvPicPr>
          <p:blipFill>
            <a:blip r:embed="rId10"/>
            <a:srcRect/>
            <a:stretch>
              <a:fillRect/>
            </a:stretch>
          </p:blipFill>
          <p:spPr bwMode="auto">
            <a:xfrm>
              <a:off x="4931418" y="4888054"/>
              <a:ext cx="749873" cy="490031"/>
            </a:xfrm>
            <a:prstGeom prst="rect">
              <a:avLst/>
            </a:prstGeom>
            <a:noFill/>
            <a:ln w="9525">
              <a:noFill/>
              <a:miter lim="800000"/>
              <a:headEnd/>
              <a:tailEnd/>
            </a:ln>
          </p:spPr>
        </p:pic>
        <p:pic>
          <p:nvPicPr>
            <p:cNvPr id="28" name="Picture 382" descr="ICON_DiscDrive_Q308"/>
            <p:cNvPicPr>
              <a:picLocks noChangeAspect="1" noChangeArrowheads="1"/>
            </p:cNvPicPr>
            <p:nvPr/>
          </p:nvPicPr>
          <p:blipFill>
            <a:blip r:embed="rId10"/>
            <a:srcRect/>
            <a:stretch>
              <a:fillRect/>
            </a:stretch>
          </p:blipFill>
          <p:spPr bwMode="auto">
            <a:xfrm>
              <a:off x="5359917" y="4879550"/>
              <a:ext cx="749873" cy="490031"/>
            </a:xfrm>
            <a:prstGeom prst="rect">
              <a:avLst/>
            </a:prstGeom>
            <a:noFill/>
            <a:ln w="9525">
              <a:noFill/>
              <a:miter lim="800000"/>
              <a:headEnd/>
              <a:tailEnd/>
            </a:ln>
          </p:spPr>
        </p:pic>
        <p:pic>
          <p:nvPicPr>
            <p:cNvPr id="38" name="Picture 37"/>
            <p:cNvPicPr>
              <a:picLocks noChangeAspect="1"/>
            </p:cNvPicPr>
            <p:nvPr/>
          </p:nvPicPr>
          <p:blipFill>
            <a:blip r:embed="rId11"/>
            <a:stretch>
              <a:fillRect/>
            </a:stretch>
          </p:blipFill>
          <p:spPr>
            <a:xfrm>
              <a:off x="4419600" y="2765953"/>
              <a:ext cx="577898" cy="577898"/>
            </a:xfrm>
            <a:prstGeom prst="rect">
              <a:avLst/>
            </a:prstGeom>
          </p:spPr>
        </p:pic>
        <p:sp>
          <p:nvSpPr>
            <p:cNvPr id="47" name="Rectangle 46"/>
            <p:cNvSpPr/>
            <p:nvPr/>
          </p:nvSpPr>
          <p:spPr>
            <a:xfrm>
              <a:off x="4184793" y="919926"/>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48" name="Rectangle 47"/>
            <p:cNvSpPr/>
            <p:nvPr/>
          </p:nvSpPr>
          <p:spPr>
            <a:xfrm>
              <a:off x="4406070" y="1272808"/>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49" name="Rectangle 48"/>
            <p:cNvSpPr/>
            <p:nvPr/>
          </p:nvSpPr>
          <p:spPr>
            <a:xfrm>
              <a:off x="4933730" y="919926"/>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50" name="Rectangle 49"/>
            <p:cNvSpPr/>
            <p:nvPr/>
          </p:nvSpPr>
          <p:spPr>
            <a:xfrm>
              <a:off x="5155007" y="1272808"/>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51" name="Rectangle 50"/>
            <p:cNvSpPr/>
            <p:nvPr/>
          </p:nvSpPr>
          <p:spPr>
            <a:xfrm>
              <a:off x="5708200" y="919926"/>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52" name="Rectangle 51"/>
            <p:cNvSpPr/>
            <p:nvPr/>
          </p:nvSpPr>
          <p:spPr>
            <a:xfrm>
              <a:off x="5929476" y="1272808"/>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pic>
          <p:nvPicPr>
            <p:cNvPr id="53" name="Picture 52"/>
            <p:cNvPicPr>
              <a:picLocks noChangeAspect="1"/>
            </p:cNvPicPr>
            <p:nvPr/>
          </p:nvPicPr>
          <p:blipFill>
            <a:blip r:embed="rId11"/>
            <a:stretch>
              <a:fillRect/>
            </a:stretch>
          </p:blipFill>
          <p:spPr>
            <a:xfrm>
              <a:off x="5024660" y="2774902"/>
              <a:ext cx="577898" cy="577898"/>
            </a:xfrm>
            <a:prstGeom prst="rect">
              <a:avLst/>
            </a:prstGeom>
          </p:spPr>
        </p:pic>
        <p:pic>
          <p:nvPicPr>
            <p:cNvPr id="54" name="Picture 53"/>
            <p:cNvPicPr>
              <a:picLocks noChangeAspect="1"/>
            </p:cNvPicPr>
            <p:nvPr/>
          </p:nvPicPr>
          <p:blipFill>
            <a:blip r:embed="rId11"/>
            <a:stretch>
              <a:fillRect/>
            </a:stretch>
          </p:blipFill>
          <p:spPr>
            <a:xfrm>
              <a:off x="5652308" y="2774902"/>
              <a:ext cx="577898" cy="577898"/>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3198" y="3717216"/>
              <a:ext cx="524300" cy="496011"/>
            </a:xfrm>
            <a:prstGeom prst="rect">
              <a:avLst/>
            </a:prstGeom>
          </p:spPr>
        </p:pic>
        <p:pic>
          <p:nvPicPr>
            <p:cNvPr id="71" name="Picture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42680" y="3721883"/>
              <a:ext cx="524300" cy="496011"/>
            </a:xfrm>
            <a:prstGeom prst="rect">
              <a:avLst/>
            </a:prstGeom>
          </p:spPr>
        </p:pic>
        <p:pic>
          <p:nvPicPr>
            <p:cNvPr id="72" name="Picture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2464" y="3721883"/>
              <a:ext cx="524300" cy="496011"/>
            </a:xfrm>
            <a:prstGeom prst="rect">
              <a:avLst/>
            </a:prstGeom>
          </p:spPr>
        </p:pic>
        <p:sp>
          <p:nvSpPr>
            <p:cNvPr id="5" name="Rectangle 4"/>
            <p:cNvSpPr/>
            <p:nvPr/>
          </p:nvSpPr>
          <p:spPr>
            <a:xfrm>
              <a:off x="4216774" y="2545514"/>
              <a:ext cx="736099" cy="369332"/>
            </a:xfrm>
            <a:prstGeom prst="rect">
              <a:avLst/>
            </a:prstGeom>
          </p:spPr>
          <p:txBody>
            <a:bodyPr wrap="none">
              <a:spAutoFit/>
            </a:bodyPr>
            <a:lstStyle/>
            <a:p>
              <a:r>
                <a:rPr lang="en-US" b="1" dirty="0">
                  <a:latin typeface="Times New Roman" charset="0"/>
                  <a:ea typeface="Times New Roman" charset="0"/>
                  <a:cs typeface="Times New Roman" charset="0"/>
                </a:rPr>
                <a:t>RAM</a:t>
              </a:r>
              <a:endParaRPr lang="en-US" b="1" dirty="0"/>
            </a:p>
          </p:txBody>
        </p:sp>
        <p:sp>
          <p:nvSpPr>
            <p:cNvPr id="73" name="Rectangle 72"/>
            <p:cNvSpPr/>
            <p:nvPr/>
          </p:nvSpPr>
          <p:spPr>
            <a:xfrm>
              <a:off x="4275075" y="3340799"/>
              <a:ext cx="607859" cy="369332"/>
            </a:xfrm>
            <a:prstGeom prst="rect">
              <a:avLst/>
            </a:prstGeom>
          </p:spPr>
          <p:txBody>
            <a:bodyPr wrap="none">
              <a:spAutoFit/>
            </a:bodyPr>
            <a:lstStyle/>
            <a:p>
              <a:r>
                <a:rPr lang="en-US" b="1" dirty="0">
                  <a:latin typeface="Times New Roman" charset="0"/>
                  <a:ea typeface="Times New Roman" charset="0"/>
                  <a:cs typeface="Times New Roman" charset="0"/>
                </a:rPr>
                <a:t>SSD</a:t>
              </a:r>
              <a:endParaRPr lang="en-US" b="1" dirty="0"/>
            </a:p>
          </p:txBody>
        </p:sp>
        <p:sp>
          <p:nvSpPr>
            <p:cNvPr id="77" name="Rectangle 76"/>
            <p:cNvSpPr/>
            <p:nvPr/>
          </p:nvSpPr>
          <p:spPr>
            <a:xfrm>
              <a:off x="4579004" y="5431526"/>
              <a:ext cx="1435008" cy="369332"/>
            </a:xfrm>
            <a:prstGeom prst="rect">
              <a:avLst/>
            </a:prstGeom>
          </p:spPr>
          <p:txBody>
            <a:bodyPr wrap="none">
              <a:spAutoFit/>
            </a:bodyPr>
            <a:lstStyle/>
            <a:p>
              <a:r>
                <a:rPr lang="en-US" b="1" dirty="0">
                  <a:latin typeface="Times New Roman" charset="0"/>
                  <a:ea typeface="Times New Roman" charset="0"/>
                  <a:cs typeface="Times New Roman" charset="0"/>
                </a:rPr>
                <a:t>Storage Pool</a:t>
              </a:r>
              <a:endParaRPr lang="en-US" b="1" dirty="0"/>
            </a:p>
          </p:txBody>
        </p:sp>
        <p:sp>
          <p:nvSpPr>
            <p:cNvPr id="78" name="Rectangle 77"/>
            <p:cNvSpPr/>
            <p:nvPr/>
          </p:nvSpPr>
          <p:spPr>
            <a:xfrm>
              <a:off x="4216774" y="4507468"/>
              <a:ext cx="697627" cy="369332"/>
            </a:xfrm>
            <a:prstGeom prst="rect">
              <a:avLst/>
            </a:prstGeom>
          </p:spPr>
          <p:txBody>
            <a:bodyPr wrap="none">
              <a:spAutoFit/>
            </a:bodyPr>
            <a:lstStyle/>
            <a:p>
              <a:r>
                <a:rPr lang="en-US" b="1" dirty="0">
                  <a:latin typeface="Times New Roman" charset="0"/>
                  <a:ea typeface="Times New Roman" charset="0"/>
                  <a:cs typeface="Times New Roman" charset="0"/>
                </a:rPr>
                <a:t>HDD</a:t>
              </a:r>
              <a:endParaRPr lang="en-US" b="1" dirty="0"/>
            </a:p>
          </p:txBody>
        </p:sp>
      </p:grpSp>
      <p:grpSp>
        <p:nvGrpSpPr>
          <p:cNvPr id="7" name="Group 6"/>
          <p:cNvGrpSpPr/>
          <p:nvPr/>
        </p:nvGrpSpPr>
        <p:grpSpPr>
          <a:xfrm>
            <a:off x="6606424" y="921739"/>
            <a:ext cx="2232776" cy="4880932"/>
            <a:chOff x="6477000" y="921739"/>
            <a:chExt cx="2232776" cy="4880932"/>
          </a:xfrm>
        </p:grpSpPr>
        <p:sp>
          <p:nvSpPr>
            <p:cNvPr id="79" name="Rectangle 78"/>
            <p:cNvSpPr/>
            <p:nvPr/>
          </p:nvSpPr>
          <p:spPr bwMode="auto">
            <a:xfrm>
              <a:off x="6527313" y="3586708"/>
              <a:ext cx="2182463" cy="190150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81" name="Rectangle 80"/>
            <p:cNvSpPr/>
            <p:nvPr/>
          </p:nvSpPr>
          <p:spPr bwMode="auto">
            <a:xfrm>
              <a:off x="6527313" y="1748418"/>
              <a:ext cx="2182463" cy="165615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a typeface="Times New Roman" charset="0"/>
                <a:cs typeface="Times New Roman" charset="0"/>
              </a:endParaRPr>
            </a:p>
          </p:txBody>
        </p:sp>
        <p:pic>
          <p:nvPicPr>
            <p:cNvPr id="82" name="Picture 8" descr="ICON_Server_flat_Q408.png"/>
            <p:cNvPicPr>
              <a:picLocks noChangeAspect="1"/>
            </p:cNvPicPr>
            <p:nvPr/>
          </p:nvPicPr>
          <p:blipFill>
            <a:blip r:embed="rId9"/>
            <a:srcRect/>
            <a:stretch>
              <a:fillRect/>
            </a:stretch>
          </p:blipFill>
          <p:spPr bwMode="auto">
            <a:xfrm>
              <a:off x="6601407" y="2362288"/>
              <a:ext cx="2088933" cy="223342"/>
            </a:xfrm>
            <a:prstGeom prst="rect">
              <a:avLst/>
            </a:prstGeom>
            <a:noFill/>
            <a:ln w="9525">
              <a:noFill/>
              <a:miter lim="800000"/>
              <a:headEnd/>
              <a:tailEnd/>
            </a:ln>
          </p:spPr>
        </p:pic>
        <p:pic>
          <p:nvPicPr>
            <p:cNvPr id="83" name="Picture 382" descr="ICON_DiscDrive_Q308"/>
            <p:cNvPicPr>
              <a:picLocks noChangeAspect="1" noChangeArrowheads="1"/>
            </p:cNvPicPr>
            <p:nvPr/>
          </p:nvPicPr>
          <p:blipFill>
            <a:blip r:embed="rId10"/>
            <a:srcRect/>
            <a:stretch>
              <a:fillRect/>
            </a:stretch>
          </p:blipFill>
          <p:spPr bwMode="auto">
            <a:xfrm>
              <a:off x="6829251" y="4889867"/>
              <a:ext cx="749873" cy="490031"/>
            </a:xfrm>
            <a:prstGeom prst="rect">
              <a:avLst/>
            </a:prstGeom>
            <a:noFill/>
            <a:ln w="9525">
              <a:noFill/>
              <a:miter lim="800000"/>
              <a:headEnd/>
              <a:tailEnd/>
            </a:ln>
          </p:spPr>
        </p:pic>
        <p:sp>
          <p:nvSpPr>
            <p:cNvPr id="84" name="Rounded Rectangle 23"/>
            <p:cNvSpPr/>
            <p:nvPr/>
          </p:nvSpPr>
          <p:spPr bwMode="auto">
            <a:xfrm>
              <a:off x="6829251" y="1825563"/>
              <a:ext cx="1685079" cy="432634"/>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b="1" dirty="0">
                  <a:solidFill>
                    <a:schemeClr val="bg1"/>
                  </a:solidFill>
                  <a:latin typeface="Times New Roman" charset="0"/>
                  <a:ea typeface="Times New Roman" charset="0"/>
                  <a:cs typeface="Times New Roman" charset="0"/>
                </a:rPr>
                <a:t>Hypervisor</a:t>
              </a:r>
            </a:p>
          </p:txBody>
        </p:sp>
        <p:pic>
          <p:nvPicPr>
            <p:cNvPr id="85" name="Picture 382" descr="ICON_DiscDrive_Q308"/>
            <p:cNvPicPr>
              <a:picLocks noChangeAspect="1" noChangeArrowheads="1"/>
            </p:cNvPicPr>
            <p:nvPr/>
          </p:nvPicPr>
          <p:blipFill>
            <a:blip r:embed="rId10"/>
            <a:srcRect/>
            <a:stretch>
              <a:fillRect/>
            </a:stretch>
          </p:blipFill>
          <p:spPr bwMode="auto">
            <a:xfrm>
              <a:off x="7257750" y="4889867"/>
              <a:ext cx="749873" cy="490031"/>
            </a:xfrm>
            <a:prstGeom prst="rect">
              <a:avLst/>
            </a:prstGeom>
            <a:noFill/>
            <a:ln w="9525">
              <a:noFill/>
              <a:miter lim="800000"/>
              <a:headEnd/>
              <a:tailEnd/>
            </a:ln>
          </p:spPr>
        </p:pic>
        <p:pic>
          <p:nvPicPr>
            <p:cNvPr id="86" name="Picture 382" descr="ICON_DiscDrive_Q308"/>
            <p:cNvPicPr>
              <a:picLocks noChangeAspect="1" noChangeArrowheads="1"/>
            </p:cNvPicPr>
            <p:nvPr/>
          </p:nvPicPr>
          <p:blipFill>
            <a:blip r:embed="rId10"/>
            <a:srcRect/>
            <a:stretch>
              <a:fillRect/>
            </a:stretch>
          </p:blipFill>
          <p:spPr bwMode="auto">
            <a:xfrm>
              <a:off x="7686249" y="4881363"/>
              <a:ext cx="749873" cy="490031"/>
            </a:xfrm>
            <a:prstGeom prst="rect">
              <a:avLst/>
            </a:prstGeom>
            <a:noFill/>
            <a:ln w="9525">
              <a:noFill/>
              <a:miter lim="800000"/>
              <a:headEnd/>
              <a:tailEnd/>
            </a:ln>
          </p:spPr>
        </p:pic>
        <p:pic>
          <p:nvPicPr>
            <p:cNvPr id="87" name="Picture 86"/>
            <p:cNvPicPr>
              <a:picLocks noChangeAspect="1"/>
            </p:cNvPicPr>
            <p:nvPr/>
          </p:nvPicPr>
          <p:blipFill>
            <a:blip r:embed="rId11"/>
            <a:stretch>
              <a:fillRect/>
            </a:stretch>
          </p:blipFill>
          <p:spPr>
            <a:xfrm>
              <a:off x="6745932" y="2767766"/>
              <a:ext cx="577898" cy="577898"/>
            </a:xfrm>
            <a:prstGeom prst="rect">
              <a:avLst/>
            </a:prstGeom>
          </p:spPr>
        </p:pic>
        <p:sp>
          <p:nvSpPr>
            <p:cNvPr id="88" name="Rectangle 87"/>
            <p:cNvSpPr/>
            <p:nvPr/>
          </p:nvSpPr>
          <p:spPr>
            <a:xfrm>
              <a:off x="6477000" y="921739"/>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89" name="Rectangle 88"/>
            <p:cNvSpPr/>
            <p:nvPr/>
          </p:nvSpPr>
          <p:spPr>
            <a:xfrm>
              <a:off x="6732402" y="1274621"/>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90" name="Rectangle 89"/>
            <p:cNvSpPr/>
            <p:nvPr/>
          </p:nvSpPr>
          <p:spPr>
            <a:xfrm>
              <a:off x="7260062" y="921739"/>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91" name="Rectangle 90"/>
            <p:cNvSpPr/>
            <p:nvPr/>
          </p:nvSpPr>
          <p:spPr>
            <a:xfrm>
              <a:off x="7481339" y="1274621"/>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92" name="Rectangle 91"/>
            <p:cNvSpPr/>
            <p:nvPr/>
          </p:nvSpPr>
          <p:spPr>
            <a:xfrm>
              <a:off x="8034532" y="921739"/>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sp>
          <p:nvSpPr>
            <p:cNvPr id="93" name="Rectangle 92"/>
            <p:cNvSpPr/>
            <p:nvPr/>
          </p:nvSpPr>
          <p:spPr>
            <a:xfrm>
              <a:off x="8255808" y="1274621"/>
              <a:ext cx="442554" cy="3528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latin typeface="Times New Roman" charset="0"/>
                  <a:ea typeface="Times New Roman" charset="0"/>
                  <a:cs typeface="Times New Roman" charset="0"/>
                </a:rPr>
                <a:t>VM</a:t>
              </a:r>
            </a:p>
          </p:txBody>
        </p:sp>
        <p:pic>
          <p:nvPicPr>
            <p:cNvPr id="94" name="Picture 93"/>
            <p:cNvPicPr>
              <a:picLocks noChangeAspect="1"/>
            </p:cNvPicPr>
            <p:nvPr/>
          </p:nvPicPr>
          <p:blipFill>
            <a:blip r:embed="rId11"/>
            <a:stretch>
              <a:fillRect/>
            </a:stretch>
          </p:blipFill>
          <p:spPr>
            <a:xfrm>
              <a:off x="7350992" y="2776715"/>
              <a:ext cx="577898" cy="577898"/>
            </a:xfrm>
            <a:prstGeom prst="rect">
              <a:avLst/>
            </a:prstGeom>
          </p:spPr>
        </p:pic>
        <p:pic>
          <p:nvPicPr>
            <p:cNvPr id="95" name="Picture 94"/>
            <p:cNvPicPr>
              <a:picLocks noChangeAspect="1"/>
            </p:cNvPicPr>
            <p:nvPr/>
          </p:nvPicPr>
          <p:blipFill>
            <a:blip r:embed="rId11"/>
            <a:stretch>
              <a:fillRect/>
            </a:stretch>
          </p:blipFill>
          <p:spPr>
            <a:xfrm>
              <a:off x="7978640" y="2776715"/>
              <a:ext cx="577898" cy="577898"/>
            </a:xfrm>
            <a:prstGeom prst="rect">
              <a:avLst/>
            </a:prstGeom>
          </p:spPr>
        </p:pic>
        <p:pic>
          <p:nvPicPr>
            <p:cNvPr id="96" name="Picture 9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99530" y="3995122"/>
              <a:ext cx="524300" cy="496011"/>
            </a:xfrm>
            <a:prstGeom prst="rect">
              <a:avLst/>
            </a:prstGeom>
          </p:spPr>
        </p:pic>
        <p:pic>
          <p:nvPicPr>
            <p:cNvPr id="97" name="Picture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9012" y="3999789"/>
              <a:ext cx="524300" cy="496011"/>
            </a:xfrm>
            <a:prstGeom prst="rect">
              <a:avLst/>
            </a:prstGeom>
          </p:spPr>
        </p:pic>
        <p:pic>
          <p:nvPicPr>
            <p:cNvPr id="98" name="Picture 9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8796" y="3999789"/>
              <a:ext cx="524300" cy="496011"/>
            </a:xfrm>
            <a:prstGeom prst="rect">
              <a:avLst/>
            </a:prstGeom>
          </p:spPr>
        </p:pic>
        <p:sp>
          <p:nvSpPr>
            <p:cNvPr id="99" name="Rectangle 98"/>
            <p:cNvSpPr/>
            <p:nvPr/>
          </p:nvSpPr>
          <p:spPr>
            <a:xfrm>
              <a:off x="6508981" y="2547327"/>
              <a:ext cx="736099" cy="369332"/>
            </a:xfrm>
            <a:prstGeom prst="rect">
              <a:avLst/>
            </a:prstGeom>
          </p:spPr>
          <p:txBody>
            <a:bodyPr wrap="none">
              <a:spAutoFit/>
            </a:bodyPr>
            <a:lstStyle/>
            <a:p>
              <a:r>
                <a:rPr lang="en-US" b="1" dirty="0">
                  <a:latin typeface="Times New Roman" charset="0"/>
                  <a:ea typeface="Times New Roman" charset="0"/>
                  <a:cs typeface="Times New Roman" charset="0"/>
                </a:rPr>
                <a:t>RAM</a:t>
              </a:r>
              <a:endParaRPr lang="en-US" b="1" dirty="0"/>
            </a:p>
          </p:txBody>
        </p:sp>
        <p:sp>
          <p:nvSpPr>
            <p:cNvPr id="100" name="Rectangle 99"/>
            <p:cNvSpPr/>
            <p:nvPr/>
          </p:nvSpPr>
          <p:spPr>
            <a:xfrm>
              <a:off x="6601407" y="3618705"/>
              <a:ext cx="607859" cy="369332"/>
            </a:xfrm>
            <a:prstGeom prst="rect">
              <a:avLst/>
            </a:prstGeom>
          </p:spPr>
          <p:txBody>
            <a:bodyPr wrap="none">
              <a:spAutoFit/>
            </a:bodyPr>
            <a:lstStyle/>
            <a:p>
              <a:r>
                <a:rPr lang="en-US" b="1" dirty="0">
                  <a:latin typeface="Times New Roman" charset="0"/>
                  <a:ea typeface="Times New Roman" charset="0"/>
                  <a:cs typeface="Times New Roman" charset="0"/>
                </a:rPr>
                <a:t>SSD</a:t>
              </a:r>
              <a:endParaRPr lang="en-US" b="1" dirty="0"/>
            </a:p>
          </p:txBody>
        </p:sp>
        <p:sp>
          <p:nvSpPr>
            <p:cNvPr id="101" name="Rectangle 100"/>
            <p:cNvSpPr/>
            <p:nvPr/>
          </p:nvSpPr>
          <p:spPr>
            <a:xfrm>
              <a:off x="6899204" y="5433339"/>
              <a:ext cx="1435008" cy="369332"/>
            </a:xfrm>
            <a:prstGeom prst="rect">
              <a:avLst/>
            </a:prstGeom>
          </p:spPr>
          <p:txBody>
            <a:bodyPr wrap="none">
              <a:spAutoFit/>
            </a:bodyPr>
            <a:lstStyle/>
            <a:p>
              <a:r>
                <a:rPr lang="en-US" b="1" dirty="0">
                  <a:latin typeface="Times New Roman" charset="0"/>
                  <a:ea typeface="Times New Roman" charset="0"/>
                  <a:cs typeface="Times New Roman" charset="0"/>
                </a:rPr>
                <a:t>Storage Pool</a:t>
              </a:r>
              <a:endParaRPr lang="en-US" b="1" dirty="0"/>
            </a:p>
          </p:txBody>
        </p:sp>
        <p:sp>
          <p:nvSpPr>
            <p:cNvPr id="102" name="Rectangle 101"/>
            <p:cNvSpPr/>
            <p:nvPr/>
          </p:nvSpPr>
          <p:spPr>
            <a:xfrm>
              <a:off x="6508981" y="4509281"/>
              <a:ext cx="697627" cy="369332"/>
            </a:xfrm>
            <a:prstGeom prst="rect">
              <a:avLst/>
            </a:prstGeom>
          </p:spPr>
          <p:txBody>
            <a:bodyPr wrap="none">
              <a:spAutoFit/>
            </a:bodyPr>
            <a:lstStyle/>
            <a:p>
              <a:r>
                <a:rPr lang="en-US" b="1" dirty="0">
                  <a:latin typeface="Times New Roman" charset="0"/>
                  <a:ea typeface="Times New Roman" charset="0"/>
                  <a:cs typeface="Times New Roman" charset="0"/>
                </a:rPr>
                <a:t>HDD</a:t>
              </a:r>
              <a:endParaRPr lang="en-US" b="1" dirty="0"/>
            </a:p>
          </p:txBody>
        </p:sp>
      </p:grpSp>
      <p:sp>
        <p:nvSpPr>
          <p:cNvPr id="104" name="Rectangle 103"/>
          <p:cNvSpPr/>
          <p:nvPr/>
        </p:nvSpPr>
        <p:spPr>
          <a:xfrm>
            <a:off x="4142966" y="3314381"/>
            <a:ext cx="2203634" cy="1052761"/>
          </a:xfrm>
          <a:prstGeom prst="rect">
            <a:avLst/>
          </a:prstGeom>
          <a:solidFill>
            <a:srgbClr val="FF0000">
              <a:alpha val="1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644334" y="3586709"/>
            <a:ext cx="2203634" cy="980198"/>
          </a:xfrm>
          <a:prstGeom prst="rect">
            <a:avLst/>
          </a:prstGeom>
          <a:solidFill>
            <a:srgbClr val="00B050">
              <a:alpha val="1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4</a:t>
            </a:fld>
            <a:endParaRPr lang="en-US"/>
          </a:p>
        </p:txBody>
      </p:sp>
      <p:grpSp>
        <p:nvGrpSpPr>
          <p:cNvPr id="8" name="Group 7"/>
          <p:cNvGrpSpPr/>
          <p:nvPr/>
        </p:nvGrpSpPr>
        <p:grpSpPr>
          <a:xfrm>
            <a:off x="0" y="-35625"/>
            <a:ext cx="9144000" cy="609600"/>
            <a:chOff x="0" y="-35625"/>
            <a:chExt cx="9144000" cy="609600"/>
          </a:xfrm>
        </p:grpSpPr>
        <p:sp>
          <p:nvSpPr>
            <p:cNvPr id="9" name="Rectangle 8"/>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charset="0"/>
                  <a:ea typeface="Times New Roman" charset="0"/>
                  <a:cs typeface="Times New Roman" charset="0"/>
                </a:rPr>
                <a:t>             Two Straightforward Approaches</a:t>
              </a:r>
            </a:p>
          </p:txBody>
        </p:sp>
        <p:pic>
          <p:nvPicPr>
            <p:cNvPr id="10" name="Picture 9"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12596" y="178521"/>
            <a:ext cx="9011389" cy="1899040"/>
            <a:chOff x="62959" y="128713"/>
            <a:chExt cx="9011389" cy="1899040"/>
          </a:xfrm>
        </p:grpSpPr>
        <p:grpSp>
          <p:nvGrpSpPr>
            <p:cNvPr id="30" name="Group 29"/>
            <p:cNvGrpSpPr/>
            <p:nvPr/>
          </p:nvGrpSpPr>
          <p:grpSpPr>
            <a:xfrm>
              <a:off x="62959" y="128713"/>
              <a:ext cx="9011389" cy="1255728"/>
              <a:chOff x="62959" y="128713"/>
              <a:chExt cx="9011389" cy="1255728"/>
            </a:xfrm>
          </p:grpSpPr>
          <p:sp>
            <p:nvSpPr>
              <p:cNvPr id="3" name="Rectangle 2"/>
              <p:cNvSpPr/>
              <p:nvPr/>
            </p:nvSpPr>
            <p:spPr>
              <a:xfrm>
                <a:off x="62959" y="128713"/>
                <a:ext cx="4572000" cy="1255728"/>
              </a:xfrm>
              <a:prstGeom prst="rect">
                <a:avLst/>
              </a:prstGeom>
            </p:spPr>
            <p:txBody>
              <a:bodyPr>
                <a:spAutoFit/>
              </a:bodyPr>
              <a:lstStyle/>
              <a:p>
                <a:pPr algn="ctr">
                  <a:lnSpc>
                    <a:spcPct val="140000"/>
                  </a:lnSpc>
                </a:pPr>
                <a:endParaRPr lang="en-US" dirty="0">
                  <a:latin typeface="Times New Roman" charset="0"/>
                  <a:ea typeface="Times New Roman" charset="0"/>
                  <a:cs typeface="Times New Roman" charset="0"/>
                </a:endParaRPr>
              </a:p>
              <a:p>
                <a:pPr algn="ctr">
                  <a:lnSpc>
                    <a:spcPct val="140000"/>
                  </a:lnSpc>
                </a:pPr>
                <a:r>
                  <a:rPr lang="en-US" b="1" dirty="0">
                    <a:solidFill>
                      <a:srgbClr val="FF0000"/>
                    </a:solidFill>
                    <a:latin typeface="Times New Roman" charset="0"/>
                    <a:ea typeface="Times New Roman" charset="0"/>
                    <a:cs typeface="Times New Roman" charset="0"/>
                  </a:rPr>
                  <a:t>Performance</a:t>
                </a:r>
                <a:r>
                  <a:rPr lang="zh-CN" altLang="en-US" b="1" dirty="0">
                    <a:solidFill>
                      <a:srgbClr val="FF0000"/>
                    </a:solidFill>
                    <a:latin typeface="Times New Roman" charset="0"/>
                    <a:ea typeface="Times New Roman" charset="0"/>
                    <a:cs typeface="Times New Roman" charset="0"/>
                  </a:rPr>
                  <a:t> </a:t>
                </a:r>
                <a:r>
                  <a:rPr lang="en-US" altLang="zh-CN" b="1" dirty="0">
                    <a:solidFill>
                      <a:srgbClr val="FF0000"/>
                    </a:solidFill>
                    <a:latin typeface="Times New Roman" charset="0"/>
                    <a:ea typeface="Times New Roman" charset="0"/>
                    <a:cs typeface="Times New Roman" charset="0"/>
                  </a:rPr>
                  <a:t>Isolation</a:t>
                </a:r>
                <a:r>
                  <a:rPr lang="zh-CN" altLang="en-US" b="1" dirty="0">
                    <a:latin typeface="Times New Roman" charset="0"/>
                    <a:ea typeface="Times New Roman" charset="0"/>
                    <a:cs typeface="Times New Roman" charset="0"/>
                  </a:rPr>
                  <a:t> </a:t>
                </a:r>
                <a:endParaRPr lang="en-US" altLang="zh-CN" b="1" dirty="0">
                  <a:latin typeface="Times New Roman" charset="0"/>
                  <a:ea typeface="Times New Roman" charset="0"/>
                  <a:cs typeface="Times New Roman" charset="0"/>
                </a:endParaRPr>
              </a:p>
              <a:p>
                <a:pPr algn="ctr">
                  <a:lnSpc>
                    <a:spcPct val="140000"/>
                  </a:lnSpc>
                </a:pPr>
                <a:r>
                  <a:rPr lang="en-US" i="1" dirty="0">
                    <a:latin typeface="Times New Roman" charset="0"/>
                    <a:ea typeface="Times New Roman" charset="0"/>
                    <a:cs typeface="Times New Roman" charset="0"/>
                  </a:rPr>
                  <a:t>Each VM has a fixed size of </a:t>
                </a:r>
                <a:r>
                  <a:rPr lang="en-US" altLang="zh-CN" i="1" dirty="0">
                    <a:latin typeface="Times New Roman" charset="0"/>
                    <a:ea typeface="Times New Roman" charset="0"/>
                    <a:cs typeface="Times New Roman" charset="0"/>
                  </a:rPr>
                  <a:t>F</a:t>
                </a:r>
                <a:r>
                  <a:rPr lang="en-US" i="1" dirty="0">
                    <a:latin typeface="Times New Roman" charset="0"/>
                    <a:ea typeface="Times New Roman" charset="0"/>
                    <a:cs typeface="Times New Roman" charset="0"/>
                  </a:rPr>
                  <a:t>lash</a:t>
                </a:r>
              </a:p>
            </p:txBody>
          </p:sp>
          <p:sp>
            <p:nvSpPr>
              <p:cNvPr id="24" name="TextBox 23"/>
              <p:cNvSpPr txBox="1"/>
              <p:nvPr/>
            </p:nvSpPr>
            <p:spPr>
              <a:xfrm>
                <a:off x="4349948" y="512585"/>
                <a:ext cx="4724400" cy="867930"/>
              </a:xfrm>
              <a:prstGeom prst="rect">
                <a:avLst/>
              </a:prstGeom>
              <a:noFill/>
            </p:spPr>
            <p:txBody>
              <a:bodyPr wrap="square" rtlCol="0">
                <a:spAutoFit/>
              </a:bodyPr>
              <a:lstStyle/>
              <a:p>
                <a:pPr algn="ctr">
                  <a:lnSpc>
                    <a:spcPct val="140000"/>
                  </a:lnSpc>
                </a:pPr>
                <a:r>
                  <a:rPr lang="en-US" altLang="zh-CN" b="1" dirty="0">
                    <a:solidFill>
                      <a:srgbClr val="FF0000"/>
                    </a:solidFill>
                    <a:latin typeface="Times New Roman" charset="0"/>
                    <a:ea typeface="Times New Roman" charset="0"/>
                    <a:cs typeface="Times New Roman" charset="0"/>
                  </a:rPr>
                  <a:t>Fair Competition</a:t>
                </a:r>
                <a:endParaRPr lang="en-US" altLang="zh-CN" b="1" dirty="0">
                  <a:latin typeface="Times New Roman" charset="0"/>
                  <a:ea typeface="Times New Roman" charset="0"/>
                  <a:cs typeface="Times New Roman" charset="0"/>
                </a:endParaRPr>
              </a:p>
              <a:p>
                <a:pPr algn="ctr">
                  <a:lnSpc>
                    <a:spcPct val="140000"/>
                  </a:lnSpc>
                </a:pPr>
                <a:r>
                  <a:rPr lang="en-US" altLang="zh-CN" b="0" i="1" dirty="0">
                    <a:latin typeface="Times New Roman" charset="0"/>
                    <a:ea typeface="Times New Roman" charset="0"/>
                    <a:cs typeface="Times New Roman" charset="0"/>
                  </a:rPr>
                  <a:t>All</a:t>
                </a:r>
                <a:r>
                  <a:rPr lang="zh-CN" altLang="en-US" b="0" i="1" dirty="0">
                    <a:latin typeface="Times New Roman" charset="0"/>
                    <a:ea typeface="Times New Roman" charset="0"/>
                    <a:cs typeface="Times New Roman" charset="0"/>
                  </a:rPr>
                  <a:t> </a:t>
                </a:r>
                <a:r>
                  <a:rPr lang="en-US" altLang="zh-CN" b="0" i="1" dirty="0">
                    <a:latin typeface="Times New Roman" charset="0"/>
                    <a:ea typeface="Times New Roman" charset="0"/>
                    <a:cs typeface="Times New Roman" charset="0"/>
                  </a:rPr>
                  <a:t>VMs</a:t>
                </a:r>
                <a:r>
                  <a:rPr lang="zh-CN" altLang="en-US" b="0" i="1" dirty="0">
                    <a:latin typeface="Times New Roman" charset="0"/>
                    <a:ea typeface="Times New Roman" charset="0"/>
                    <a:cs typeface="Times New Roman" charset="0"/>
                  </a:rPr>
                  <a:t> </a:t>
                </a:r>
                <a:r>
                  <a:rPr lang="en-US" altLang="zh-CN" b="0" i="1" dirty="0">
                    <a:latin typeface="Times New Roman" charset="0"/>
                    <a:ea typeface="Times New Roman" charset="0"/>
                    <a:cs typeface="Times New Roman" charset="0"/>
                  </a:rPr>
                  <a:t>fairly</a:t>
                </a:r>
                <a:r>
                  <a:rPr lang="zh-CN" altLang="en-US" b="0" i="1" dirty="0">
                    <a:latin typeface="Times New Roman" charset="0"/>
                    <a:ea typeface="Times New Roman" charset="0"/>
                    <a:cs typeface="Times New Roman" charset="0"/>
                  </a:rPr>
                  <a:t> </a:t>
                </a:r>
                <a:r>
                  <a:rPr lang="en-US" altLang="zh-CN" b="0" i="1" dirty="0">
                    <a:latin typeface="Times New Roman" charset="0"/>
                    <a:ea typeface="Times New Roman" charset="0"/>
                    <a:cs typeface="Times New Roman" charset="0"/>
                  </a:rPr>
                  <a:t>compete</a:t>
                </a:r>
                <a:r>
                  <a:rPr lang="zh-CN" altLang="en-US" b="0" i="1" dirty="0">
                    <a:latin typeface="Times New Roman" charset="0"/>
                    <a:ea typeface="Times New Roman" charset="0"/>
                    <a:cs typeface="Times New Roman" charset="0"/>
                  </a:rPr>
                  <a:t> </a:t>
                </a:r>
                <a:r>
                  <a:rPr lang="en-US" altLang="zh-CN" b="0" i="1" dirty="0">
                    <a:latin typeface="Times New Roman" charset="0"/>
                    <a:ea typeface="Times New Roman" charset="0"/>
                    <a:cs typeface="Times New Roman" charset="0"/>
                  </a:rPr>
                  <a:t>Flash</a:t>
                </a:r>
                <a:endParaRPr lang="en-US" b="0" i="1" dirty="0">
                  <a:latin typeface="Times New Roman" charset="0"/>
                  <a:ea typeface="Times New Roman" charset="0"/>
                  <a:cs typeface="Times New Roman" charset="0"/>
                </a:endParaRPr>
              </a:p>
            </p:txBody>
          </p:sp>
        </p:grpSp>
        <p:grpSp>
          <p:nvGrpSpPr>
            <p:cNvPr id="31" name="Group 30"/>
            <p:cNvGrpSpPr/>
            <p:nvPr/>
          </p:nvGrpSpPr>
          <p:grpSpPr>
            <a:xfrm>
              <a:off x="451293" y="1341953"/>
              <a:ext cx="8195223" cy="685800"/>
              <a:chOff x="451293" y="1341953"/>
              <a:chExt cx="8195223" cy="685800"/>
            </a:xfrm>
          </p:grpSpPr>
          <p:pic>
            <p:nvPicPr>
              <p:cNvPr id="14" name="Picture 13" descr="Screen Shot 2014-02-24 at 4.22.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93" y="1341953"/>
                <a:ext cx="3962400" cy="685800"/>
              </a:xfrm>
              <a:prstGeom prst="rect">
                <a:avLst/>
              </a:prstGeom>
            </p:spPr>
          </p:pic>
          <p:pic>
            <p:nvPicPr>
              <p:cNvPr id="25" name="Picture 24" descr="Screen Shot 2014-02-24 at 4.21.0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4214" y="1374574"/>
                <a:ext cx="3492302" cy="634964"/>
              </a:xfrm>
              <a:prstGeom prst="rect">
                <a:avLst/>
              </a:prstGeom>
            </p:spPr>
          </p:pic>
        </p:grpSp>
      </p:grpSp>
      <p:grpSp>
        <p:nvGrpSpPr>
          <p:cNvPr id="16" name="Group 15"/>
          <p:cNvGrpSpPr/>
          <p:nvPr/>
        </p:nvGrpSpPr>
        <p:grpSpPr>
          <a:xfrm>
            <a:off x="5263248" y="2761708"/>
            <a:ext cx="3795896" cy="2557669"/>
            <a:chOff x="5193731" y="2758148"/>
            <a:chExt cx="3795896" cy="2557669"/>
          </a:xfrm>
        </p:grpSpPr>
        <p:grpSp>
          <p:nvGrpSpPr>
            <p:cNvPr id="12" name="Group 11"/>
            <p:cNvGrpSpPr/>
            <p:nvPr/>
          </p:nvGrpSpPr>
          <p:grpSpPr>
            <a:xfrm>
              <a:off x="5214256" y="3178248"/>
              <a:ext cx="3775371" cy="2137569"/>
              <a:chOff x="5214256" y="3178248"/>
              <a:chExt cx="3775371" cy="2137569"/>
            </a:xfrm>
          </p:grpSpPr>
          <p:sp>
            <p:nvSpPr>
              <p:cNvPr id="7" name="Rectangle 6"/>
              <p:cNvSpPr/>
              <p:nvPr/>
            </p:nvSpPr>
            <p:spPr>
              <a:xfrm>
                <a:off x="5214256" y="4946485"/>
                <a:ext cx="1608133" cy="369332"/>
              </a:xfrm>
              <a:prstGeom prst="rect">
                <a:avLst/>
              </a:prstGeom>
            </p:spPr>
            <p:txBody>
              <a:bodyPr wrap="none">
                <a:spAutoFit/>
              </a:bodyPr>
              <a:lstStyle/>
              <a:p>
                <a:r>
                  <a:rPr lang="en-US" altLang="zh-CN" b="1" i="1" dirty="0" err="1">
                    <a:solidFill>
                      <a:srgbClr val="00B050"/>
                    </a:solidFill>
                    <a:latin typeface="Times New Roman" charset="0"/>
                    <a:ea typeface="Times New Roman" charset="0"/>
                    <a:cs typeface="Times New Roman" charset="0"/>
                  </a:rPr>
                  <a:t>CacheFriendly</a:t>
                </a:r>
                <a:endParaRPr lang="en-US" b="1" dirty="0">
                  <a:solidFill>
                    <a:srgbClr val="00B050"/>
                  </a:solidFill>
                </a:endParaRPr>
              </a:p>
            </p:txBody>
          </p:sp>
          <p:sp>
            <p:nvSpPr>
              <p:cNvPr id="11" name="Rectangle 10"/>
              <p:cNvSpPr/>
              <p:nvPr/>
            </p:nvSpPr>
            <p:spPr>
              <a:xfrm>
                <a:off x="7163486" y="3178248"/>
                <a:ext cx="1826141" cy="369332"/>
              </a:xfrm>
              <a:prstGeom prst="rect">
                <a:avLst/>
              </a:prstGeom>
            </p:spPr>
            <p:txBody>
              <a:bodyPr wrap="none">
                <a:spAutoFit/>
              </a:bodyPr>
              <a:lstStyle/>
              <a:p>
                <a:r>
                  <a:rPr lang="en-US" altLang="zh-CN" b="1" i="1" dirty="0" err="1">
                    <a:solidFill>
                      <a:srgbClr val="FF0000"/>
                    </a:solidFill>
                    <a:latin typeface="Times New Roman" charset="0"/>
                    <a:ea typeface="Times New Roman" charset="0"/>
                    <a:cs typeface="Times New Roman" charset="0"/>
                  </a:rPr>
                  <a:t>CacheUnfriendly</a:t>
                </a:r>
                <a:endParaRPr lang="en-US" b="1" dirty="0">
                  <a:solidFill>
                    <a:srgbClr val="FF0000"/>
                  </a:solidFill>
                </a:endParaRPr>
              </a:p>
            </p:txBody>
          </p:sp>
        </p:grpSp>
        <p:sp>
          <p:nvSpPr>
            <p:cNvPr id="18" name="Oval 17"/>
            <p:cNvSpPr/>
            <p:nvPr/>
          </p:nvSpPr>
          <p:spPr bwMode="auto">
            <a:xfrm>
              <a:off x="8144535" y="3725961"/>
              <a:ext cx="587448" cy="1219200"/>
            </a:xfrm>
            <a:prstGeom prst="ellipse">
              <a:avLst/>
            </a:prstGeom>
            <a:noFill/>
            <a:ln w="1905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19" name="Oval 18"/>
            <p:cNvSpPr/>
            <p:nvPr/>
          </p:nvSpPr>
          <p:spPr bwMode="auto">
            <a:xfrm>
              <a:off x="7279311" y="3680571"/>
              <a:ext cx="560424" cy="1219200"/>
            </a:xfrm>
            <a:prstGeom prst="ellipse">
              <a:avLst/>
            </a:prstGeom>
            <a:noFill/>
            <a:ln w="1905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sp>
          <p:nvSpPr>
            <p:cNvPr id="21" name="Oval 20"/>
            <p:cNvSpPr/>
            <p:nvPr/>
          </p:nvSpPr>
          <p:spPr bwMode="auto">
            <a:xfrm rot="5400000">
              <a:off x="5881409" y="2070470"/>
              <a:ext cx="560424" cy="1935780"/>
            </a:xfrm>
            <a:prstGeom prst="ellipse">
              <a:avLst/>
            </a:prstGeom>
            <a:noFill/>
            <a:ln w="19050"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10" charset="0"/>
              </a:endParaRPr>
            </a:p>
          </p:txBody>
        </p:sp>
      </p:grpSp>
      <p:grpSp>
        <p:nvGrpSpPr>
          <p:cNvPr id="22" name="Group 21"/>
          <p:cNvGrpSpPr/>
          <p:nvPr/>
        </p:nvGrpSpPr>
        <p:grpSpPr>
          <a:xfrm>
            <a:off x="224426" y="2231717"/>
            <a:ext cx="8742956" cy="3092272"/>
            <a:chOff x="152400" y="2275225"/>
            <a:chExt cx="8742956" cy="3092272"/>
          </a:xfrm>
        </p:grpSpPr>
        <p:graphicFrame>
          <p:nvGraphicFramePr>
            <p:cNvPr id="17" name="Chart 16"/>
            <p:cNvGraphicFramePr>
              <a:graphicFrameLocks/>
            </p:cNvGraphicFramePr>
            <p:nvPr>
              <p:extLst>
                <p:ext uri="{D42A27DB-BD31-4B8C-83A1-F6EECF244321}">
                  <p14:modId xmlns:p14="http://schemas.microsoft.com/office/powerpoint/2010/main" val="2485513044"/>
                </p:ext>
              </p:extLst>
            </p:nvPr>
          </p:nvGraphicFramePr>
          <p:xfrm>
            <a:off x="4375322" y="2323403"/>
            <a:ext cx="4520034" cy="2819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p:cNvGraphicFramePr>
              <a:graphicFrameLocks/>
            </p:cNvGraphicFramePr>
            <p:nvPr>
              <p:extLst>
                <p:ext uri="{D42A27DB-BD31-4B8C-83A1-F6EECF244321}">
                  <p14:modId xmlns:p14="http://schemas.microsoft.com/office/powerpoint/2010/main" val="380885484"/>
                </p:ext>
              </p:extLst>
            </p:nvPr>
          </p:nvGraphicFramePr>
          <p:xfrm>
            <a:off x="311451" y="2275225"/>
            <a:ext cx="4114800" cy="284480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1962187" y="4998165"/>
              <a:ext cx="1063112" cy="369332"/>
            </a:xfrm>
            <a:prstGeom prst="rect">
              <a:avLst/>
            </a:prstGeom>
          </p:spPr>
          <p:txBody>
            <a:bodyPr wrap="none">
              <a:spAutoFit/>
            </a:bodyPr>
            <a:lstStyle/>
            <a:p>
              <a:r>
                <a:rPr lang="en-US" dirty="0">
                  <a:latin typeface="Times New Roman" charset="0"/>
                  <a:cs typeface="Times New Roman" charset="0"/>
                </a:rPr>
                <a:t>SSD Size</a:t>
              </a:r>
              <a:endParaRPr lang="en-US" dirty="0"/>
            </a:p>
          </p:txBody>
        </p:sp>
        <p:sp>
          <p:nvSpPr>
            <p:cNvPr id="49" name="Rectangle 48"/>
            <p:cNvSpPr/>
            <p:nvPr/>
          </p:nvSpPr>
          <p:spPr>
            <a:xfrm>
              <a:off x="152400" y="2290173"/>
              <a:ext cx="1037463" cy="369332"/>
            </a:xfrm>
            <a:prstGeom prst="rect">
              <a:avLst/>
            </a:prstGeom>
          </p:spPr>
          <p:txBody>
            <a:bodyPr wrap="none">
              <a:spAutoFit/>
            </a:bodyPr>
            <a:lstStyle/>
            <a:p>
              <a:r>
                <a:rPr lang="en-US" dirty="0">
                  <a:latin typeface="Times New Roman" charset="0"/>
                  <a:cs typeface="Times New Roman" charset="0"/>
                </a:rPr>
                <a:t>Hit Ratio</a:t>
              </a:r>
              <a:endParaRPr lang="en-US" dirty="0"/>
            </a:p>
          </p:txBody>
        </p:sp>
        <p:sp>
          <p:nvSpPr>
            <p:cNvPr id="50" name="Rectangle 49"/>
            <p:cNvSpPr/>
            <p:nvPr/>
          </p:nvSpPr>
          <p:spPr>
            <a:xfrm>
              <a:off x="4298311" y="2331234"/>
              <a:ext cx="1037463" cy="369332"/>
            </a:xfrm>
            <a:prstGeom prst="rect">
              <a:avLst/>
            </a:prstGeom>
          </p:spPr>
          <p:txBody>
            <a:bodyPr wrap="none">
              <a:spAutoFit/>
            </a:bodyPr>
            <a:lstStyle/>
            <a:p>
              <a:r>
                <a:rPr lang="en-US" dirty="0">
                  <a:latin typeface="Times New Roman" charset="0"/>
                  <a:cs typeface="Times New Roman" charset="0"/>
                </a:rPr>
                <a:t>Hit Ratio</a:t>
              </a:r>
              <a:endParaRPr lang="en-US" dirty="0"/>
            </a:p>
          </p:txBody>
        </p:sp>
        <p:sp>
          <p:nvSpPr>
            <p:cNvPr id="51" name="Rectangle 50"/>
            <p:cNvSpPr/>
            <p:nvPr/>
          </p:nvSpPr>
          <p:spPr>
            <a:xfrm>
              <a:off x="6719777" y="4988451"/>
              <a:ext cx="300082" cy="369332"/>
            </a:xfrm>
            <a:prstGeom prst="rect">
              <a:avLst/>
            </a:prstGeom>
          </p:spPr>
          <p:txBody>
            <a:bodyPr wrap="none">
              <a:spAutoFit/>
            </a:bodyPr>
            <a:lstStyle/>
            <a:p>
              <a:r>
                <a:rPr lang="en-US" dirty="0">
                  <a:latin typeface="Times New Roman" charset="0"/>
                  <a:cs typeface="Times New Roman" charset="0"/>
                </a:rPr>
                <a:t>  </a:t>
              </a:r>
              <a:endParaRPr lang="en-US" dirty="0"/>
            </a:p>
          </p:txBody>
        </p:sp>
      </p:grpSp>
      <p:grpSp>
        <p:nvGrpSpPr>
          <p:cNvPr id="27" name="Group 26"/>
          <p:cNvGrpSpPr/>
          <p:nvPr/>
        </p:nvGrpSpPr>
        <p:grpSpPr>
          <a:xfrm>
            <a:off x="400819" y="5369890"/>
            <a:ext cx="8534400" cy="1415999"/>
            <a:chOff x="118379" y="2034297"/>
            <a:chExt cx="8929592" cy="1624943"/>
          </a:xfrm>
        </p:grpSpPr>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b="54136"/>
            <a:stretch/>
          </p:blipFill>
          <p:spPr>
            <a:xfrm>
              <a:off x="118379" y="2034297"/>
              <a:ext cx="4399815" cy="1509995"/>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t="45756" b="7427"/>
            <a:stretch/>
          </p:blipFill>
          <p:spPr>
            <a:xfrm>
              <a:off x="4752759" y="2056470"/>
              <a:ext cx="4295212" cy="1504745"/>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1317" t="92810" r="6563" b="624"/>
            <a:stretch/>
          </p:blipFill>
          <p:spPr>
            <a:xfrm>
              <a:off x="3133817" y="3463187"/>
              <a:ext cx="3276600" cy="196053"/>
            </a:xfrm>
            <a:prstGeom prst="rect">
              <a:avLst/>
            </a:prstGeom>
          </p:spPr>
        </p:pic>
      </p:grpSp>
      <p:grpSp>
        <p:nvGrpSpPr>
          <p:cNvPr id="33" name="Group 32"/>
          <p:cNvGrpSpPr/>
          <p:nvPr/>
        </p:nvGrpSpPr>
        <p:grpSpPr>
          <a:xfrm>
            <a:off x="5737392" y="5430756"/>
            <a:ext cx="2991221" cy="1194099"/>
            <a:chOff x="5715000" y="2191514"/>
            <a:chExt cx="2991221" cy="1194099"/>
          </a:xfrm>
        </p:grpSpPr>
        <p:sp>
          <p:nvSpPr>
            <p:cNvPr id="34" name="Rectangle 33"/>
            <p:cNvSpPr/>
            <p:nvPr/>
          </p:nvSpPr>
          <p:spPr>
            <a:xfrm>
              <a:off x="5715000" y="2191514"/>
              <a:ext cx="228600" cy="1173646"/>
            </a:xfrm>
            <a:prstGeom prst="rect">
              <a:avLst/>
            </a:prstGeom>
            <a:noFill/>
            <a:ln w="38100">
              <a:solidFill>
                <a:srgbClr val="1429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57209" y="2203678"/>
              <a:ext cx="228600" cy="1173646"/>
            </a:xfrm>
            <a:prstGeom prst="rect">
              <a:avLst/>
            </a:prstGeom>
            <a:noFill/>
            <a:ln w="38100">
              <a:solidFill>
                <a:srgbClr val="1429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44159" y="2211967"/>
              <a:ext cx="228600" cy="1173646"/>
            </a:xfrm>
            <a:prstGeom prst="rect">
              <a:avLst/>
            </a:prstGeom>
            <a:noFill/>
            <a:ln w="38100">
              <a:solidFill>
                <a:srgbClr val="1429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943726" y="2193989"/>
              <a:ext cx="228600" cy="1173646"/>
            </a:xfrm>
            <a:prstGeom prst="rect">
              <a:avLst/>
            </a:prstGeom>
            <a:noFill/>
            <a:ln w="38100">
              <a:solidFill>
                <a:srgbClr val="1429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477621" y="2193707"/>
              <a:ext cx="228600" cy="1173646"/>
            </a:xfrm>
            <a:prstGeom prst="rect">
              <a:avLst/>
            </a:prstGeom>
            <a:noFill/>
            <a:ln w="38100">
              <a:solidFill>
                <a:srgbClr val="1429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1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610600" cy="4525963"/>
          </a:xfrm>
        </p:spPr>
        <p:txBody>
          <a:bodyPr>
            <a:normAutofit/>
          </a:bodyPr>
          <a:lstStyle/>
          <a:p>
            <a:pPr marL="514350" indent="-514350">
              <a:buFont typeface="+mj-lt"/>
              <a:buAutoNum type="arabicPeriod"/>
            </a:pPr>
            <a:r>
              <a:rPr lang="en-US" sz="3000" dirty="0">
                <a:latin typeface="Times New Roman" charset="0"/>
                <a:ea typeface="Times New Roman" charset="0"/>
                <a:cs typeface="Times New Roman" charset="0"/>
              </a:rPr>
              <a:t>Background and Motivation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b="1" dirty="0">
                <a:solidFill>
                  <a:srgbClr val="0070C0"/>
                </a:solidFill>
                <a:latin typeface="Times New Roman" charset="0"/>
                <a:ea typeface="Times New Roman" charset="0"/>
                <a:cs typeface="Times New Roman" charset="0"/>
              </a:rPr>
              <a:t>Design of GREM</a:t>
            </a:r>
            <a:endParaRPr lang="en-US" sz="3000" dirty="0">
              <a:latin typeface="Times New Roman" charset="0"/>
              <a:ea typeface="Times New Roman" charset="0"/>
              <a:cs typeface="Times New Roman" charset="0"/>
            </a:endParaRP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Evaluation and Validation</a:t>
            </a:r>
          </a:p>
          <a:p>
            <a:pPr marL="514350" indent="-514350">
              <a:buFont typeface="+mj-lt"/>
              <a:buAutoNum type="arabicPeriod"/>
            </a:pPr>
            <a:endParaRPr lang="en-US" sz="3000" dirty="0">
              <a:latin typeface="Times New Roman" charset="0"/>
              <a:ea typeface="Times New Roman" charset="0"/>
              <a:cs typeface="Times New Roman" charset="0"/>
            </a:endParaRPr>
          </a:p>
          <a:p>
            <a:pPr marL="514350" indent="-514350">
              <a:buFont typeface="+mj-lt"/>
              <a:buAutoNum type="arabicPeriod"/>
            </a:pPr>
            <a:r>
              <a:rPr lang="en-US" sz="3000" dirty="0">
                <a:latin typeface="Times New Roman" charset="0"/>
                <a:ea typeface="Times New Roman" charset="0"/>
                <a:cs typeface="Times New Roman" charset="0"/>
              </a:rPr>
              <a:t>Conclusion</a:t>
            </a:r>
          </a:p>
        </p:txBody>
      </p:sp>
      <p:sp>
        <p:nvSpPr>
          <p:cNvPr id="8" name="Slide Number Placeholder 7"/>
          <p:cNvSpPr>
            <a:spLocks noGrp="1"/>
          </p:cNvSpPr>
          <p:nvPr>
            <p:ph type="sldNum" sz="quarter" idx="12"/>
          </p:nvPr>
        </p:nvSpPr>
        <p:spPr/>
        <p:txBody>
          <a:bodyPr/>
          <a:lstStyle/>
          <a:p>
            <a:fld id="{E42550C9-1111-4929-BA4E-43DE3D57F3AE}" type="slidenum">
              <a:rPr lang="en-US" smtClean="0"/>
              <a:t>5</a:t>
            </a:fld>
            <a:endParaRPr lang="en-US"/>
          </a:p>
        </p:txBody>
      </p:sp>
      <p:grpSp>
        <p:nvGrpSpPr>
          <p:cNvPr id="6" name="Group 5"/>
          <p:cNvGrpSpPr/>
          <p:nvPr/>
        </p:nvGrpSpPr>
        <p:grpSpPr>
          <a:xfrm>
            <a:off x="0" y="-35625"/>
            <a:ext cx="9144000" cy="609600"/>
            <a:chOff x="0" y="-35625"/>
            <a:chExt cx="9144000" cy="609600"/>
          </a:xfrm>
        </p:grpSpPr>
        <p:sp>
          <p:nvSpPr>
            <p:cNvPr id="7" name="Rectangle 6"/>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Times New Roman" charset="0"/>
                  <a:ea typeface="Times New Roman" charset="0"/>
                  <a:cs typeface="Times New Roman" charset="0"/>
                </a:rPr>
                <a:t>Contents</a:t>
              </a:r>
              <a:endParaRPr lang="en-US" sz="2400" b="1" dirty="0"/>
            </a:p>
          </p:txBody>
        </p:sp>
        <p:pic>
          <p:nvPicPr>
            <p:cNvPr id="9" name="Picture 8"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276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6</a:t>
            </a:fld>
            <a:endParaRPr lang="en-US"/>
          </a:p>
        </p:txBody>
      </p:sp>
      <p:grpSp>
        <p:nvGrpSpPr>
          <p:cNvPr id="13" name="Group 12"/>
          <p:cNvGrpSpPr/>
          <p:nvPr/>
        </p:nvGrpSpPr>
        <p:grpSpPr>
          <a:xfrm>
            <a:off x="0" y="-35625"/>
            <a:ext cx="9144000" cy="609600"/>
            <a:chOff x="0" y="-35625"/>
            <a:chExt cx="9144000" cy="609600"/>
          </a:xfrm>
        </p:grpSpPr>
        <p:sp>
          <p:nvSpPr>
            <p:cNvPr id="14" name="Rectangle 13"/>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Global Resource Manager: GREM</a:t>
              </a:r>
            </a:p>
          </p:txBody>
        </p:sp>
        <p:pic>
          <p:nvPicPr>
            <p:cNvPr id="15" name="Picture 14"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381000" y="2226109"/>
            <a:ext cx="8686800" cy="4377609"/>
          </a:xfrm>
          <a:prstGeom prst="rect">
            <a:avLst/>
          </a:prstGeom>
          <a:noFill/>
        </p:spPr>
        <p:txBody>
          <a:bodyPr wrap="square" rtlCol="0">
            <a:spAutoFit/>
          </a:bodyPr>
          <a:lstStyle/>
          <a:p>
            <a:pPr lvl="1" algn="just">
              <a:lnSpc>
                <a:spcPct val="130000"/>
              </a:lnSpc>
            </a:pPr>
            <a:r>
              <a:rPr lang="en-US" b="1" dirty="0">
                <a:latin typeface="Times New Roman" charset="0"/>
                <a:ea typeface="Times New Roman" charset="0"/>
                <a:cs typeface="Times New Roman" charset="0"/>
              </a:rPr>
              <a:t>Key Idea:</a:t>
            </a:r>
          </a:p>
          <a:p>
            <a:pPr marL="742950" lvl="1"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Combine benefits of two approaches</a:t>
            </a:r>
          </a:p>
          <a:p>
            <a:pPr marL="742950" lvl="1"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Divide SSD into two zones:</a:t>
            </a:r>
          </a:p>
          <a:p>
            <a:pPr marL="1257300" lvl="2" indent="-342900" algn="just">
              <a:lnSpc>
                <a:spcPct val="130000"/>
              </a:lnSpc>
              <a:buFont typeface="Arial"/>
              <a:buChar char="•"/>
            </a:pPr>
            <a:r>
              <a:rPr lang="en-US" b="1" dirty="0">
                <a:solidFill>
                  <a:srgbClr val="0069D9"/>
                </a:solidFill>
                <a:latin typeface="Times New Roman" charset="0"/>
                <a:ea typeface="Times New Roman" charset="0"/>
                <a:cs typeface="Times New Roman" charset="0"/>
              </a:rPr>
              <a:t>Long-Term Zone</a:t>
            </a:r>
            <a:r>
              <a:rPr lang="en-US" b="1" dirty="0">
                <a:latin typeface="Times New Roman" charset="0"/>
                <a:ea typeface="Times New Roman" charset="0"/>
                <a:cs typeface="Times New Roman" charset="0"/>
              </a:rPr>
              <a:t>:</a:t>
            </a:r>
          </a:p>
          <a:p>
            <a:pPr marL="1714500" lvl="3" indent="-342900" algn="just">
              <a:lnSpc>
                <a:spcPct val="130000"/>
              </a:lnSpc>
              <a:buFont typeface="Arial"/>
              <a:buChar char="•"/>
            </a:pPr>
            <a:r>
              <a:rPr lang="en-US" dirty="0">
                <a:latin typeface="Times New Roman" charset="0"/>
                <a:ea typeface="Times New Roman" charset="0"/>
                <a:cs typeface="Times New Roman" charset="0"/>
              </a:rPr>
              <a:t>Reserve SSD for each VM</a:t>
            </a:r>
          </a:p>
          <a:p>
            <a:pPr marL="1714500" lvl="3" indent="-342900" algn="just">
              <a:lnSpc>
                <a:spcPct val="130000"/>
              </a:lnSpc>
              <a:buFont typeface="Arial"/>
              <a:buChar char="•"/>
            </a:pPr>
            <a:r>
              <a:rPr lang="en-US" dirty="0">
                <a:latin typeface="Times New Roman" charset="0"/>
                <a:ea typeface="Times New Roman" charset="0"/>
                <a:cs typeface="Times New Roman" charset="0"/>
              </a:rPr>
              <a:t>Guaranteed min space</a:t>
            </a:r>
          </a:p>
          <a:p>
            <a:pPr marL="1714500" lvl="3" indent="-342900" algn="just">
              <a:lnSpc>
                <a:spcPct val="130000"/>
              </a:lnSpc>
              <a:buFont typeface="Arial"/>
              <a:buChar char="•"/>
            </a:pPr>
            <a:r>
              <a:rPr lang="en-US" dirty="0">
                <a:latin typeface="Times New Roman" charset="0"/>
                <a:ea typeface="Times New Roman" charset="0"/>
                <a:cs typeface="Times New Roman" charset="0"/>
              </a:rPr>
              <a:t>Protected and not affected by others</a:t>
            </a:r>
          </a:p>
          <a:p>
            <a:pPr marL="1714500" lvl="3" indent="-342900" algn="just">
              <a:lnSpc>
                <a:spcPct val="130000"/>
              </a:lnSpc>
              <a:buFont typeface="Arial"/>
              <a:buChar char="•"/>
            </a:pPr>
            <a:r>
              <a:rPr lang="en-US" dirty="0">
                <a:latin typeface="Times New Roman" charset="0"/>
                <a:ea typeface="Times New Roman" charset="0"/>
                <a:cs typeface="Times New Roman" charset="0"/>
              </a:rPr>
              <a:t>Good for cache friendly VMs</a:t>
            </a:r>
          </a:p>
          <a:p>
            <a:pPr marL="1257300" lvl="2" indent="-342900" algn="just">
              <a:lnSpc>
                <a:spcPct val="130000"/>
              </a:lnSpc>
              <a:buFont typeface="Arial"/>
              <a:buChar char="•"/>
            </a:pPr>
            <a:r>
              <a:rPr lang="en-US" b="1" dirty="0">
                <a:solidFill>
                  <a:srgbClr val="FF0000"/>
                </a:solidFill>
                <a:latin typeface="Times New Roman" charset="0"/>
                <a:ea typeface="Times New Roman" charset="0"/>
                <a:cs typeface="Times New Roman" charset="0"/>
              </a:rPr>
              <a:t>Short-Term Zone</a:t>
            </a:r>
            <a:r>
              <a:rPr lang="en-US" b="1" dirty="0">
                <a:latin typeface="Times New Roman" charset="0"/>
                <a:ea typeface="Times New Roman" charset="0"/>
                <a:cs typeface="Times New Roman" charset="0"/>
              </a:rPr>
              <a:t>: </a:t>
            </a:r>
          </a:p>
          <a:p>
            <a:pPr marL="1714500" lvl="3" indent="-342900" algn="just">
              <a:lnSpc>
                <a:spcPct val="130000"/>
              </a:lnSpc>
              <a:buFont typeface="Arial"/>
              <a:buChar char="•"/>
            </a:pPr>
            <a:r>
              <a:rPr lang="en-US" dirty="0">
                <a:latin typeface="Times New Roman" charset="0"/>
                <a:ea typeface="Times New Roman" charset="0"/>
                <a:cs typeface="Times New Roman" charset="0"/>
              </a:rPr>
              <a:t>Fairly compete among VMs for workload changes</a:t>
            </a:r>
          </a:p>
          <a:p>
            <a:pPr marL="1714500" lvl="3" indent="-342900" algn="just">
              <a:lnSpc>
                <a:spcPct val="130000"/>
              </a:lnSpc>
              <a:buFont typeface="Arial"/>
              <a:buChar char="•"/>
            </a:pPr>
            <a:r>
              <a:rPr lang="en-US" dirty="0">
                <a:latin typeface="Times New Roman" charset="0"/>
                <a:ea typeface="Times New Roman" charset="0"/>
                <a:cs typeface="Times New Roman" charset="0"/>
              </a:rPr>
              <a:t>Absorb </a:t>
            </a:r>
            <a:r>
              <a:rPr lang="en-US" dirty="0" err="1">
                <a:latin typeface="Times New Roman" charset="0"/>
                <a:ea typeface="Times New Roman" charset="0"/>
                <a:cs typeface="Times New Roman" charset="0"/>
              </a:rPr>
              <a:t>bursties</a:t>
            </a:r>
            <a:endParaRPr lang="en-US" dirty="0">
              <a:latin typeface="Times New Roman" charset="0"/>
              <a:ea typeface="Times New Roman" charset="0"/>
              <a:cs typeface="Times New Roman" charset="0"/>
            </a:endParaRPr>
          </a:p>
          <a:p>
            <a:pPr marL="1714500" lvl="3" indent="-342900" algn="just">
              <a:lnSpc>
                <a:spcPct val="130000"/>
              </a:lnSpc>
              <a:buFont typeface="Arial"/>
              <a:buChar char="•"/>
            </a:pPr>
            <a:r>
              <a:rPr lang="en-US" dirty="0">
                <a:latin typeface="Times New Roman" charset="0"/>
                <a:ea typeface="Times New Roman" charset="0"/>
                <a:cs typeface="Times New Roman" charset="0"/>
              </a:rPr>
              <a:t>Good for cache unfriendly VMs</a:t>
            </a:r>
          </a:p>
        </p:txBody>
      </p:sp>
      <p:grpSp>
        <p:nvGrpSpPr>
          <p:cNvPr id="4" name="Group 3"/>
          <p:cNvGrpSpPr/>
          <p:nvPr/>
        </p:nvGrpSpPr>
        <p:grpSpPr>
          <a:xfrm>
            <a:off x="2209800" y="838200"/>
            <a:ext cx="4869201" cy="1354824"/>
            <a:chOff x="1981200" y="1826980"/>
            <a:chExt cx="4869201" cy="1354824"/>
          </a:xfrm>
        </p:grpSpPr>
        <p:pic>
          <p:nvPicPr>
            <p:cNvPr id="16" name="Picture 15" descr="Screen Shot 2014-02-25 at 10.41.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862693"/>
              <a:ext cx="4869201" cy="1319111"/>
            </a:xfrm>
            <a:prstGeom prst="rect">
              <a:avLst/>
            </a:prstGeom>
          </p:spPr>
        </p:pic>
        <p:sp>
          <p:nvSpPr>
            <p:cNvPr id="2" name="Rectangle 1"/>
            <p:cNvSpPr/>
            <p:nvPr/>
          </p:nvSpPr>
          <p:spPr>
            <a:xfrm>
              <a:off x="2286000" y="1873960"/>
              <a:ext cx="1862689" cy="369332"/>
            </a:xfrm>
            <a:prstGeom prst="rect">
              <a:avLst/>
            </a:prstGeom>
          </p:spPr>
          <p:txBody>
            <a:bodyPr wrap="none">
              <a:spAutoFit/>
            </a:bodyPr>
            <a:lstStyle/>
            <a:p>
              <a:r>
                <a:rPr lang="en-US" b="1" dirty="0">
                  <a:solidFill>
                    <a:srgbClr val="0069D9"/>
                  </a:solidFill>
                  <a:latin typeface="Times New Roman" charset="0"/>
                  <a:ea typeface="Times New Roman" charset="0"/>
                  <a:cs typeface="Times New Roman" charset="0"/>
                </a:rPr>
                <a:t>Long-Term Zone</a:t>
              </a:r>
              <a:endParaRPr lang="en-US" dirty="0">
                <a:solidFill>
                  <a:srgbClr val="0069D9"/>
                </a:solidFill>
              </a:endParaRPr>
            </a:p>
          </p:txBody>
        </p:sp>
        <p:sp>
          <p:nvSpPr>
            <p:cNvPr id="3" name="Rectangle 2"/>
            <p:cNvSpPr/>
            <p:nvPr/>
          </p:nvSpPr>
          <p:spPr>
            <a:xfrm>
              <a:off x="4679350" y="1826980"/>
              <a:ext cx="1901161" cy="369332"/>
            </a:xfrm>
            <a:prstGeom prst="rect">
              <a:avLst/>
            </a:prstGeom>
          </p:spPr>
          <p:txBody>
            <a:bodyPr wrap="none">
              <a:spAutoFit/>
            </a:bodyPr>
            <a:lstStyle/>
            <a:p>
              <a:r>
                <a:rPr lang="en-US" b="1" dirty="0">
                  <a:solidFill>
                    <a:srgbClr val="FF0000"/>
                  </a:solidFill>
                  <a:latin typeface="Times New Roman" charset="0"/>
                  <a:ea typeface="Times New Roman" charset="0"/>
                  <a:cs typeface="Times New Roman" charset="0"/>
                </a:rPr>
                <a:t>Short-Term Zone</a:t>
              </a:r>
              <a:endParaRPr lang="en-US" dirty="0">
                <a:solidFill>
                  <a:srgbClr val="FF0000"/>
                </a:solidFill>
              </a:endParaRPr>
            </a:p>
          </p:txBody>
        </p:sp>
      </p:grpSp>
    </p:spTree>
    <p:extLst>
      <p:ext uri="{BB962C8B-B14F-4D97-AF65-F5344CB8AC3E}">
        <p14:creationId xmlns:p14="http://schemas.microsoft.com/office/powerpoint/2010/main" val="133415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E42550C9-1111-4929-BA4E-43DE3D57F3AE}" type="slidenum">
              <a:rPr lang="en-US" smtClean="0"/>
              <a:t>7</a:t>
            </a:fld>
            <a:endParaRPr lang="en-US"/>
          </a:p>
        </p:txBody>
      </p:sp>
      <p:grpSp>
        <p:nvGrpSpPr>
          <p:cNvPr id="13" name="Group 12"/>
          <p:cNvGrpSpPr/>
          <p:nvPr/>
        </p:nvGrpSpPr>
        <p:grpSpPr>
          <a:xfrm>
            <a:off x="0" y="-35625"/>
            <a:ext cx="9144000" cy="609600"/>
            <a:chOff x="0" y="-35625"/>
            <a:chExt cx="9144000" cy="609600"/>
          </a:xfrm>
        </p:grpSpPr>
        <p:sp>
          <p:nvSpPr>
            <p:cNvPr id="14" name="Rectangle 13"/>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charset="0"/>
                  <a:ea typeface="Times New Roman" charset="0"/>
                  <a:cs typeface="Times New Roman" charset="0"/>
                </a:rPr>
                <a:t>Global Resource Manager: GREM</a:t>
              </a:r>
            </a:p>
          </p:txBody>
        </p:sp>
        <p:pic>
          <p:nvPicPr>
            <p:cNvPr id="15" name="Picture 14"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133600" y="914400"/>
            <a:ext cx="4869201" cy="1354824"/>
            <a:chOff x="1981200" y="1826980"/>
            <a:chExt cx="4869201" cy="1354824"/>
          </a:xfrm>
        </p:grpSpPr>
        <p:pic>
          <p:nvPicPr>
            <p:cNvPr id="16" name="Picture 15" descr="Screen Shot 2014-02-25 at 10.41.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862693"/>
              <a:ext cx="4869201" cy="1319111"/>
            </a:xfrm>
            <a:prstGeom prst="rect">
              <a:avLst/>
            </a:prstGeom>
          </p:spPr>
        </p:pic>
        <p:sp>
          <p:nvSpPr>
            <p:cNvPr id="2" name="Rectangle 1"/>
            <p:cNvSpPr/>
            <p:nvPr/>
          </p:nvSpPr>
          <p:spPr>
            <a:xfrm>
              <a:off x="2286000" y="1873960"/>
              <a:ext cx="1862689" cy="369332"/>
            </a:xfrm>
            <a:prstGeom prst="rect">
              <a:avLst/>
            </a:prstGeom>
          </p:spPr>
          <p:txBody>
            <a:bodyPr wrap="none">
              <a:spAutoFit/>
            </a:bodyPr>
            <a:lstStyle/>
            <a:p>
              <a:r>
                <a:rPr lang="en-US" b="1" dirty="0">
                  <a:solidFill>
                    <a:srgbClr val="0069D9"/>
                  </a:solidFill>
                  <a:latin typeface="Times New Roman" charset="0"/>
                  <a:ea typeface="Times New Roman" charset="0"/>
                  <a:cs typeface="Times New Roman" charset="0"/>
                </a:rPr>
                <a:t>Long-Term Zone</a:t>
              </a:r>
              <a:endParaRPr lang="en-US" dirty="0">
                <a:solidFill>
                  <a:srgbClr val="0069D9"/>
                </a:solidFill>
              </a:endParaRPr>
            </a:p>
          </p:txBody>
        </p:sp>
        <p:sp>
          <p:nvSpPr>
            <p:cNvPr id="3" name="Rectangle 2"/>
            <p:cNvSpPr/>
            <p:nvPr/>
          </p:nvSpPr>
          <p:spPr>
            <a:xfrm>
              <a:off x="4679350" y="1826980"/>
              <a:ext cx="1901161" cy="369332"/>
            </a:xfrm>
            <a:prstGeom prst="rect">
              <a:avLst/>
            </a:prstGeom>
          </p:spPr>
          <p:txBody>
            <a:bodyPr wrap="none">
              <a:spAutoFit/>
            </a:bodyPr>
            <a:lstStyle/>
            <a:p>
              <a:r>
                <a:rPr lang="en-US" b="1" dirty="0">
                  <a:solidFill>
                    <a:srgbClr val="FF0000"/>
                  </a:solidFill>
                  <a:latin typeface="Times New Roman" charset="0"/>
                  <a:ea typeface="Times New Roman" charset="0"/>
                  <a:cs typeface="Times New Roman" charset="0"/>
                </a:rPr>
                <a:t>Short-Term Zone</a:t>
              </a:r>
              <a:endParaRPr lang="en-US" dirty="0">
                <a:solidFill>
                  <a:srgbClr val="FF0000"/>
                </a:solidFill>
              </a:endParaRPr>
            </a:p>
          </p:txBody>
        </p:sp>
      </p:grpSp>
      <p:cxnSp>
        <p:nvCxnSpPr>
          <p:cNvPr id="6" name="Straight Arrow Connector 5"/>
          <p:cNvCxnSpPr/>
          <p:nvPr/>
        </p:nvCxnSpPr>
        <p:spPr>
          <a:xfrm>
            <a:off x="3962400" y="2277150"/>
            <a:ext cx="1109111"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90800" y="2124750"/>
            <a:ext cx="1524000" cy="0"/>
            <a:chOff x="2438400" y="3200400"/>
            <a:chExt cx="1524000" cy="0"/>
          </a:xfrm>
        </p:grpSpPr>
        <p:cxnSp>
          <p:nvCxnSpPr>
            <p:cNvPr id="19" name="Straight Arrow Connector 18"/>
            <p:cNvCxnSpPr/>
            <p:nvPr/>
          </p:nvCxnSpPr>
          <p:spPr>
            <a:xfrm>
              <a:off x="24384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718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3200400"/>
              <a:ext cx="45720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81000" y="2819400"/>
            <a:ext cx="8153400" cy="2739211"/>
          </a:xfrm>
          <a:prstGeom prst="rect">
            <a:avLst/>
          </a:prstGeom>
          <a:noFill/>
        </p:spPr>
        <p:txBody>
          <a:bodyPr wrap="square" rtlCol="0">
            <a:spAutoFit/>
          </a:bodyPr>
          <a:lstStyle/>
          <a:p>
            <a:pPr lvl="1" algn="just">
              <a:lnSpc>
                <a:spcPct val="130000"/>
              </a:lnSpc>
            </a:pPr>
            <a:r>
              <a:rPr lang="en-US" sz="2000" b="1" dirty="0">
                <a:latin typeface="Times New Roman" charset="0"/>
                <a:ea typeface="Times New Roman" charset="0"/>
                <a:cs typeface="Times New Roman" charset="0"/>
              </a:rPr>
              <a:t>Two-Step Dynamical Partition Schemes:</a:t>
            </a:r>
          </a:p>
          <a:p>
            <a:pPr lvl="1" algn="just">
              <a:lnSpc>
                <a:spcPct val="130000"/>
              </a:lnSpc>
            </a:pPr>
            <a:endParaRPr lang="en-US" sz="2000" b="1" dirty="0">
              <a:latin typeface="Times New Roman" charset="0"/>
              <a:ea typeface="Times New Roman" charset="0"/>
              <a:cs typeface="Times New Roman" charset="0"/>
            </a:endParaRPr>
          </a:p>
          <a:p>
            <a:pPr marL="800100" lvl="1" indent="-342900" algn="just">
              <a:buFont typeface="Arial"/>
              <a:buChar char="•"/>
            </a:pPr>
            <a:r>
              <a:rPr lang="en-US" sz="2000" b="1" dirty="0">
                <a:solidFill>
                  <a:srgbClr val="00B050"/>
                </a:solidFill>
                <a:latin typeface="Times New Roman" charset="0"/>
                <a:ea typeface="Times New Roman" charset="0"/>
                <a:cs typeface="Times New Roman" charset="0"/>
              </a:rPr>
              <a:t>[Step1] </a:t>
            </a:r>
            <a:r>
              <a:rPr lang="en-US" sz="2000" dirty="0">
                <a:latin typeface="Times New Roman" charset="0"/>
                <a:ea typeface="Times New Roman" charset="0"/>
                <a:cs typeface="Times New Roman" charset="0"/>
              </a:rPr>
              <a:t>Flexibly divide sizes of two zones by leveraging the </a:t>
            </a:r>
            <a:r>
              <a:rPr lang="en-US" sz="2000" b="1" dirty="0">
                <a:solidFill>
                  <a:srgbClr val="C00000"/>
                </a:solidFill>
                <a:latin typeface="Times New Roman" charset="0"/>
                <a:ea typeface="Times New Roman" charset="0"/>
                <a:cs typeface="Times New Roman" charset="0"/>
              </a:rPr>
              <a:t>feedbacks</a:t>
            </a:r>
            <a:r>
              <a:rPr lang="en-US" sz="2000" dirty="0">
                <a:latin typeface="Times New Roman" charset="0"/>
                <a:ea typeface="Times New Roman" charset="0"/>
                <a:cs typeface="Times New Roman" charset="0"/>
              </a:rPr>
              <a:t> from </a:t>
            </a:r>
            <a:r>
              <a:rPr lang="en-US" sz="2000" b="1" dirty="0">
                <a:solidFill>
                  <a:srgbClr val="C00000"/>
                </a:solidFill>
                <a:latin typeface="Times New Roman" charset="0"/>
                <a:ea typeface="Times New Roman" charset="0"/>
                <a:cs typeface="Times New Roman" charset="0"/>
              </a:rPr>
              <a:t>cache performance </a:t>
            </a:r>
            <a:r>
              <a:rPr lang="en-US" sz="2000" dirty="0">
                <a:latin typeface="Times New Roman" charset="0"/>
                <a:ea typeface="Times New Roman" charset="0"/>
                <a:cs typeface="Times New Roman" charset="0"/>
              </a:rPr>
              <a:t>and </a:t>
            </a:r>
            <a:r>
              <a:rPr lang="en-US" sz="2000" b="1" dirty="0">
                <a:solidFill>
                  <a:srgbClr val="C00000"/>
                </a:solidFill>
                <a:latin typeface="Times New Roman" charset="0"/>
                <a:ea typeface="Times New Roman" charset="0"/>
                <a:cs typeface="Times New Roman" charset="0"/>
              </a:rPr>
              <a:t>workload changes</a:t>
            </a:r>
            <a:r>
              <a:rPr lang="en-US" sz="2000" dirty="0">
                <a:latin typeface="Times New Roman" charset="0"/>
                <a:ea typeface="Times New Roman" charset="0"/>
                <a:cs typeface="Times New Roman" charset="0"/>
              </a:rPr>
              <a:t>.</a:t>
            </a:r>
          </a:p>
          <a:p>
            <a:pPr marL="800100" lvl="1" indent="-342900" algn="just">
              <a:buFont typeface="Arial"/>
              <a:buChar char="•"/>
            </a:pPr>
            <a:endParaRPr lang="en-US" sz="2000" dirty="0">
              <a:latin typeface="Times New Roman" charset="0"/>
              <a:ea typeface="Times New Roman" charset="0"/>
              <a:cs typeface="Times New Roman" charset="0"/>
            </a:endParaRPr>
          </a:p>
          <a:p>
            <a:pPr marL="800100" lvl="1" indent="-342900" algn="just">
              <a:buFont typeface="Arial"/>
              <a:buChar char="•"/>
            </a:pPr>
            <a:r>
              <a:rPr lang="en-US" sz="2000" b="1" dirty="0">
                <a:solidFill>
                  <a:srgbClr val="7030A0"/>
                </a:solidFill>
                <a:latin typeface="Times New Roman" charset="0"/>
                <a:ea typeface="Times New Roman" charset="0"/>
                <a:cs typeface="Times New Roman" charset="0"/>
              </a:rPr>
              <a:t>[Step2] </a:t>
            </a:r>
            <a:r>
              <a:rPr lang="en-US" sz="2000" dirty="0">
                <a:latin typeface="Times New Roman" charset="0"/>
                <a:ea typeface="Times New Roman" charset="0"/>
                <a:cs typeface="Times New Roman" charset="0"/>
              </a:rPr>
              <a:t>Dynamically adjust the reservation for </a:t>
            </a:r>
            <a:r>
              <a:rPr lang="en-US" sz="2000" b="1" dirty="0">
                <a:solidFill>
                  <a:srgbClr val="C00000"/>
                </a:solidFill>
                <a:latin typeface="Times New Roman" charset="0"/>
                <a:ea typeface="Times New Roman" charset="0"/>
                <a:cs typeface="Times New Roman" charset="0"/>
              </a:rPr>
              <a:t>each VM </a:t>
            </a:r>
            <a:r>
              <a:rPr lang="en-US" sz="2000" dirty="0">
                <a:latin typeface="Times New Roman" charset="0"/>
                <a:ea typeface="Times New Roman" charset="0"/>
                <a:cs typeface="Times New Roman" charset="0"/>
              </a:rPr>
              <a:t>in long-term zone based on </a:t>
            </a:r>
            <a:r>
              <a:rPr lang="en-US" sz="2000" b="1" dirty="0">
                <a:solidFill>
                  <a:srgbClr val="C00000"/>
                </a:solidFill>
                <a:latin typeface="Times New Roman" charset="0"/>
                <a:ea typeface="Times New Roman" charset="0"/>
                <a:cs typeface="Times New Roman" charset="0"/>
              </a:rPr>
              <a:t>IO pattern history</a:t>
            </a:r>
            <a:r>
              <a:rPr lang="en-US" sz="2000" dirty="0">
                <a:latin typeface="Times New Roman" charset="0"/>
                <a:ea typeface="Times New Roman" charset="0"/>
                <a:cs typeface="Times New Roman" charset="0"/>
              </a:rPr>
              <a:t>.</a:t>
            </a:r>
            <a:endParaRPr lang="en-US" sz="2000" b="1" dirty="0">
              <a:solidFill>
                <a:srgbClr val="C00000"/>
              </a:solidFill>
              <a:latin typeface="Times New Roman" charset="0"/>
              <a:ea typeface="Times New Roman" charset="0"/>
              <a:cs typeface="Times New Roman" charset="0"/>
            </a:endParaRPr>
          </a:p>
          <a:p>
            <a:pPr lvl="1" algn="just"/>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693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2550C9-1111-4929-BA4E-43DE3D57F3AE}" type="slidenum">
              <a:rPr lang="en-US" smtClean="0"/>
              <a:t>8</a:t>
            </a:fld>
            <a:endParaRPr lang="en-US"/>
          </a:p>
        </p:txBody>
      </p:sp>
      <p:grpSp>
        <p:nvGrpSpPr>
          <p:cNvPr id="13" name="Group 12"/>
          <p:cNvGrpSpPr/>
          <p:nvPr/>
        </p:nvGrpSpPr>
        <p:grpSpPr>
          <a:xfrm>
            <a:off x="0" y="-35625"/>
            <a:ext cx="9144000" cy="609600"/>
            <a:chOff x="0" y="-35625"/>
            <a:chExt cx="9144000" cy="609600"/>
          </a:xfrm>
        </p:grpSpPr>
        <p:sp>
          <p:nvSpPr>
            <p:cNvPr id="14" name="Rectangle 13"/>
            <p:cNvSpPr/>
            <p:nvPr/>
          </p:nvSpPr>
          <p:spPr>
            <a:xfrm>
              <a:off x="0" y="-35625"/>
              <a:ext cx="9144000" cy="609600"/>
            </a:xfrm>
            <a:prstGeom prst="rect">
              <a:avLst/>
            </a:prstGeom>
            <a:solidFill>
              <a:srgbClr val="CD202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Times New Roman" charset="0"/>
                  <a:ea typeface="Times New Roman" charset="0"/>
                  <a:cs typeface="Times New Roman" charset="0"/>
                </a:rPr>
                <a:t>                         [Step 1] Dynamic Partition Between Long-term/Short-term Zone</a:t>
              </a:r>
            </a:p>
          </p:txBody>
        </p:sp>
        <p:pic>
          <p:nvPicPr>
            <p:cNvPr id="15" name="Picture 14" descr="C:\Users\yang.zhe\Desktop\AltLogo_S_koK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575"/>
              <a:ext cx="1807829"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48800" y="2763038"/>
            <a:ext cx="5530399" cy="2973122"/>
          </a:xfrm>
          <a:prstGeom prst="rect">
            <a:avLst/>
          </a:prstGeom>
          <a:noFill/>
        </p:spPr>
        <p:txBody>
          <a:bodyPr wrap="square" rtlCol="0">
            <a:spAutoFit/>
          </a:bodyPr>
          <a:lstStyle/>
          <a:p>
            <a:pPr marL="742950" lvl="1" indent="-285750" algn="just">
              <a:lnSpc>
                <a:spcPct val="130000"/>
              </a:lnSpc>
              <a:buFont typeface="Arial" panose="020B0604020202020204" pitchFamily="34" charset="0"/>
              <a:buChar char="•"/>
            </a:pPr>
            <a:r>
              <a:rPr lang="en-US" b="1" dirty="0">
                <a:solidFill>
                  <a:srgbClr val="00B050"/>
                </a:solidFill>
                <a:latin typeface="Times New Roman" charset="0"/>
                <a:ea typeface="Times New Roman" charset="0"/>
                <a:cs typeface="Times New Roman" charset="0"/>
              </a:rPr>
              <a:t>Non-</a:t>
            </a:r>
            <a:r>
              <a:rPr lang="en-US" b="1" dirty="0" err="1">
                <a:solidFill>
                  <a:srgbClr val="00B050"/>
                </a:solidFill>
                <a:latin typeface="Times New Roman" charset="0"/>
                <a:ea typeface="Times New Roman" charset="0"/>
                <a:cs typeface="Times New Roman" charset="0"/>
              </a:rPr>
              <a:t>bursty</a:t>
            </a:r>
            <a:r>
              <a:rPr lang="en-US" b="1" dirty="0">
                <a:solidFill>
                  <a:srgbClr val="00B050"/>
                </a:solidFill>
                <a:latin typeface="Times New Roman" charset="0"/>
                <a:ea typeface="Times New Roman" charset="0"/>
                <a:cs typeface="Times New Roman" charset="0"/>
              </a:rPr>
              <a:t>: Conservative </a:t>
            </a:r>
          </a:p>
          <a:p>
            <a:pPr marL="1200150" lvl="2"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Purely use </a:t>
            </a:r>
            <a:r>
              <a:rPr lang="en-US" b="1" dirty="0">
                <a:solidFill>
                  <a:srgbClr val="0069D9"/>
                </a:solidFill>
                <a:latin typeface="Times New Roman" charset="0"/>
                <a:ea typeface="Times New Roman" charset="0"/>
                <a:cs typeface="Times New Roman" charset="0"/>
              </a:rPr>
              <a:t>cache performance </a:t>
            </a:r>
            <a:r>
              <a:rPr lang="en-US" dirty="0">
                <a:latin typeface="Times New Roman" charset="0"/>
                <a:ea typeface="Times New Roman" charset="0"/>
                <a:cs typeface="Times New Roman" charset="0"/>
              </a:rPr>
              <a:t>feedback</a:t>
            </a:r>
          </a:p>
          <a:p>
            <a:pPr marL="1200150" lvl="2"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Based on each zone’s contribution</a:t>
            </a:r>
          </a:p>
          <a:p>
            <a:pPr marL="742950" lvl="1" indent="-285750" algn="just">
              <a:lnSpc>
                <a:spcPct val="130000"/>
              </a:lnSpc>
              <a:buFont typeface="Arial" panose="020B0604020202020204" pitchFamily="34" charset="0"/>
              <a:buChar char="•"/>
            </a:pPr>
            <a:r>
              <a:rPr lang="en-US" b="1" dirty="0" err="1">
                <a:solidFill>
                  <a:srgbClr val="C00000"/>
                </a:solidFill>
                <a:latin typeface="Times New Roman" charset="0"/>
                <a:ea typeface="Times New Roman" charset="0"/>
                <a:cs typeface="Times New Roman" charset="0"/>
              </a:rPr>
              <a:t>Bursty</a:t>
            </a:r>
            <a:r>
              <a:rPr lang="en-US" b="1" dirty="0">
                <a:solidFill>
                  <a:srgbClr val="C00000"/>
                </a:solidFill>
                <a:latin typeface="Times New Roman" charset="0"/>
                <a:ea typeface="Times New Roman" charset="0"/>
                <a:cs typeface="Times New Roman" charset="0"/>
              </a:rPr>
              <a:t>: Aggressive </a:t>
            </a:r>
          </a:p>
          <a:p>
            <a:pPr marL="1200150" lvl="2"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Further consider </a:t>
            </a:r>
            <a:r>
              <a:rPr lang="en-US" b="1" dirty="0">
                <a:solidFill>
                  <a:srgbClr val="0069D9"/>
                </a:solidFill>
                <a:latin typeface="Times New Roman" charset="0"/>
                <a:ea typeface="Times New Roman" charset="0"/>
                <a:cs typeface="Times New Roman" charset="0"/>
              </a:rPr>
              <a:t>workload change </a:t>
            </a:r>
            <a:r>
              <a:rPr lang="en-US" dirty="0">
                <a:latin typeface="Times New Roman" charset="0"/>
                <a:ea typeface="Times New Roman" charset="0"/>
                <a:cs typeface="Times New Roman" charset="0"/>
              </a:rPr>
              <a:t>to absorb </a:t>
            </a:r>
            <a:r>
              <a:rPr lang="en-US" dirty="0" err="1">
                <a:latin typeface="Times New Roman" charset="0"/>
                <a:ea typeface="Times New Roman" charset="0"/>
                <a:cs typeface="Times New Roman" charset="0"/>
              </a:rPr>
              <a:t>bursty</a:t>
            </a:r>
            <a:r>
              <a:rPr lang="en-US" dirty="0">
                <a:latin typeface="Times New Roman" charset="0"/>
                <a:ea typeface="Times New Roman" charset="0"/>
                <a:cs typeface="Times New Roman" charset="0"/>
              </a:rPr>
              <a:t> traffic</a:t>
            </a:r>
          </a:p>
          <a:p>
            <a:pPr marL="1200150" lvl="2" indent="-285750" algn="just">
              <a:lnSpc>
                <a:spcPct val="130000"/>
              </a:lnSpc>
              <a:buFont typeface="Arial" panose="020B0604020202020204" pitchFamily="34" charset="0"/>
              <a:buChar char="•"/>
            </a:pPr>
            <a:r>
              <a:rPr lang="en-US" dirty="0">
                <a:latin typeface="Times New Roman" charset="0"/>
                <a:ea typeface="Times New Roman" charset="0"/>
                <a:cs typeface="Times New Roman" charset="0"/>
              </a:rPr>
              <a:t>Need more space for short-term “</a:t>
            </a:r>
            <a:r>
              <a:rPr lang="en-US" b="1" dirty="0">
                <a:solidFill>
                  <a:srgbClr val="0069D9"/>
                </a:solidFill>
                <a:latin typeface="Times New Roman" charset="0"/>
                <a:ea typeface="Times New Roman" charset="0"/>
                <a:cs typeface="Times New Roman" charset="0"/>
              </a:rPr>
              <a:t>reusable</a:t>
            </a:r>
            <a:r>
              <a:rPr lang="en-US" dirty="0">
                <a:latin typeface="Times New Roman" charset="0"/>
                <a:ea typeface="Times New Roman" charset="0"/>
                <a:cs typeface="Times New Roman" charset="0"/>
              </a:rPr>
              <a:t>” datasets in spikes to increase hit ratio</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057399"/>
            <a:ext cx="3878065" cy="4384401"/>
          </a:xfrm>
          <a:prstGeom prst="rect">
            <a:avLst/>
          </a:prstGeom>
        </p:spPr>
      </p:pic>
      <p:grpSp>
        <p:nvGrpSpPr>
          <p:cNvPr id="7" name="Group 6"/>
          <p:cNvGrpSpPr/>
          <p:nvPr/>
        </p:nvGrpSpPr>
        <p:grpSpPr>
          <a:xfrm>
            <a:off x="6046154" y="2514599"/>
            <a:ext cx="2640648" cy="3352800"/>
            <a:chOff x="6482968" y="2819400"/>
            <a:chExt cx="2051432" cy="3352800"/>
          </a:xfrm>
        </p:grpSpPr>
        <p:sp>
          <p:nvSpPr>
            <p:cNvPr id="6" name="Rectangle 5"/>
            <p:cNvSpPr/>
            <p:nvPr/>
          </p:nvSpPr>
          <p:spPr>
            <a:xfrm>
              <a:off x="6482968" y="5410200"/>
              <a:ext cx="1143000" cy="762000"/>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53200" y="2819400"/>
              <a:ext cx="1981200" cy="685800"/>
            </a:xfrm>
            <a:prstGeom prst="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7517448" y="2514599"/>
            <a:ext cx="1245551" cy="3328626"/>
            <a:chOff x="7575463" y="2157774"/>
            <a:chExt cx="1245551" cy="3328626"/>
          </a:xfrm>
        </p:grpSpPr>
        <p:sp>
          <p:nvSpPr>
            <p:cNvPr id="16" name="Rectangle 15"/>
            <p:cNvSpPr/>
            <p:nvPr/>
          </p:nvSpPr>
          <p:spPr>
            <a:xfrm>
              <a:off x="7575463" y="4748574"/>
              <a:ext cx="1245551" cy="737826"/>
            </a:xfrm>
            <a:prstGeom prst="rect">
              <a:avLst/>
            </a:prstGeom>
            <a:solidFill>
              <a:srgbClr val="00B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655134" y="2157774"/>
              <a:ext cx="1165879" cy="685800"/>
            </a:xfrm>
            <a:prstGeom prst="rect">
              <a:avLst/>
            </a:prstGeom>
            <a:solidFill>
              <a:srgbClr val="00B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2057400" y="914208"/>
            <a:ext cx="4869201" cy="1362750"/>
            <a:chOff x="2057400" y="914208"/>
            <a:chExt cx="4869201" cy="1362750"/>
          </a:xfrm>
        </p:grpSpPr>
        <p:grpSp>
          <p:nvGrpSpPr>
            <p:cNvPr id="24" name="Group 23"/>
            <p:cNvGrpSpPr/>
            <p:nvPr/>
          </p:nvGrpSpPr>
          <p:grpSpPr>
            <a:xfrm>
              <a:off x="2057400" y="914208"/>
              <a:ext cx="4869201" cy="1354824"/>
              <a:chOff x="1981200" y="1826980"/>
              <a:chExt cx="4869201" cy="1354824"/>
            </a:xfrm>
          </p:grpSpPr>
          <p:pic>
            <p:nvPicPr>
              <p:cNvPr id="25" name="Picture 24" descr="Screen Shot 2014-02-25 at 10.41.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862693"/>
                <a:ext cx="4869201" cy="1319111"/>
              </a:xfrm>
              <a:prstGeom prst="rect">
                <a:avLst/>
              </a:prstGeom>
            </p:spPr>
          </p:pic>
          <p:sp>
            <p:nvSpPr>
              <p:cNvPr id="26" name="Rectangle 25"/>
              <p:cNvSpPr/>
              <p:nvPr/>
            </p:nvSpPr>
            <p:spPr>
              <a:xfrm>
                <a:off x="2286000" y="1873960"/>
                <a:ext cx="1862689" cy="369332"/>
              </a:xfrm>
              <a:prstGeom prst="rect">
                <a:avLst/>
              </a:prstGeom>
            </p:spPr>
            <p:txBody>
              <a:bodyPr wrap="none">
                <a:spAutoFit/>
              </a:bodyPr>
              <a:lstStyle/>
              <a:p>
                <a:r>
                  <a:rPr lang="en-US" b="1" dirty="0">
                    <a:solidFill>
                      <a:srgbClr val="0069D9"/>
                    </a:solidFill>
                    <a:latin typeface="Times New Roman" charset="0"/>
                    <a:ea typeface="Times New Roman" charset="0"/>
                    <a:cs typeface="Times New Roman" charset="0"/>
                  </a:rPr>
                  <a:t>Long-Term Zone</a:t>
                </a:r>
                <a:endParaRPr lang="en-US" dirty="0">
                  <a:solidFill>
                    <a:srgbClr val="0069D9"/>
                  </a:solidFill>
                </a:endParaRPr>
              </a:p>
            </p:txBody>
          </p:sp>
          <p:sp>
            <p:nvSpPr>
              <p:cNvPr id="27" name="Rectangle 26"/>
              <p:cNvSpPr/>
              <p:nvPr/>
            </p:nvSpPr>
            <p:spPr>
              <a:xfrm>
                <a:off x="4679350" y="1826980"/>
                <a:ext cx="1901161" cy="369332"/>
              </a:xfrm>
              <a:prstGeom prst="rect">
                <a:avLst/>
              </a:prstGeom>
            </p:spPr>
            <p:txBody>
              <a:bodyPr wrap="none">
                <a:spAutoFit/>
              </a:bodyPr>
              <a:lstStyle/>
              <a:p>
                <a:r>
                  <a:rPr lang="en-US" b="1" dirty="0">
                    <a:solidFill>
                      <a:srgbClr val="FF0000"/>
                    </a:solidFill>
                    <a:latin typeface="Times New Roman" charset="0"/>
                    <a:ea typeface="Times New Roman" charset="0"/>
                    <a:cs typeface="Times New Roman" charset="0"/>
                  </a:rPr>
                  <a:t>Short-Term Zone</a:t>
                </a:r>
                <a:endParaRPr lang="en-US" dirty="0">
                  <a:solidFill>
                    <a:srgbClr val="FF0000"/>
                  </a:solidFill>
                </a:endParaRPr>
              </a:p>
            </p:txBody>
          </p:sp>
        </p:grpSp>
        <p:cxnSp>
          <p:nvCxnSpPr>
            <p:cNvPr id="28" name="Straight Arrow Connector 27"/>
            <p:cNvCxnSpPr/>
            <p:nvPr/>
          </p:nvCxnSpPr>
          <p:spPr>
            <a:xfrm>
              <a:off x="3886200" y="2276958"/>
              <a:ext cx="1109111"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8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31705</TotalTime>
  <Words>2499</Words>
  <Application>Microsoft Macintosh PowerPoint</Application>
  <PresentationFormat>On-screen Show (4:3)</PresentationFormat>
  <Paragraphs>458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Batang</vt:lpstr>
      <vt:lpstr>Calibri</vt:lpstr>
      <vt:lpstr>Cambria</vt:lpstr>
      <vt:lpstr>Times</vt:lpstr>
      <vt:lpstr>Times New Roman</vt:lpstr>
      <vt:lpstr>URWPalladioL</vt:lpstr>
      <vt:lpstr>宋体</vt:lpstr>
      <vt:lpstr>Arial</vt:lpstr>
      <vt:lpstr>Office Theme</vt:lpstr>
      <vt:lpstr>GREM: Dynamic SSD Resource Allocation in  Virtualized Storage Systems with Heterogeneous VMs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Zhengyu Yang-SSI</dc:creator>
  <cp:lastModifiedBy>ZhengYu Yang</cp:lastModifiedBy>
  <cp:revision>565</cp:revision>
  <dcterms:created xsi:type="dcterms:W3CDTF">2015-06-15T17:13:22Z</dcterms:created>
  <dcterms:modified xsi:type="dcterms:W3CDTF">2017-01-15T15:38:50Z</dcterms:modified>
</cp:coreProperties>
</file>