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49"/>
  </p:notesMasterIdLst>
  <p:sldIdLst>
    <p:sldId id="256" r:id="rId2"/>
    <p:sldId id="439" r:id="rId3"/>
    <p:sldId id="503" r:id="rId4"/>
    <p:sldId id="546" r:id="rId5"/>
    <p:sldId id="533" r:id="rId6"/>
    <p:sldId id="548" r:id="rId7"/>
    <p:sldId id="549" r:id="rId8"/>
    <p:sldId id="555" r:id="rId9"/>
    <p:sldId id="556" r:id="rId10"/>
    <p:sldId id="562" r:id="rId11"/>
    <p:sldId id="577" r:id="rId12"/>
    <p:sldId id="570" r:id="rId13"/>
    <p:sldId id="573" r:id="rId14"/>
    <p:sldId id="574" r:id="rId15"/>
    <p:sldId id="576" r:id="rId16"/>
    <p:sldId id="578" r:id="rId17"/>
    <p:sldId id="583" r:id="rId18"/>
    <p:sldId id="584" r:id="rId19"/>
    <p:sldId id="585" r:id="rId20"/>
    <p:sldId id="579" r:id="rId21"/>
    <p:sldId id="586" r:id="rId22"/>
    <p:sldId id="551" r:id="rId23"/>
    <p:sldId id="446" r:id="rId24"/>
    <p:sldId id="500" r:id="rId25"/>
    <p:sldId id="594" r:id="rId26"/>
    <p:sldId id="591" r:id="rId27"/>
    <p:sldId id="595" r:id="rId28"/>
    <p:sldId id="596" r:id="rId29"/>
    <p:sldId id="601" r:id="rId30"/>
    <p:sldId id="603" r:id="rId31"/>
    <p:sldId id="602" r:id="rId32"/>
    <p:sldId id="604" r:id="rId33"/>
    <p:sldId id="592" r:id="rId34"/>
    <p:sldId id="483" r:id="rId35"/>
    <p:sldId id="552" r:id="rId36"/>
    <p:sldId id="484" r:id="rId37"/>
    <p:sldId id="553" r:id="rId38"/>
    <p:sldId id="550" r:id="rId39"/>
    <p:sldId id="511" r:id="rId40"/>
    <p:sldId id="512" r:id="rId41"/>
    <p:sldId id="609" r:id="rId42"/>
    <p:sldId id="554" r:id="rId43"/>
    <p:sldId id="432" r:id="rId44"/>
    <p:sldId id="505" r:id="rId45"/>
    <p:sldId id="608" r:id="rId46"/>
    <p:sldId id="606" r:id="rId47"/>
    <p:sldId id="60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u Awasthi-SSI" initials="MA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B12"/>
    <a:srgbClr val="FFFFFF"/>
    <a:srgbClr val="DEA563"/>
    <a:srgbClr val="70AD47"/>
    <a:srgbClr val="8FAADC"/>
    <a:srgbClr val="FFD966"/>
    <a:srgbClr val="E2F0D9"/>
    <a:srgbClr val="86B7BC"/>
    <a:srgbClr val="A9D18E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4" autoAdjust="0"/>
    <p:restoredTop sz="74782" autoAdjust="0"/>
  </p:normalViewPr>
  <p:slideViewPr>
    <p:cSldViewPr>
      <p:cViewPr varScale="1">
        <p:scale>
          <a:sx n="75" d="100"/>
          <a:sy n="75" d="100"/>
        </p:scale>
        <p:origin x="13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1405-8770-4A88-8672-E588A7AD658E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D6B5-5B1B-4856-87D5-617C36C24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1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IO generated from VM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8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Consolidate to adapter queue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0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IOServ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driver strives to dispatch them into queues in NVMs device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8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One by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7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46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Adapter queue will be locked, and it starts to wait for completion.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far so good, right?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85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Now we have more new IOS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3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Again, merge, then Oops, blocked, and 64k queues are wasted.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Until finished and completion signal is sent. Unlock.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5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Now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IOServ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can start to dispatch.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There are lots 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of intermediate queues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5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sum up, there are 3 problems in the current architecture.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6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20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8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overview of our two modes, comparing with the original design.</a:t>
            </a:r>
          </a:p>
          <a:p>
            <a:r>
              <a:rPr lang="en-US" dirty="0"/>
              <a:t>We have limited control of hypervisor thru APIs, but we have full control of the </a:t>
            </a:r>
            <a:r>
              <a:rPr lang="en-US" dirty="0" err="1"/>
              <a:t>NVMe</a:t>
            </a:r>
            <a:r>
              <a:rPr lang="en-US" dirty="0"/>
              <a:t> driver.</a:t>
            </a:r>
          </a:p>
          <a:p>
            <a:r>
              <a:rPr lang="en-US" dirty="0"/>
              <a:t>Thus, </a:t>
            </a:r>
            <a:r>
              <a:rPr lang="en-US" dirty="0" err="1"/>
              <a:t>ur</a:t>
            </a:r>
            <a:r>
              <a:rPr lang="en-US" dirty="0"/>
              <a:t> 1st idea is to empty adapter queue by taking everything from it to our customized device queue, and also multiple </a:t>
            </a:r>
            <a:r>
              <a:rPr lang="en-US" dirty="0" err="1"/>
              <a:t>IOServs</a:t>
            </a:r>
            <a:r>
              <a:rPr lang="en-US" dirty="0"/>
              <a:t> to fully utilize </a:t>
            </a:r>
            <a:r>
              <a:rPr lang="en-US" dirty="0" err="1"/>
              <a:t>NVMe</a:t>
            </a:r>
            <a:r>
              <a:rPr lang="en-US" dirty="0"/>
              <a:t> queues.</a:t>
            </a:r>
          </a:p>
          <a:p>
            <a:r>
              <a:rPr lang="en-US" dirty="0"/>
              <a:t>The second mode is more aggressive. We bypass all these queues and directly bridge VM </a:t>
            </a:r>
            <a:r>
              <a:rPr lang="en-US" dirty="0" err="1"/>
              <a:t>Ios</a:t>
            </a:r>
            <a:r>
              <a:rPr lang="en-US" dirty="0"/>
              <a:t> with device queues and multi </a:t>
            </a:r>
            <a:r>
              <a:rPr lang="en-US" dirty="0" err="1"/>
              <a:t>IOServs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VAIO (vSphere APIs for </a:t>
            </a:r>
            <a:r>
              <a:rPr lang="en-US" dirty="0" err="1"/>
              <a:t>IOFiltering</a:t>
            </a:r>
            <a:r>
              <a:rPr lang="en-US" dirty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Solution: H-</a:t>
            </a:r>
            <a:r>
              <a:rPr lang="en-US" dirty="0" err="1"/>
              <a:t>NVMe</a:t>
            </a:r>
            <a:r>
              <a:rPr lang="en-US" dirty="0"/>
              <a:t> offers two modes to deploy VMs: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[Parallel Queue Mode] Increase parallelism Enable lock-free operations by forwarding jobs from the Adapter Queue to the our proposed enhanced </a:t>
            </a:r>
            <a:r>
              <a:rPr lang="en-US" dirty="0" err="1"/>
              <a:t>subqueues</a:t>
            </a:r>
            <a:r>
              <a:rPr lang="en-US" dirty="0"/>
              <a:t> in the driver. A generalized solution, relatively straightforward to implement.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[Direct Access Mode] allows trusted applications with VAIO </a:t>
            </a:r>
            <a:r>
              <a:rPr lang="en-US" dirty="0" err="1"/>
              <a:t>IOFilter</a:t>
            </a:r>
            <a:r>
              <a:rPr lang="en-US" dirty="0"/>
              <a:t> attached to their user VMDKs to directly access </a:t>
            </a:r>
            <a:r>
              <a:rPr lang="en-US" dirty="0" err="1"/>
              <a:t>NVMe</a:t>
            </a:r>
            <a:r>
              <a:rPr lang="en-US" dirty="0"/>
              <a:t> SSDs and bypass the entire I/O stack in the hypervisor layer to further ensure performance isolation, which suits premium users who have higher priorities and the permission to attach </a:t>
            </a:r>
            <a:r>
              <a:rPr lang="en-US" dirty="0" err="1"/>
              <a:t>IOFilter</a:t>
            </a:r>
            <a:r>
              <a:rPr lang="en-US" dirty="0"/>
              <a:t> to their VMDKs.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89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 up, 1</a:t>
            </a:r>
            <a:r>
              <a:rPr lang="en-US" baseline="30000" dirty="0"/>
              <a:t>st</a:t>
            </a:r>
            <a:r>
              <a:rPr lang="en-US" dirty="0"/>
              <a:t> mode is xx but xx</a:t>
            </a:r>
          </a:p>
          <a:p>
            <a:r>
              <a:rPr lang="en-US" dirty="0"/>
              <a:t>On the other hand, 2</a:t>
            </a:r>
            <a:r>
              <a:rPr lang="en-US" baseline="30000" dirty="0"/>
              <a:t>nd</a:t>
            </a:r>
            <a:r>
              <a:rPr lang="en-US" dirty="0"/>
              <a:t> mode is xxx but xxx</a:t>
            </a:r>
          </a:p>
          <a:p>
            <a:r>
              <a:rPr lang="en-US" dirty="0"/>
              <a:t>How to deploy? We only 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02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Let’s see an example of 1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mode.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39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After merging, we send fake signal to unlock the adapter queue.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3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We implement the “winner takes all” polling policy.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The first idle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IOServ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and queue takes over everything from adapter queue and dispatch to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queues.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7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15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Now comes the second wave of IOs.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7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Assume the 2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nd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queue takes all.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Dispatch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70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Let</a:t>
            </a: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see the example of DAM mode. Which is much straightforward.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Thru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IOFilters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, we bridge IOs from VM directly to customized queues.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Space mapping is also involved.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Again, we expose the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SSD to users. Which is aggressive and risky but will speed up.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9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Here’s some</a:t>
            </a:r>
            <a:r>
              <a:rPr lang="en-US" sz="1200" baseline="0" dirty="0">
                <a:latin typeface="Times New Roman" charset="0"/>
                <a:ea typeface="Times New Roman" charset="0"/>
                <a:cs typeface="Times New Roman" charset="0"/>
              </a:rPr>
              <a:t> xx of DAM.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3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33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conduct real implementation based on VMware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ESXi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hypervisor 6.0.0.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modified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IOFilter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,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customized user polling scheme,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 rewrote couple modules in the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driver.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69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470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No more than 10% are following DAM.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1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run 7 workloads with different average I/O sizes on 7 different VMs hosted by the same hypervisor,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config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overall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seq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% of each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WLvaries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from 30% to 70%.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1. Generally,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achieves better performance in all subﬁgures. 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2. Small block size workloads,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performs much better than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framework. Because our algorithm reduce WAF.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3. However, when workload I/O size increases to 256KB (e.g., the “256KB” bars in Fig. (b) and (e)), performance improvement becomes less.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This is because larger average I/O sizes have better locality so that there is less room for performance improvement. Similarly, once I/O size reaches 256KB, the read latency of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is even slightly better, see in Fig. (c).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era of cloud computing, researchers found that people’s patient time are different across generations. </a:t>
            </a:r>
          </a:p>
          <a:p>
            <a:r>
              <a:rPr lang="en-US" dirty="0"/>
              <a:t>e.g., Baby Boomers can wait for 30 sec for a phone ring or TV remote operation, while younger people can wait less.</a:t>
            </a:r>
          </a:p>
          <a:p>
            <a:r>
              <a:rPr lang="en-US" dirty="0"/>
              <a:t>Generation Z, the </a:t>
            </a:r>
            <a:r>
              <a:rPr lang="en-US" dirty="0" err="1"/>
              <a:t>iphone</a:t>
            </a:r>
            <a:r>
              <a:rPr lang="en-US" dirty="0"/>
              <a:t> generation can no longer tolerate larger than 1 sec responses.</a:t>
            </a:r>
          </a:p>
          <a:p>
            <a:r>
              <a:rPr lang="en-US" dirty="0"/>
              <a:t>How about the future? VR, even 1 sec is too much.</a:t>
            </a:r>
          </a:p>
          <a:p>
            <a:r>
              <a:rPr lang="en-US" dirty="0"/>
              <a:t>So we conclude that people can’t wait!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30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submit same amount of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data but with diff block size. Short is better.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1.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signiﬁcantly reduces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RT for those workloads with small I/O sizes. small I/O sizes are more beneﬁcial from PQM’s parallelism which reduces WAF.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2. spatial overhead by measuring the amount of data in the context switching,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has slightly higher spatial overhead, because it needs to maintain multiple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subqueues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in the driver layer which requires few extra context switches. 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computationally intensive,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3. Diff of their spatial overheads gets smaller when the average I/O size increases. In fact, the penalty of this extra spatial overhead is much lower than the time saved by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. Therefore, we conclude that by eliminating the synchronization locks contention from multiple queues,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HNVMe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can signiﬁcantly reduce the performance overhead of the I/O stack.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229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dirty="0">
                <a:latin typeface="Times New Roman" charset="0"/>
                <a:cs typeface="Times New Roman" charset="0"/>
              </a:rPr>
              <a:t>To further investigate the boundary performance improvement brought by H-</a:t>
            </a:r>
            <a:r>
              <a:rPr lang="en-US" sz="200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dirty="0">
                <a:latin typeface="Times New Roman" charset="0"/>
                <a:cs typeface="Times New Roman" charset="0"/>
              </a:rPr>
              <a:t> under extreme cases, we conduct several stress tests on read- and write-intensive, pure sequential and random workloads in this subsection.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use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NVMe’s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sequential read and write as the benchmark baseline, which reﬂects the read and write steady states (i.e., the “upper bound”) under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framework.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ﬁrst present the study on the read-intensive workloads. From Fig. (a), we observe that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has higher throughput and bandwidth in both sequential and random read than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upper bound, which validates the effectiveness of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. 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Furthermore, once the average I/O size is greater than 16KB,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NVMe’s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sequential read bandwidth is close to the device capacity (i.e., 6,000 MBPS), and meanwhile,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cannot reach that point even at the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datapoint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of 128KB, see Fig. 6(b).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847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08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Proposed: A hybrid framework H-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Goal: to better utilize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SSDs in the modern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superscale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cloud computing datacenters.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Motivation: bottlenecks caused by multiple intermediate queues in the current deployment of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in the VM-hypervisor environment, cannot fully utilize the maximum performance throughput (up to 64K in depth) of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resources.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Solution: H-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offers two modes to deploy VMs: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[Parallel Queue Mode]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Increase parallelism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Enable lock-free operations by forwarding jobs from the Adapter Queue to the our proposed enhanced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subqueues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in the driver.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A generalized solution, relatively straightforward to implement.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[Direct Access Mode] allows trusted applications with VAIO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IOFilter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attached to their user VMDKs to directly access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SSDs and bypass the entire I/O stack in the hypervisor layer to further ensure performance isolation, which suits premium users who have higher priorities and the permission to attach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IOFilter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to their VMDKs.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Implement: H-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on VMware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ESXi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Evaluation: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reuslts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show that our proposed framework outperforms the original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solution under multiple benchmarks.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6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53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7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look at the backend infrastructure of cloud computing and see what is the main bottleneck.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applications send requests through the cloud, and the datacenter has thousands of virtualized servers hosting the backend programs to serve user requests.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 these VMs,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process engines needs to talk with NoSQL databases, machine learning apps, and even real time batch streaming apps.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these apps triggers huge amount of 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I/O in fact is the bottleneck of the cloud computing, and solving that can shorten the waiting time.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the storage dev evolution roadmap.</a:t>
            </a:r>
          </a:p>
          <a:p>
            <a:r>
              <a:rPr lang="en-US" dirty="0"/>
              <a:t>Both price &amp; IO perf keeps increasing from traditional HDD, multiple end of SSDs, to 3D </a:t>
            </a:r>
            <a:r>
              <a:rPr lang="en-US" dirty="0" err="1"/>
              <a:t>Xpoint</a:t>
            </a:r>
            <a:r>
              <a:rPr lang="en-US" dirty="0"/>
              <a:t> and DRAM.</a:t>
            </a:r>
          </a:p>
          <a:p>
            <a:r>
              <a:rPr lang="en-US" dirty="0"/>
              <a:t>Draw line, left data storage, right CPU cache.</a:t>
            </a:r>
          </a:p>
          <a:p>
            <a:r>
              <a:rPr lang="en-US" dirty="0"/>
              <a:t>We see a sweet spot here, the </a:t>
            </a:r>
            <a:r>
              <a:rPr lang="en-US" dirty="0" err="1"/>
              <a:t>NVMe</a:t>
            </a:r>
            <a:r>
              <a:rPr lang="en-US" dirty="0"/>
              <a:t> SSD.</a:t>
            </a:r>
          </a:p>
          <a:p>
            <a:r>
              <a:rPr lang="en-US" dirty="0"/>
              <a:t>High perf and affordable costs make it pop in these days datacenter.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is </a:t>
            </a:r>
            <a:r>
              <a:rPr lang="en-US" dirty="0" err="1"/>
              <a:t>NVMe</a:t>
            </a:r>
            <a:r>
              <a:rPr lang="en-US" dirty="0"/>
              <a:t>, and why can reach close-to DRAM perf?</a:t>
            </a:r>
          </a:p>
          <a:p>
            <a:r>
              <a:rPr lang="en-US" dirty="0"/>
              <a:t>Let’s see from datacenter point of view.</a:t>
            </a:r>
          </a:p>
          <a:p>
            <a:r>
              <a:rPr lang="en-US" dirty="0"/>
              <a:t>Do we really fully utilize</a:t>
            </a:r>
            <a:r>
              <a:rPr lang="en-US" baseline="0" dirty="0"/>
              <a:t>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7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answer this question, take look at how it is deployed.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Here is a soft/hardware stack of a pop platform VMware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ESXi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3 layers.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VM run app, hosted by hyper, DRAM to cache,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as backend storage.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5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What’s the problem?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There are lots of intermediate queues.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To simplify the problem, we only show major queues, in fact more.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791A-4DEE-4AAC-8301-2C3D4B341D1C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DDE5-7966-4A31-89BA-D20FDA716601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8185-E08A-416A-96F2-E9E983E05A5A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8D2F-697B-4E46-8E46-DAF6658C4790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2142-0CB8-4105-9E88-FD33A51BA6F4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67F8-2C55-4B1F-94D7-2EF6F068BD0A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C504-C2F5-43F1-95CD-399406398713}" type="datetime1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5CF5-2B03-47C8-B27F-094E25C2EE35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0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8B2D-5989-4E23-9DB7-8A434760DBF3}" type="datetime1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3B2B-418E-4856-B4A1-E49A4353D5B1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E872-AE19-4BB0-9718-B7CC25C3D71B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889BB-F62B-43BA-9CFA-F2007AC7D57F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7.png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9.tiff"/><Relationship Id="rId10" Type="http://schemas.openxmlformats.org/officeDocument/2006/relationships/image" Target="../media/image45.tiff"/><Relationship Id="rId4" Type="http://schemas.openxmlformats.org/officeDocument/2006/relationships/image" Target="../media/image38.tiff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11" Type="http://schemas.openxmlformats.org/officeDocument/2006/relationships/image" Target="../media/image61.tiff"/><Relationship Id="rId5" Type="http://schemas.openxmlformats.org/officeDocument/2006/relationships/image" Target="../media/image52.tiff"/><Relationship Id="rId10" Type="http://schemas.openxmlformats.org/officeDocument/2006/relationships/image" Target="../media/image14.tiff"/><Relationship Id="rId4" Type="http://schemas.openxmlformats.org/officeDocument/2006/relationships/image" Target="../media/image56.emf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13" Type="http://schemas.openxmlformats.org/officeDocument/2006/relationships/image" Target="../media/image74.jpeg"/><Relationship Id="rId18" Type="http://schemas.openxmlformats.org/officeDocument/2006/relationships/image" Target="../media/image3.tiff"/><Relationship Id="rId3" Type="http://schemas.openxmlformats.org/officeDocument/2006/relationships/image" Target="../media/image7.png"/><Relationship Id="rId21" Type="http://schemas.openxmlformats.org/officeDocument/2006/relationships/image" Target="../media/image6.tiff"/><Relationship Id="rId7" Type="http://schemas.openxmlformats.org/officeDocument/2006/relationships/image" Target="../media/image69.png"/><Relationship Id="rId12" Type="http://schemas.microsoft.com/office/2007/relationships/hdphoto" Target="../media/hdphoto3.wdp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44.xml"/><Relationship Id="rId16" Type="http://schemas.microsoft.com/office/2007/relationships/hdphoto" Target="../media/hdphoto5.wdp"/><Relationship Id="rId20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microsoft.com/office/2007/relationships/hdphoto" Target="../media/hdphoto2.wdp"/><Relationship Id="rId15" Type="http://schemas.openxmlformats.org/officeDocument/2006/relationships/image" Target="../media/image75.jpeg"/><Relationship Id="rId10" Type="http://schemas.openxmlformats.org/officeDocument/2006/relationships/image" Target="../media/image72.tiff"/><Relationship Id="rId19" Type="http://schemas.openxmlformats.org/officeDocument/2006/relationships/image" Target="../media/image4.tiff"/><Relationship Id="rId4" Type="http://schemas.openxmlformats.org/officeDocument/2006/relationships/image" Target="../media/image67.jpeg"/><Relationship Id="rId9" Type="http://schemas.openxmlformats.org/officeDocument/2006/relationships/image" Target="../media/image71.tiff"/><Relationship Id="rId1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png"/><Relationship Id="rId3" Type="http://schemas.openxmlformats.org/officeDocument/2006/relationships/image" Target="../media/image13.tiff"/><Relationship Id="rId7" Type="http://schemas.openxmlformats.org/officeDocument/2006/relationships/image" Target="../media/image17.jpeg"/><Relationship Id="rId12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1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6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2.tiff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4.tiff"/><Relationship Id="rId5" Type="http://schemas.openxmlformats.org/officeDocument/2006/relationships/image" Target="../media/image31.svg"/><Relationship Id="rId15" Type="http://schemas.openxmlformats.org/officeDocument/2006/relationships/image" Target="../media/image37.tiff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tiff"/><Relationship Id="rId1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/>
        </p:blipFill>
        <p:spPr>
          <a:xfrm>
            <a:off x="0" y="-1"/>
            <a:ext cx="9144000" cy="1752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1630241"/>
            <a:ext cx="9753600" cy="149395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H-</a:t>
            </a:r>
            <a:r>
              <a:rPr lang="en-US" sz="2800" b="1" dirty="0" err="1">
                <a:latin typeface="Cambria" panose="02040503050406030204" pitchFamily="18" charset="0"/>
              </a:rPr>
              <a:t>NVMe</a:t>
            </a:r>
            <a:r>
              <a:rPr lang="en-US" sz="2800" b="1" dirty="0">
                <a:latin typeface="Cambria" panose="02040503050406030204" pitchFamily="18" charset="0"/>
              </a:rPr>
              <a:t>: A Hybrid Framework of </a:t>
            </a:r>
            <a:r>
              <a:rPr lang="en-US" sz="2800" b="1" dirty="0" err="1">
                <a:latin typeface="Cambria" panose="02040503050406030204" pitchFamily="18" charset="0"/>
              </a:rPr>
              <a:t>NVMe</a:t>
            </a:r>
            <a:r>
              <a:rPr lang="en-US" sz="2800" b="1" dirty="0">
                <a:latin typeface="Cambria" panose="02040503050406030204" pitchFamily="18" charset="0"/>
              </a:rPr>
              <a:t>-based Storage System in Cloud Computing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1103" y="3048000"/>
            <a:ext cx="11239500" cy="3048000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Zhengyu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Yang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Morteza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Hoseinzadeh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[2]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Ping Wong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</a:p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John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Artoux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Clay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Mayers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David Evans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Rory Bolt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[3]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</a:p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Janki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Bhimani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Ningfang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Mi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[1]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, and Steven Swanson</a:t>
            </a:r>
            <a: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 [2] </a:t>
            </a:r>
            <a:br>
              <a:rPr lang="en-US" sz="18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en-US" sz="18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0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[1]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Dept. of Electrical &amp; Computer Engineering, Northeastern University, MA</a:t>
            </a:r>
            <a:endParaRPr lang="en-US" sz="17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[2]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Dept. of Computer Science &amp; Engineering, University of California San Diego, CA</a:t>
            </a:r>
          </a:p>
          <a:p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700" b="1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[3] 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Samsung Semiconductor Inc., Memory Solutions Research Lab, San Diego, CA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600" y="42815"/>
            <a:ext cx="7162800" cy="1600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36th IEEE International Performance Computing</a:t>
            </a:r>
          </a:p>
          <a:p>
            <a:r>
              <a:rPr lang="en-US" sz="24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and Communications Conference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IPCCC 2017, San Diego, </a:t>
            </a:r>
            <a:r>
              <a:rPr lang="en-US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California</a:t>
            </a:r>
            <a:r>
              <a:rPr lang="pt-BR" sz="2000" b="1" dirty="0">
                <a:ln w="1270">
                  <a:noFill/>
                  <a:round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77000"/>
                    </a:schemeClr>
                  </a:glow>
                  <a:outerShdw blurRad="50800" dist="50800" dir="5400000" sx="1000" sy="1000" algn="ctr" rotWithShape="0">
                    <a:schemeClr val="tx1"/>
                  </a:outerShdw>
                </a:effectLst>
                <a:latin typeface="Cambria" panose="02040503050406030204" pitchFamily="18" charset="0"/>
              </a:rPr>
              <a:t>, USA.</a:t>
            </a:r>
            <a:endParaRPr lang="en-US" sz="2000" b="1" dirty="0">
              <a:ln w="1270">
                <a:noFill/>
                <a:round/>
              </a:ln>
              <a:solidFill>
                <a:schemeClr val="bg1"/>
              </a:solidFill>
              <a:effectLst>
                <a:glow rad="63500">
                  <a:schemeClr val="tx1">
                    <a:alpha val="77000"/>
                  </a:schemeClr>
                </a:glow>
                <a:outerShdw blurRad="50800" dist="50800" dir="5400000" sx="1000" sy="1000" algn="ctr" rotWithShape="0">
                  <a:schemeClr val="tx1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038" l="33531" r="62322">
                        <a14:foregroundMark x1="57701" y1="20253" x2="57701" y2="20253"/>
                        <a14:foregroundMark x1="57938" y1="25823" x2="57938" y2="25823"/>
                        <a14:foregroundMark x1="57820" y1="32911" x2="57820" y2="32911"/>
                        <a14:foregroundMark x1="59123" y1="35696" x2="59123" y2="35696"/>
                        <a14:foregroundMark x1="59360" y1="21013" x2="59360" y2="21013"/>
                        <a14:foregroundMark x1="59242" y1="28861" x2="59242" y2="28861"/>
                        <a14:foregroundMark x1="57346" y1="13671" x2="57346" y2="13671"/>
                        <a14:foregroundMark x1="56635" y1="3544" x2="56635" y2="3544"/>
                        <a14:foregroundMark x1="55687" y1="4557" x2="55687" y2="4557"/>
                        <a14:foregroundMark x1="54265" y1="3544" x2="54265" y2="3544"/>
                        <a14:foregroundMark x1="54147" y1="20253" x2="54147" y2="20253"/>
                        <a14:foregroundMark x1="49526" y1="12658" x2="49526" y2="12658"/>
                        <a14:backgroundMark x1="48223" y1="29114" x2="48223" y2="2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7" r="38823" b="44965"/>
          <a:stretch/>
        </p:blipFill>
        <p:spPr>
          <a:xfrm>
            <a:off x="395005" y="295015"/>
            <a:ext cx="1122464" cy="1152785"/>
          </a:xfrm>
          <a:prstGeom prst="rect">
            <a:avLst/>
          </a:prstGeom>
          <a:effectLst>
            <a:glow rad="50800">
              <a:schemeClr val="bg1">
                <a:alpha val="79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5715000"/>
            <a:ext cx="1066800" cy="1066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46" y="6035410"/>
            <a:ext cx="2047354" cy="517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400" y="6096000"/>
            <a:ext cx="2082800" cy="38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1346" y="6004190"/>
            <a:ext cx="1675254" cy="5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6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73859"/>
              </p:ext>
            </p:extLst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496216"/>
              </p:ext>
            </p:extLst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76388"/>
              </p:ext>
            </p:extLst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634923"/>
              </p:ext>
            </p:extLst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45453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5997645" y="3881607"/>
            <a:ext cx="1012755" cy="1757193"/>
            <a:chOff x="5464433" y="4542816"/>
            <a:chExt cx="102386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4433" y="4542816"/>
              <a:ext cx="1023863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734221" y="5244809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84240"/>
              </p:ext>
            </p:extLst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83116"/>
              </p:ext>
            </p:extLst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22695"/>
              </p:ext>
            </p:extLst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79962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207671" y="519494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5649357" y="5725751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5997645" y="3881607"/>
            <a:ext cx="1012755" cy="1757193"/>
            <a:chOff x="5464433" y="4542816"/>
            <a:chExt cx="102386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4433" y="4542816"/>
              <a:ext cx="1023863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734221" y="5244809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09283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26717"/>
              </p:ext>
            </p:extLst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207671" y="519494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289906" y="571050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466164" y="3881609"/>
            <a:ext cx="664356" cy="1760986"/>
            <a:chOff x="5938093" y="4542816"/>
            <a:chExt cx="671643" cy="196183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6102951" y="4542816"/>
              <a:ext cx="385346" cy="19618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938093" y="5292093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2460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03817"/>
              </p:ext>
            </p:extLst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11464" y="5171471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885702" y="571737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04275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54094"/>
              </p:ext>
            </p:extLst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885702" y="571737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55366"/>
              </p:ext>
            </p:extLst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</p:spTree>
    <p:extLst>
      <p:ext uri="{BB962C8B-B14F-4D97-AF65-F5344CB8AC3E}">
        <p14:creationId xmlns:p14="http://schemas.microsoft.com/office/powerpoint/2010/main" val="19375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43585"/>
              </p:ext>
            </p:extLst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971262"/>
              </p:ext>
            </p:extLst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85855"/>
              </p:ext>
            </p:extLst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</p:spTree>
    <p:extLst>
      <p:ext uri="{BB962C8B-B14F-4D97-AF65-F5344CB8AC3E}">
        <p14:creationId xmlns:p14="http://schemas.microsoft.com/office/powerpoint/2010/main" val="1409952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735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9340"/>
              </p:ext>
            </p:extLst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842085"/>
              </p:ext>
            </p:extLst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416104"/>
              </p:ext>
            </p:extLst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3960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99306" y="240601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43" name="Explosion 2 42"/>
          <p:cNvSpPr/>
          <p:nvPr/>
        </p:nvSpPr>
        <p:spPr>
          <a:xfrm>
            <a:off x="6259573" y="3568691"/>
            <a:ext cx="1744833" cy="69074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Blocked</a:t>
            </a:r>
          </a:p>
        </p:txBody>
      </p:sp>
      <p:sp>
        <p:nvSpPr>
          <p:cNvPr id="44" name="Explosion 2 43"/>
          <p:cNvSpPr/>
          <p:nvPr/>
        </p:nvSpPr>
        <p:spPr>
          <a:xfrm>
            <a:off x="7636544" y="5818450"/>
            <a:ext cx="1572986" cy="69074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Wasted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00788" y="5401604"/>
            <a:ext cx="103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52940" y="4172295"/>
            <a:ext cx="2768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 </a:t>
            </a:r>
            <a:r>
              <a:rPr lang="en-US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Completion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69938"/>
              </p:ext>
            </p:extLst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7305"/>
              </p:ext>
            </p:extLst>
          </p:nvPr>
        </p:nvGraphicFramePr>
        <p:xfrm>
          <a:off x="5818158" y="5716713"/>
          <a:ext cx="364456" cy="53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9693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72437"/>
              </p:ext>
            </p:extLst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08140"/>
              </p:ext>
            </p:extLst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92451" y="2575166"/>
            <a:ext cx="1095172" cy="843547"/>
            <a:chOff x="5697355" y="4102809"/>
            <a:chExt cx="1095172" cy="843547"/>
          </a:xfrm>
        </p:grpSpPr>
        <p:sp>
          <p:nvSpPr>
            <p:cNvPr id="14" name="Rectangle 13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2321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731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997803"/>
              </p:ext>
            </p:extLst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45559"/>
              </p:ext>
            </p:extLst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464421"/>
              </p:ext>
            </p:extLst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52028" y="3929363"/>
            <a:ext cx="618518" cy="1344518"/>
            <a:chOff x="6189369" y="4550829"/>
            <a:chExt cx="618518" cy="11089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5018023"/>
              <a:ext cx="618518" cy="2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29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Problems and Implications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71180" y="2857746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1: Too many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queues.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Redundant consolidation and dispatching operations.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085865" y="1037936"/>
            <a:ext cx="1484582" cy="1027940"/>
            <a:chOff x="4050224" y="765404"/>
            <a:chExt cx="1484582" cy="10279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0224" y="1443451"/>
              <a:ext cx="349893" cy="3498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922" y="765404"/>
              <a:ext cx="352884" cy="3528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607" y="1808800"/>
            <a:ext cx="709788" cy="709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1180" y="404387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2: Queue operations are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lock-free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Waiting for completions is a big waste of time.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180" y="5361149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3: There is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one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IOServ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dispatcher.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Cannot fully utilize up-to 64K queues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928844" y="858766"/>
            <a:ext cx="1817915" cy="1350719"/>
            <a:chOff x="4158304" y="604357"/>
            <a:chExt cx="1817915" cy="135071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58304" y="1264293"/>
              <a:ext cx="690783" cy="69078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85436" y="604357"/>
              <a:ext cx="690783" cy="69078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6900" y="1701099"/>
            <a:ext cx="880355" cy="8803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67077" y="355758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these queues?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800" y="484344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Lock-free?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02894" y="617745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IOServ”s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47508" y="1573269"/>
            <a:ext cx="2171281" cy="1181100"/>
            <a:chOff x="3711867" y="1300737"/>
            <a:chExt cx="2171281" cy="1181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580" y="1300737"/>
              <a:ext cx="1049568" cy="1181100"/>
            </a:xfrm>
            <a:prstGeom prst="rect">
              <a:avLst/>
            </a:prstGeom>
          </p:spPr>
        </p:pic>
        <p:sp>
          <p:nvSpPr>
            <p:cNvPr id="30" name="Notched Right Arrow 29"/>
            <p:cNvSpPr/>
            <p:nvPr/>
          </p:nvSpPr>
          <p:spPr>
            <a:xfrm rot="10800000">
              <a:off x="3711867" y="1902903"/>
              <a:ext cx="914400" cy="150909"/>
            </a:xfrm>
            <a:prstGeom prst="notch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68207" y="1567807"/>
            <a:ext cx="1251593" cy="12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9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042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First things first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38200" y="1143000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Goals: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I/O stack by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locks 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utilize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up-to 64K queues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disk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Focus: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VMware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6.0.0 (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IOFilter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Samsung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</a:p>
          <a:p>
            <a:pPr algn="just"/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Approaches: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Compatible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Queue Mode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Direct Access Mode</a:t>
            </a:r>
          </a:p>
          <a:p>
            <a:pPr lvl="1"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52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23</a:t>
            </a:fld>
            <a:endParaRPr lang="en-US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944981" cy="43834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46079" y="3657600"/>
            <a:ext cx="2993127" cy="2622529"/>
            <a:chOff x="3346079" y="3657600"/>
            <a:chExt cx="2993127" cy="2622529"/>
          </a:xfrm>
        </p:grpSpPr>
        <p:sp>
          <p:nvSpPr>
            <p:cNvPr id="11" name="Rounded Rectangle 10"/>
            <p:cNvSpPr/>
            <p:nvPr/>
          </p:nvSpPr>
          <p:spPr>
            <a:xfrm>
              <a:off x="3924300" y="3657600"/>
              <a:ext cx="1905000" cy="762000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46079" y="5910797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Customized device queues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9605" y="2234726"/>
            <a:ext cx="1970574" cy="3706667"/>
            <a:chOff x="2917026" y="2202976"/>
            <a:chExt cx="4002765" cy="3706667"/>
          </a:xfrm>
        </p:grpSpPr>
        <p:sp>
          <p:nvSpPr>
            <p:cNvPr id="28" name="Rounded Rectangle 27"/>
            <p:cNvSpPr/>
            <p:nvPr/>
          </p:nvSpPr>
          <p:spPr>
            <a:xfrm>
              <a:off x="4835789" y="2202976"/>
              <a:ext cx="2084002" cy="369332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7026" y="5540311"/>
              <a:ext cx="39571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Attach </a:t>
              </a:r>
              <a:r>
                <a:rPr lang="en-US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39206" y="2626940"/>
            <a:ext cx="2439201" cy="3653189"/>
            <a:chOff x="3924300" y="3657599"/>
            <a:chExt cx="2439201" cy="3653189"/>
          </a:xfrm>
        </p:grpSpPr>
        <p:sp>
          <p:nvSpPr>
            <p:cNvPr id="35" name="Rounded Rectangle 34"/>
            <p:cNvSpPr/>
            <p:nvPr/>
          </p:nvSpPr>
          <p:spPr>
            <a:xfrm>
              <a:off x="3924300" y="3657599"/>
              <a:ext cx="1905000" cy="946171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167" y="6941456"/>
              <a:ext cx="2249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Forward to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39206" y="3741572"/>
            <a:ext cx="2395679" cy="2845066"/>
            <a:chOff x="3894639" y="4493181"/>
            <a:chExt cx="2395679" cy="2845066"/>
          </a:xfrm>
        </p:grpSpPr>
        <p:sp>
          <p:nvSpPr>
            <p:cNvPr id="40" name="Rounded Rectangle 39"/>
            <p:cNvSpPr/>
            <p:nvPr/>
          </p:nvSpPr>
          <p:spPr>
            <a:xfrm>
              <a:off x="3894639" y="4493181"/>
              <a:ext cx="1938220" cy="121142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85868" y="6968915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8807" y="3641559"/>
            <a:ext cx="140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Control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6981" y="225373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34259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1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54966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06302" y="572782"/>
            <a:ext cx="2362200" cy="4431018"/>
            <a:chOff x="1499952" y="598182"/>
            <a:chExt cx="2362200" cy="4431018"/>
          </a:xfrm>
        </p:grpSpPr>
        <p:grpSp>
          <p:nvGrpSpPr>
            <p:cNvPr id="4" name="Group 3"/>
            <p:cNvGrpSpPr/>
            <p:nvPr/>
          </p:nvGrpSpPr>
          <p:grpSpPr>
            <a:xfrm>
              <a:off x="1499952" y="922346"/>
              <a:ext cx="2362200" cy="4106854"/>
              <a:chOff x="1600200" y="1059965"/>
              <a:chExt cx="2133600" cy="40306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1336964"/>
                <a:ext cx="2133600" cy="375365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BB13AD-D2A6-4F8A-AD33-6BE49F42224B}"/>
                  </a:ext>
                </a:extLst>
              </p:cNvPr>
              <p:cNvSpPr/>
              <p:nvPr/>
            </p:nvSpPr>
            <p:spPr>
              <a:xfrm>
                <a:off x="2030515" y="1059965"/>
                <a:ext cx="12729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 I/O Stack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86846" y="598182"/>
              <a:ext cx="988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Current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41" name="Rectangle 4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H-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: Two-mode Framework Design</a:t>
              </a:r>
            </a:p>
          </p:txBody>
        </p:sp>
        <p:pic>
          <p:nvPicPr>
            <p:cNvPr id="42" name="Picture 41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887588" y="4017376"/>
            <a:ext cx="3945271" cy="2606919"/>
            <a:chOff x="1887588" y="4017376"/>
            <a:chExt cx="3945271" cy="2606919"/>
          </a:xfrm>
        </p:grpSpPr>
        <p:grpSp>
          <p:nvGrpSpPr>
            <p:cNvPr id="16" name="Group 15"/>
            <p:cNvGrpSpPr/>
            <p:nvPr/>
          </p:nvGrpSpPr>
          <p:grpSpPr>
            <a:xfrm>
              <a:off x="1887588" y="4017376"/>
              <a:ext cx="3945271" cy="817180"/>
              <a:chOff x="1884029" y="3602420"/>
              <a:chExt cx="3945271" cy="817180"/>
            </a:xfrm>
            <a:solidFill>
              <a:srgbClr val="FF0000">
                <a:alpha val="20000"/>
              </a:srgb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3924300" y="4080844"/>
                <a:ext cx="1905000" cy="338756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884029" y="3602420"/>
                <a:ext cx="1905000" cy="294274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535946" y="6254963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52600" y="2349500"/>
            <a:ext cx="4092864" cy="3569152"/>
            <a:chOff x="1752600" y="2362200"/>
            <a:chExt cx="4092864" cy="3569152"/>
          </a:xfrm>
        </p:grpSpPr>
        <p:grpSp>
          <p:nvGrpSpPr>
            <p:cNvPr id="7" name="Group 6"/>
            <p:cNvGrpSpPr/>
            <p:nvPr/>
          </p:nvGrpSpPr>
          <p:grpSpPr>
            <a:xfrm>
              <a:off x="1752600" y="2362200"/>
              <a:ext cx="4092864" cy="3569152"/>
              <a:chOff x="1752600" y="2362200"/>
              <a:chExt cx="4092864" cy="356915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752600" y="2362200"/>
                <a:ext cx="4092864" cy="1019311"/>
              </a:xfrm>
              <a:prstGeom prst="roundRect">
                <a:avLst/>
              </a:prstGeom>
              <a:solidFill>
                <a:srgbClr val="00B050">
                  <a:alpha val="1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644951" y="5562020"/>
                <a:ext cx="2095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Empty the queue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192553" y="2699760"/>
              <a:ext cx="136849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Empty</a:t>
              </a:r>
            </a:p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Queue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3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H-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: Two-mode Framework Design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944981" cy="43834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99952" y="922346"/>
            <a:ext cx="2362200" cy="4106854"/>
            <a:chOff x="1600200" y="1059965"/>
            <a:chExt cx="2133600" cy="40306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336964"/>
              <a:ext cx="2133600" cy="37536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BB13AD-D2A6-4F8A-AD33-6BE49F42224B}"/>
                </a:ext>
              </a:extLst>
            </p:cNvPr>
            <p:cNvSpPr/>
            <p:nvPr/>
          </p:nvSpPr>
          <p:spPr>
            <a:xfrm>
              <a:off x="2030515" y="1059965"/>
              <a:ext cx="12729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 I/O Stack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52600" y="2349500"/>
            <a:ext cx="4092864" cy="3581852"/>
            <a:chOff x="1752600" y="2349500"/>
            <a:chExt cx="4092864" cy="3581852"/>
          </a:xfrm>
        </p:grpSpPr>
        <p:sp>
          <p:nvSpPr>
            <p:cNvPr id="22" name="Rounded Rectangle 21"/>
            <p:cNvSpPr/>
            <p:nvPr/>
          </p:nvSpPr>
          <p:spPr>
            <a:xfrm>
              <a:off x="1752600" y="2349500"/>
              <a:ext cx="4092864" cy="1019311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44951" y="5562020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Empty the queue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46079" y="3657600"/>
            <a:ext cx="2993127" cy="2622529"/>
            <a:chOff x="3346079" y="3657600"/>
            <a:chExt cx="2993127" cy="2622529"/>
          </a:xfrm>
        </p:grpSpPr>
        <p:sp>
          <p:nvSpPr>
            <p:cNvPr id="11" name="Rounded Rectangle 10"/>
            <p:cNvSpPr/>
            <p:nvPr/>
          </p:nvSpPr>
          <p:spPr>
            <a:xfrm>
              <a:off x="3924300" y="3657600"/>
              <a:ext cx="1905000" cy="762000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46079" y="5910797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Customized device queues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87588" y="4083082"/>
            <a:ext cx="3945271" cy="2541213"/>
            <a:chOff x="1887588" y="4083082"/>
            <a:chExt cx="3945271" cy="2541213"/>
          </a:xfrm>
        </p:grpSpPr>
        <p:grpSp>
          <p:nvGrpSpPr>
            <p:cNvPr id="16" name="Group 15"/>
            <p:cNvGrpSpPr/>
            <p:nvPr/>
          </p:nvGrpSpPr>
          <p:grpSpPr>
            <a:xfrm>
              <a:off x="1887588" y="4083082"/>
              <a:ext cx="3945271" cy="751474"/>
              <a:chOff x="1884029" y="3668126"/>
              <a:chExt cx="3945271" cy="751474"/>
            </a:xfrm>
            <a:solidFill>
              <a:srgbClr val="FF0000">
                <a:alpha val="20000"/>
              </a:srgb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3924300" y="4080844"/>
                <a:ext cx="1905000" cy="338756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884029" y="3668126"/>
                <a:ext cx="1905000" cy="294274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535946" y="6254963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9605" y="2133600"/>
            <a:ext cx="1970574" cy="3807793"/>
            <a:chOff x="2917026" y="2101850"/>
            <a:chExt cx="4002765" cy="3807793"/>
          </a:xfrm>
        </p:grpSpPr>
        <p:sp>
          <p:nvSpPr>
            <p:cNvPr id="28" name="Rounded Rectangle 27"/>
            <p:cNvSpPr/>
            <p:nvPr/>
          </p:nvSpPr>
          <p:spPr>
            <a:xfrm>
              <a:off x="4835789" y="2101850"/>
              <a:ext cx="2084002" cy="609600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7026" y="5540311"/>
              <a:ext cx="39571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Attach </a:t>
              </a:r>
              <a:r>
                <a:rPr lang="en-US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39206" y="2626940"/>
            <a:ext cx="2439201" cy="3653189"/>
            <a:chOff x="3924300" y="3657599"/>
            <a:chExt cx="2439201" cy="3653189"/>
          </a:xfrm>
        </p:grpSpPr>
        <p:sp>
          <p:nvSpPr>
            <p:cNvPr id="35" name="Rounded Rectangle 34"/>
            <p:cNvSpPr/>
            <p:nvPr/>
          </p:nvSpPr>
          <p:spPr>
            <a:xfrm>
              <a:off x="3924300" y="3657599"/>
              <a:ext cx="1905000" cy="946171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167" y="6941456"/>
              <a:ext cx="2249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Forward to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39206" y="3741572"/>
            <a:ext cx="2395679" cy="2845066"/>
            <a:chOff x="3894639" y="4493181"/>
            <a:chExt cx="2395679" cy="2845066"/>
          </a:xfrm>
        </p:grpSpPr>
        <p:sp>
          <p:nvSpPr>
            <p:cNvPr id="40" name="Rounded Rectangle 39"/>
            <p:cNvSpPr/>
            <p:nvPr/>
          </p:nvSpPr>
          <p:spPr>
            <a:xfrm>
              <a:off x="3894639" y="4493181"/>
              <a:ext cx="1938220" cy="121142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85868" y="6968915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8807" y="3641559"/>
            <a:ext cx="140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Control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6981" y="225373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5638800" y="1855632"/>
            <a:ext cx="3325114" cy="1111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Pros: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Aggressive approach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Better performance isolation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Higher I/O speed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667000" y="3776500"/>
            <a:ext cx="2410714" cy="9872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Cons: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Still has queues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638800" y="3752479"/>
            <a:ext cx="3325114" cy="10396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Cons: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Breaks encapsulation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Open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to users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667000" y="5583720"/>
            <a:ext cx="6296914" cy="10029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Deploy Policy: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Only allow trusted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(premium or higher SLA) users to use DAM mode!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34259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1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54966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2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846" y="598182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Current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192553" y="2699760"/>
            <a:ext cx="136849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Empty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Queue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667000" y="1865745"/>
            <a:ext cx="2410714" cy="11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Pros: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Easy to implement 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Better compatibility</a:t>
            </a:r>
          </a:p>
        </p:txBody>
      </p:sp>
    </p:spTree>
    <p:extLst>
      <p:ext uri="{BB962C8B-B14F-4D97-AF65-F5344CB8AC3E}">
        <p14:creationId xmlns:p14="http://schemas.microsoft.com/office/powerpoint/2010/main" val="13920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2" grpId="0" animBg="1"/>
      <p:bldP spid="43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60120"/>
              </p:ext>
            </p:extLst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033467"/>
              </p:ext>
            </p:extLst>
          </p:nvPr>
        </p:nvGraphicFramePr>
        <p:xfrm>
          <a:off x="6068302" y="74203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92243"/>
              </p:ext>
            </p:extLst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763608"/>
              </p:ext>
            </p:extLst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57430"/>
              </p:ext>
            </p:extLst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2302"/>
              </p:ext>
            </p:extLst>
          </p:nvPr>
        </p:nvGraphicFramePr>
        <p:xfrm>
          <a:off x="6172374" y="3657600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155039"/>
              </p:ext>
            </p:extLst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665038"/>
              </p:ext>
            </p:extLst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837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72374" y="3657600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419522" y="193637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96682" y="1925306"/>
            <a:ext cx="3353975" cy="2891783"/>
            <a:chOff x="5696682" y="1925306"/>
            <a:chExt cx="3353975" cy="2891783"/>
          </a:xfrm>
        </p:grpSpPr>
        <p:grpSp>
          <p:nvGrpSpPr>
            <p:cNvPr id="4" name="Group 3"/>
            <p:cNvGrpSpPr/>
            <p:nvPr/>
          </p:nvGrpSpPr>
          <p:grpSpPr>
            <a:xfrm>
              <a:off x="6005315" y="1925306"/>
              <a:ext cx="806148" cy="2891783"/>
              <a:chOff x="6005315" y="1925306"/>
              <a:chExt cx="806148" cy="2891783"/>
            </a:xfrm>
          </p:grpSpPr>
          <p:sp>
            <p:nvSpPr>
              <p:cNvPr id="28" name="Right Brace 27">
                <a:extLst>
                  <a:ext uri="{FF2B5EF4-FFF2-40B4-BE49-F238E27FC236}">
                    <a16:creationId xmlns:a16="http://schemas.microsoft.com/office/drawing/2014/main" id="{2FA2423E-C15E-4992-84A0-0BE7AC67A245}"/>
                  </a:ext>
                </a:extLst>
              </p:cNvPr>
              <p:cNvSpPr/>
              <p:nvPr/>
            </p:nvSpPr>
            <p:spPr>
              <a:xfrm rot="10800000">
                <a:off x="6005315" y="3685648"/>
                <a:ext cx="80679" cy="1131441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Brace 39">
                <a:extLst>
                  <a:ext uri="{FF2B5EF4-FFF2-40B4-BE49-F238E27FC236}">
                    <a16:creationId xmlns:a16="http://schemas.microsoft.com/office/drawing/2014/main" id="{3221220C-2156-48BF-B74D-D36079F530F0}"/>
                  </a:ext>
                </a:extLst>
              </p:cNvPr>
              <p:cNvSpPr/>
              <p:nvPr/>
            </p:nvSpPr>
            <p:spPr>
              <a:xfrm rot="10800000">
                <a:off x="6696948" y="1925306"/>
                <a:ext cx="114515" cy="1147108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696682" y="2212656"/>
              <a:ext cx="3353975" cy="926194"/>
              <a:chOff x="5696682" y="2212656"/>
              <a:chExt cx="3353975" cy="92619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7237340" y="2492519"/>
                <a:ext cx="181331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Send fake </a:t>
                </a:r>
              </a:p>
              <a:p>
                <a:pPr algn="ctr"/>
                <a:r>
                  <a:rPr lang="en-US" sz="1300" dirty="0">
                    <a:solidFill>
                      <a:srgbClr val="FF0000"/>
                    </a:solidFill>
                    <a:latin typeface="Courier" charset="0"/>
                    <a:ea typeface="Courier" charset="0"/>
                    <a:cs typeface="Courier" charset="0"/>
                  </a:rPr>
                  <a:t>Completion</a:t>
                </a:r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5696682" y="2212656"/>
                <a:ext cx="1095172" cy="843547"/>
                <a:chOff x="5697355" y="4102809"/>
                <a:chExt cx="1095172" cy="843547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5880919" y="4114800"/>
                  <a:ext cx="824681" cy="8062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/>
                <p:cNvGrpSpPr/>
                <p:nvPr/>
              </p:nvGrpSpPr>
              <p:grpSpPr>
                <a:xfrm>
                  <a:off x="5697355" y="4102809"/>
                  <a:ext cx="1095172" cy="843547"/>
                  <a:chOff x="8054438" y="4012662"/>
                  <a:chExt cx="1095172" cy="843547"/>
                </a:xfrm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8054438" y="4486877"/>
                    <a:ext cx="10951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Unlocked</a:t>
                    </a:r>
                  </a:p>
                </p:txBody>
              </p:sp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rcRect l="22145" r="28224" b="15636"/>
                  <a:stretch/>
                </p:blipFill>
                <p:spPr>
                  <a:xfrm>
                    <a:off x="8466504" y="4012662"/>
                    <a:ext cx="402546" cy="547947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120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75915"/>
              </p:ext>
            </p:extLst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003726"/>
              </p:ext>
            </p:extLst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281751" y="2478015"/>
            <a:ext cx="1740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Polling: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 takes all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696682" y="268687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Unlocked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145" r="28224" b="15636"/>
          <a:stretch/>
        </p:blipFill>
        <p:spPr>
          <a:xfrm>
            <a:off x="6108748" y="2212656"/>
            <a:ext cx="402546" cy="54794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44" name="Rectangle 4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45" name="Picture 44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6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269075"/>
              </p:ext>
            </p:extLst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7700"/>
              </p:ext>
            </p:extLst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83391"/>
              </p:ext>
            </p:extLst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216132"/>
              </p:ext>
            </p:extLst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44" name="Rectangle 43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2" name="Rectangle 51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3" name="Picture 52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5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42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869125"/>
              </p:ext>
            </p:extLst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51" name="Right Brace 50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69" name="Rectangle 68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696948" y="1925306"/>
            <a:ext cx="2325472" cy="2891783"/>
            <a:chOff x="6696948" y="1925306"/>
            <a:chExt cx="2325472" cy="2891783"/>
          </a:xfrm>
        </p:grpSpPr>
        <p:grpSp>
          <p:nvGrpSpPr>
            <p:cNvPr id="44" name="Group 43"/>
            <p:cNvGrpSpPr/>
            <p:nvPr/>
          </p:nvGrpSpPr>
          <p:grpSpPr>
            <a:xfrm>
              <a:off x="6696948" y="1925306"/>
              <a:ext cx="252732" cy="2891783"/>
              <a:chOff x="6696948" y="1925306"/>
              <a:chExt cx="252732" cy="2891783"/>
            </a:xfrm>
          </p:grpSpPr>
          <p:sp>
            <p:nvSpPr>
              <p:cNvPr id="49" name="Right Brace 48">
                <a:extLst>
                  <a:ext uri="{FF2B5EF4-FFF2-40B4-BE49-F238E27FC236}">
                    <a16:creationId xmlns:a16="http://schemas.microsoft.com/office/drawing/2014/main" id="{2FA2423E-C15E-4992-84A0-0BE7AC67A245}"/>
                  </a:ext>
                </a:extLst>
              </p:cNvPr>
              <p:cNvSpPr/>
              <p:nvPr/>
            </p:nvSpPr>
            <p:spPr>
              <a:xfrm rot="10800000">
                <a:off x="6869001" y="3685648"/>
                <a:ext cx="80679" cy="1131441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Brace 49">
                <a:extLst>
                  <a:ext uri="{FF2B5EF4-FFF2-40B4-BE49-F238E27FC236}">
                    <a16:creationId xmlns:a16="http://schemas.microsoft.com/office/drawing/2014/main" id="{3221220C-2156-48BF-B74D-D36079F530F0}"/>
                  </a:ext>
                </a:extLst>
              </p:cNvPr>
              <p:cNvSpPr/>
              <p:nvPr/>
            </p:nvSpPr>
            <p:spPr>
              <a:xfrm rot="10800000">
                <a:off x="6696948" y="1925306"/>
                <a:ext cx="114515" cy="1147108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2C7A61C-5D77-4223-A75D-D93D4BFC04F0}"/>
                </a:ext>
              </a:extLst>
            </p:cNvPr>
            <p:cNvSpPr/>
            <p:nvPr/>
          </p:nvSpPr>
          <p:spPr>
            <a:xfrm>
              <a:off x="7281751" y="2478015"/>
              <a:ext cx="17406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Polling:</a:t>
              </a:r>
            </a:p>
            <a:p>
              <a:pPr algn="ctr"/>
              <a:r>
                <a:rPr lang="en-US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Winner takes all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3" name="Rectangle 5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4" name="Picture 53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1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51866"/>
              </p:ext>
            </p:extLst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030386" y="4887064"/>
            <a:ext cx="724257" cy="682972"/>
            <a:chOff x="6295557" y="4550828"/>
            <a:chExt cx="724257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547396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295557" y="4941020"/>
              <a:ext cx="618518" cy="3359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54363"/>
              </p:ext>
            </p:extLst>
          </p:nvPr>
        </p:nvGraphicFramePr>
        <p:xfrm>
          <a:off x="7010400" y="369476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45" name="Right Brace 44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50" name="Rectangle 49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5" name="Rectangle 54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6" name="Picture 55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078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31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2449"/>
              </p:ext>
            </p:extLst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811697"/>
              </p:ext>
            </p:extLst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8081978" y="4885783"/>
            <a:ext cx="422915" cy="1324870"/>
          </a:xfrm>
          <a:prstGeom prst="rightBrace">
            <a:avLst>
              <a:gd name="adj1" fmla="val 8333"/>
              <a:gd name="adj2" fmla="val 686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030386" y="4887064"/>
            <a:ext cx="724257" cy="682972"/>
            <a:chOff x="6295557" y="4550828"/>
            <a:chExt cx="724257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547396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295557" y="4941020"/>
              <a:ext cx="618518" cy="3359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732130"/>
              </p:ext>
            </p:extLst>
          </p:nvPr>
        </p:nvGraphicFramePr>
        <p:xfrm>
          <a:off x="7010400" y="369476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139760"/>
              </p:ext>
            </p:extLst>
          </p:nvPr>
        </p:nvGraphicFramePr>
        <p:xfrm>
          <a:off x="8723612" y="5712395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49" name="Right Brace 48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51" name="Rectangle 50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5" name="Rectangle 54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6" name="Picture 55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5290"/>
              </p:ext>
            </p:extLst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B90B997-D01D-49A2-A1BC-422E9F8B9148}"/>
              </a:ext>
            </a:extLst>
          </p:cNvPr>
          <p:cNvGrpSpPr/>
          <p:nvPr/>
        </p:nvGrpSpPr>
        <p:grpSpPr>
          <a:xfrm>
            <a:off x="6291233" y="1564771"/>
            <a:ext cx="371533" cy="347898"/>
            <a:chOff x="10206277" y="702370"/>
            <a:chExt cx="509038" cy="47665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3A7763B-CC22-4A06-91AF-420F758D4F9A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: Shape 26">
              <a:extLst>
                <a:ext uri="{FF2B5EF4-FFF2-40B4-BE49-F238E27FC236}">
                  <a16:creationId xmlns:a16="http://schemas.microsoft.com/office/drawing/2014/main" id="{DB4C0660-A655-4D3F-8E52-8373F5CB4F56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7E7BBE-63D0-4B3B-B1D8-C0916D796E8B}"/>
              </a:ext>
            </a:extLst>
          </p:cNvPr>
          <p:cNvGrpSpPr/>
          <p:nvPr/>
        </p:nvGrpSpPr>
        <p:grpSpPr>
          <a:xfrm>
            <a:off x="6913915" y="1561694"/>
            <a:ext cx="371533" cy="347898"/>
            <a:chOff x="10206277" y="702370"/>
            <a:chExt cx="509038" cy="476655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DE16EF-2A1D-4C16-8153-8A7DDE1C7014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: Shape 173">
              <a:extLst>
                <a:ext uri="{FF2B5EF4-FFF2-40B4-BE49-F238E27FC236}">
                  <a16:creationId xmlns:a16="http://schemas.microsoft.com/office/drawing/2014/main" id="{851DEA74-D3DB-48AE-9073-18FFEFB9EA7A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96FEB42-7035-400C-9899-6FA33DEDE68A}"/>
              </a:ext>
            </a:extLst>
          </p:cNvPr>
          <p:cNvGrpSpPr/>
          <p:nvPr/>
        </p:nvGrpSpPr>
        <p:grpSpPr>
          <a:xfrm>
            <a:off x="7518587" y="1567660"/>
            <a:ext cx="371533" cy="347898"/>
            <a:chOff x="10206277" y="702370"/>
            <a:chExt cx="509038" cy="47665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1725A2B-55D2-431C-AE74-DF1B49DC756C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: Shape 176">
              <a:extLst>
                <a:ext uri="{FF2B5EF4-FFF2-40B4-BE49-F238E27FC236}">
                  <a16:creationId xmlns:a16="http://schemas.microsoft.com/office/drawing/2014/main" id="{F72D70DB-8520-43E4-8FAE-48F8B8D71D51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9B9F6F7-CE34-4428-A2B9-D8F037809F9F}"/>
              </a:ext>
            </a:extLst>
          </p:cNvPr>
          <p:cNvSpPr/>
          <p:nvPr/>
        </p:nvSpPr>
        <p:spPr>
          <a:xfrm>
            <a:off x="5992918" y="2883408"/>
            <a:ext cx="2215456" cy="73009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91AD1D-E279-4CA6-9250-7E8E4D5AD73D}"/>
              </a:ext>
            </a:extLst>
          </p:cNvPr>
          <p:cNvSpPr/>
          <p:nvPr/>
        </p:nvSpPr>
        <p:spPr>
          <a:xfrm>
            <a:off x="6065536" y="4468177"/>
            <a:ext cx="2112812" cy="81017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4E65565-7CDD-44BC-BECA-03FA5C2FCA09}"/>
              </a:ext>
            </a:extLst>
          </p:cNvPr>
          <p:cNvSpPr/>
          <p:nvPr/>
        </p:nvSpPr>
        <p:spPr>
          <a:xfrm>
            <a:off x="8137105" y="4591554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3633FB6-9BAA-4A32-9874-D67FA66ED451}"/>
              </a:ext>
            </a:extLst>
          </p:cNvPr>
          <p:cNvGrpSpPr/>
          <p:nvPr/>
        </p:nvGrpSpPr>
        <p:grpSpPr>
          <a:xfrm>
            <a:off x="6124137" y="5073910"/>
            <a:ext cx="1978679" cy="1108953"/>
            <a:chOff x="5505529" y="4542816"/>
            <a:chExt cx="1978679" cy="1108953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C97F7A9-4751-48E0-906C-9AD468E9CDD5}"/>
                </a:ext>
              </a:extLst>
            </p:cNvPr>
            <p:cNvCxnSpPr>
              <a:cxnSpLocks/>
            </p:cNvCxnSpPr>
            <p:nvPr/>
          </p:nvCxnSpPr>
          <p:spPr>
            <a:xfrm>
              <a:off x="5869778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A81C3B-170F-4961-B921-A6DF2E9468A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9BED787-E3EC-4FAB-8E6A-C6EE73A8235F}"/>
                </a:ext>
              </a:extLst>
            </p:cNvPr>
            <p:cNvCxnSpPr>
              <a:cxnSpLocks/>
            </p:cNvCxnSpPr>
            <p:nvPr/>
          </p:nvCxnSpPr>
          <p:spPr>
            <a:xfrm>
              <a:off x="7112084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AC0F13-4CCA-48E1-BD01-FAA881BD2A1F}"/>
                </a:ext>
              </a:extLst>
            </p:cNvPr>
            <p:cNvSpPr/>
            <p:nvPr/>
          </p:nvSpPr>
          <p:spPr>
            <a:xfrm>
              <a:off x="5505529" y="5029757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C64CAFC-E065-40E0-8775-7528E5E9BA1A}"/>
                </a:ext>
              </a:extLst>
            </p:cNvPr>
            <p:cNvSpPr/>
            <p:nvPr/>
          </p:nvSpPr>
          <p:spPr>
            <a:xfrm>
              <a:off x="6189369" y="5029757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9C89EB-0103-46C2-BA44-59D98CE533EE}"/>
                </a:ext>
              </a:extLst>
            </p:cNvPr>
            <p:cNvSpPr/>
            <p:nvPr/>
          </p:nvSpPr>
          <p:spPr>
            <a:xfrm>
              <a:off x="6865690" y="5025144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12A6BA1-02B7-415C-83A6-2A381C6D45E8}"/>
              </a:ext>
            </a:extLst>
          </p:cNvPr>
          <p:cNvSpPr/>
          <p:nvPr/>
        </p:nvSpPr>
        <p:spPr>
          <a:xfrm>
            <a:off x="8092185" y="5670698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</a:p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endParaRPr lang="en-US" sz="1400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F27C459-C3FB-442C-A9EF-8DF2306ED831}"/>
              </a:ext>
            </a:extLst>
          </p:cNvPr>
          <p:cNvCxnSpPr>
            <a:cxnSpLocks/>
          </p:cNvCxnSpPr>
          <p:nvPr/>
        </p:nvCxnSpPr>
        <p:spPr>
          <a:xfrm>
            <a:off x="6477000" y="1912669"/>
            <a:ext cx="1660" cy="281130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C782EED-CACA-471B-818E-A0756E384748}"/>
              </a:ext>
            </a:extLst>
          </p:cNvPr>
          <p:cNvCxnSpPr>
            <a:cxnSpLocks/>
          </p:cNvCxnSpPr>
          <p:nvPr/>
        </p:nvCxnSpPr>
        <p:spPr>
          <a:xfrm flipH="1">
            <a:off x="7097178" y="1909592"/>
            <a:ext cx="2504" cy="281437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B33A694-26F7-4DC3-8C24-A1B9D0C1D958}"/>
              </a:ext>
            </a:extLst>
          </p:cNvPr>
          <p:cNvCxnSpPr>
            <a:cxnSpLocks/>
          </p:cNvCxnSpPr>
          <p:nvPr/>
        </p:nvCxnSpPr>
        <p:spPr>
          <a:xfrm>
            <a:off x="7714082" y="1915558"/>
            <a:ext cx="16612" cy="278895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24715A4-9656-4DE8-B187-1A5F20E6A9DC}"/>
              </a:ext>
            </a:extLst>
          </p:cNvPr>
          <p:cNvSpPr/>
          <p:nvPr/>
        </p:nvSpPr>
        <p:spPr>
          <a:xfrm>
            <a:off x="6126951" y="3101546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9F2C5C4-5A67-4209-A8EB-1A6168D0E326}"/>
              </a:ext>
            </a:extLst>
          </p:cNvPr>
          <p:cNvSpPr/>
          <p:nvPr/>
        </p:nvSpPr>
        <p:spPr>
          <a:xfrm>
            <a:off x="6827487" y="3100132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15FE7D2-E537-4D97-B267-BD590FC634DF}"/>
              </a:ext>
            </a:extLst>
          </p:cNvPr>
          <p:cNvSpPr/>
          <p:nvPr/>
        </p:nvSpPr>
        <p:spPr>
          <a:xfrm>
            <a:off x="7508859" y="3090403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117B83-C7A7-4FA8-87FA-8AC2BF88952E}"/>
              </a:ext>
            </a:extLst>
          </p:cNvPr>
          <p:cNvSpPr/>
          <p:nvPr/>
        </p:nvSpPr>
        <p:spPr>
          <a:xfrm>
            <a:off x="6312065" y="620538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290412F-C665-4C0E-B35E-DC13D571B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5563"/>
              </p:ext>
            </p:extLst>
          </p:nvPr>
        </p:nvGraphicFramePr>
        <p:xfrm>
          <a:off x="6355179" y="472205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5F07B827-AC48-4105-9FCC-A26D8D42E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04902"/>
              </p:ext>
            </p:extLst>
          </p:nvPr>
        </p:nvGraphicFramePr>
        <p:xfrm>
          <a:off x="6963969" y="473116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07A7E9BE-2488-4F7F-930A-8BA8DC127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04609"/>
              </p:ext>
            </p:extLst>
          </p:nvPr>
        </p:nvGraphicFramePr>
        <p:xfrm>
          <a:off x="7604760" y="472352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446468" y="2260058"/>
            <a:ext cx="3300239" cy="2046250"/>
            <a:chOff x="5446468" y="2260058"/>
            <a:chExt cx="3300239" cy="204625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FC7A80F-FBFF-4FFC-8220-AC4A2B97B1F9}"/>
                </a:ext>
              </a:extLst>
            </p:cNvPr>
            <p:cNvSpPr/>
            <p:nvPr/>
          </p:nvSpPr>
          <p:spPr>
            <a:xfrm>
              <a:off x="7818118" y="3689466"/>
              <a:ext cx="8531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Mapping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BDBB89-733B-45AA-8C6A-2C4258681B67}"/>
                </a:ext>
              </a:extLst>
            </p:cNvPr>
            <p:cNvSpPr/>
            <p:nvPr/>
          </p:nvSpPr>
          <p:spPr>
            <a:xfrm>
              <a:off x="5446468" y="3567644"/>
              <a:ext cx="88838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Bypass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Default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I/O Stack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4A8E272-ACD3-4CF9-8B39-8E04D9ED090F}"/>
                </a:ext>
              </a:extLst>
            </p:cNvPr>
            <p:cNvSpPr/>
            <p:nvPr/>
          </p:nvSpPr>
          <p:spPr>
            <a:xfrm>
              <a:off x="7829468" y="2260058"/>
              <a:ext cx="9172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VAIO</a:t>
              </a:r>
            </a:p>
            <a:p>
              <a:pPr algn="ctr"/>
              <a:r>
                <a:rPr lang="en-US" sz="1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1600" i="1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FD78C73-2778-4E00-83A2-5E873C80C1A5}"/>
                </a:ext>
              </a:extLst>
            </p:cNvPr>
            <p:cNvSpPr/>
            <p:nvPr/>
          </p:nvSpPr>
          <p:spPr>
            <a:xfrm>
              <a:off x="5507606" y="2344638"/>
              <a:ext cx="8931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Private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17759" y="2226004"/>
            <a:ext cx="3084457" cy="336653"/>
            <a:chOff x="1917759" y="2226004"/>
            <a:chExt cx="3084457" cy="33665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3077160" y="2236216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4261126" y="2226004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1917759" y="2226004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Explosion 2 82"/>
          <p:cNvSpPr/>
          <p:nvPr/>
        </p:nvSpPr>
        <p:spPr>
          <a:xfrm>
            <a:off x="3913668" y="4391813"/>
            <a:ext cx="6000494" cy="196453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Expose the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SSD to VMs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90" name="Rectangle 89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nd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DAM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91" name="Picture 90" descr="C:\Users\yang.zhe\Desktop\AltLogo_S_koK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97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6" grpId="0"/>
      <p:bldP spid="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Highlighted Features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nd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DAM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85150" y="1097674"/>
            <a:ext cx="7319387" cy="3238410"/>
            <a:chOff x="585150" y="1097674"/>
            <a:chExt cx="7319387" cy="3238410"/>
          </a:xfrm>
        </p:grpSpPr>
        <p:sp>
          <p:nvSpPr>
            <p:cNvPr id="4" name="Rectangle 3"/>
            <p:cNvSpPr/>
            <p:nvPr/>
          </p:nvSpPr>
          <p:spPr>
            <a:xfrm>
              <a:off x="585150" y="3474310"/>
              <a:ext cx="731938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Daemon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attached to VMs =&gt; VAIO program to handle and forward I/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Os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directly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55" y="1097674"/>
              <a:ext cx="1674508" cy="12897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6036" y="929488"/>
            <a:ext cx="7555270" cy="2235991"/>
            <a:chOff x="596036" y="929488"/>
            <a:chExt cx="7555270" cy="2235991"/>
          </a:xfrm>
        </p:grpSpPr>
        <p:sp>
          <p:nvSpPr>
            <p:cNvPr id="2" name="Rectangle 1"/>
            <p:cNvSpPr/>
            <p:nvPr/>
          </p:nvSpPr>
          <p:spPr>
            <a:xfrm>
              <a:off x="607506" y="2642259"/>
              <a:ext cx="7543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Allows multiple users to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SSD.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036" y="929488"/>
              <a:ext cx="1991889" cy="14939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7506" y="1173051"/>
            <a:ext cx="7395588" cy="4343690"/>
            <a:chOff x="607506" y="1173051"/>
            <a:chExt cx="7395588" cy="4343690"/>
          </a:xfrm>
        </p:grpSpPr>
        <p:sp>
          <p:nvSpPr>
            <p:cNvPr id="5" name="Rectangle 4"/>
            <p:cNvSpPr/>
            <p:nvPr/>
          </p:nvSpPr>
          <p:spPr>
            <a:xfrm>
              <a:off x="607506" y="4270246"/>
              <a:ext cx="7395588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require every single application to link with a 3</a:t>
              </a:r>
              <a:r>
                <a:rPr lang="en-US" sz="2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rd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party library (e.g., Intel’s SPDK) and be 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recompiled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322" y="1173051"/>
              <a:ext cx="1524000" cy="101138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5606" y="1060858"/>
            <a:ext cx="7852788" cy="5134916"/>
            <a:chOff x="645606" y="1060858"/>
            <a:chExt cx="7852788" cy="5134916"/>
          </a:xfrm>
        </p:grpSpPr>
        <p:sp>
          <p:nvSpPr>
            <p:cNvPr id="6" name="Rectangle 5"/>
            <p:cNvSpPr/>
            <p:nvPr/>
          </p:nvSpPr>
          <p:spPr>
            <a:xfrm>
              <a:off x="645606" y="5334000"/>
              <a:ext cx="785278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Transparent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user application (VM-granularity).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52182"/>
            <a:stretch/>
          </p:blipFill>
          <p:spPr>
            <a:xfrm>
              <a:off x="6862265" y="1060858"/>
              <a:ext cx="1219200" cy="1279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6021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Implementation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2133600"/>
            <a:ext cx="3496439" cy="3540696"/>
            <a:chOff x="5203975" y="1740945"/>
            <a:chExt cx="3496439" cy="35406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975" y="3710307"/>
              <a:ext cx="3496439" cy="1571334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6826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5208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387643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>
                <a:off x="7016168" y="2370062"/>
                <a:ext cx="0" cy="990600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4234799" y="4748535"/>
            <a:ext cx="4383078" cy="1790377"/>
            <a:chOff x="3758130" y="4762039"/>
            <a:chExt cx="4509000" cy="18245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130" y="4762039"/>
              <a:ext cx="2490270" cy="182451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884747" y="5633147"/>
              <a:ext cx="23823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Driver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34799" y="790101"/>
            <a:ext cx="4178110" cy="1535483"/>
            <a:chOff x="3982496" y="791886"/>
            <a:chExt cx="4178110" cy="153548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496" y="791886"/>
              <a:ext cx="1993562" cy="153548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15000" y="1213218"/>
              <a:ext cx="24456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VAIO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49681" y="2555302"/>
            <a:ext cx="4584373" cy="1790377"/>
            <a:chOff x="4097378" y="2557087"/>
            <a:chExt cx="4584373" cy="1790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378" y="2557087"/>
              <a:ext cx="1617622" cy="179037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454586" y="3235671"/>
              <a:ext cx="32271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Polling Scheme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32284" y="847838"/>
            <a:ext cx="1605737" cy="5535577"/>
            <a:chOff x="381572" y="4048455"/>
            <a:chExt cx="1605737" cy="3232150"/>
          </a:xfrm>
        </p:grpSpPr>
        <p:sp>
          <p:nvSpPr>
            <p:cNvPr id="42" name="Notched Right Arrow 41"/>
            <p:cNvSpPr/>
            <p:nvPr/>
          </p:nvSpPr>
          <p:spPr>
            <a:xfrm>
              <a:off x="381572" y="5711197"/>
              <a:ext cx="720013" cy="3048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eft Brace 42"/>
            <p:cNvSpPr/>
            <p:nvPr/>
          </p:nvSpPr>
          <p:spPr>
            <a:xfrm>
              <a:off x="1183895" y="4048455"/>
              <a:ext cx="803414" cy="3232150"/>
            </a:xfrm>
            <a:prstGeom prst="leftBrace">
              <a:avLst>
                <a:gd name="adj1" fmla="val 8333"/>
                <a:gd name="adj2" fmla="val 56522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1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53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Evaluation Setups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3" y="2117328"/>
            <a:ext cx="4338084" cy="250933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63ECD3-2126-4964-B7F3-EF6F3E2EDC15}"/>
              </a:ext>
            </a:extLst>
          </p:cNvPr>
          <p:cNvSpPr/>
          <p:nvPr/>
        </p:nvSpPr>
        <p:spPr>
          <a:xfrm>
            <a:off x="1143000" y="1464324"/>
            <a:ext cx="3188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Host Server Configuration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17037" y="1694276"/>
            <a:ext cx="3496439" cy="3540696"/>
            <a:chOff x="5203975" y="1740945"/>
            <a:chExt cx="3496439" cy="35406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975" y="3710307"/>
              <a:ext cx="3496439" cy="157133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6826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5208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387643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7016168" y="2370062"/>
                <a:ext cx="0" cy="990600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E30BC9-C081-47E5-A2E4-B1D742B7BC1A}"/>
              </a:ext>
            </a:extLst>
          </p:cNvPr>
          <p:cNvSpPr/>
          <p:nvPr/>
        </p:nvSpPr>
        <p:spPr>
          <a:xfrm>
            <a:off x="5866307" y="1252884"/>
            <a:ext cx="2155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Architecture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84338" y="3616842"/>
            <a:ext cx="3556327" cy="435863"/>
            <a:chOff x="7684545" y="2822104"/>
            <a:chExt cx="3556327" cy="4358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b="28130"/>
            <a:stretch/>
          </p:blipFill>
          <p:spPr>
            <a:xfrm>
              <a:off x="7684545" y="2828318"/>
              <a:ext cx="1064959" cy="4286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5"/>
            <a:stretch/>
          </p:blipFill>
          <p:spPr>
            <a:xfrm>
              <a:off x="8924017" y="2822104"/>
              <a:ext cx="1064959" cy="4358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234" y="2826167"/>
              <a:ext cx="1036638" cy="3951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08" y="1633855"/>
            <a:ext cx="2076508" cy="372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/>
          <a:srcRect l="6623" t="16328" r="10934" b="21368"/>
          <a:stretch/>
        </p:blipFill>
        <p:spPr>
          <a:xfrm>
            <a:off x="7583850" y="2700801"/>
            <a:ext cx="1371600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3244" y="2047158"/>
            <a:ext cx="1032331" cy="511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B6A5B-9CAF-4110-8B6F-EC227DF5B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0999" y="4913102"/>
            <a:ext cx="4869551" cy="11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46" y="972599"/>
            <a:ext cx="6784907" cy="43521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38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3"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Bandwidth and Latency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of Read/Write Mixed Workloads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895C65-9178-4D86-8CE0-4A147ADE643B}"/>
              </a:ext>
            </a:extLst>
          </p:cNvPr>
          <p:cNvSpPr/>
          <p:nvPr/>
        </p:nvSpPr>
        <p:spPr>
          <a:xfrm>
            <a:off x="533400" y="603267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different VMs running different workloads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8706C7-EE65-44B8-82E4-295022959B8D}"/>
              </a:ext>
            </a:extLst>
          </p:cNvPr>
          <p:cNvGrpSpPr/>
          <p:nvPr/>
        </p:nvGrpSpPr>
        <p:grpSpPr>
          <a:xfrm>
            <a:off x="1230085" y="1576978"/>
            <a:ext cx="7829279" cy="4418842"/>
            <a:chOff x="-6143726" y="1427485"/>
            <a:chExt cx="7829279" cy="44188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D02A52-5814-42DE-AC9D-63937819F44C}"/>
                </a:ext>
              </a:extLst>
            </p:cNvPr>
            <p:cNvGrpSpPr/>
            <p:nvPr/>
          </p:nvGrpSpPr>
          <p:grpSpPr>
            <a:xfrm>
              <a:off x="-5801753" y="1427485"/>
              <a:ext cx="5438342" cy="3407352"/>
              <a:chOff x="-5801753" y="1427485"/>
              <a:chExt cx="5438342" cy="34073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2E5F54-E4BA-4317-88FE-F190466F60B6}"/>
                  </a:ext>
                </a:extLst>
              </p:cNvPr>
              <p:cNvSpPr/>
              <p:nvPr/>
            </p:nvSpPr>
            <p:spPr>
              <a:xfrm>
                <a:off x="-5728369" y="1427485"/>
                <a:ext cx="2015893" cy="1219814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410DCEB-0AFA-4DBD-A492-50E9B71AB171}"/>
                  </a:ext>
                </a:extLst>
              </p:cNvPr>
              <p:cNvSpPr/>
              <p:nvPr/>
            </p:nvSpPr>
            <p:spPr>
              <a:xfrm>
                <a:off x="-5801753" y="3478750"/>
                <a:ext cx="2114401" cy="1347796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0BAB84-5E89-4852-8866-CC0AEE792977}"/>
                  </a:ext>
                </a:extLst>
              </p:cNvPr>
              <p:cNvSpPr/>
              <p:nvPr/>
            </p:nvSpPr>
            <p:spPr>
              <a:xfrm>
                <a:off x="-2362885" y="1546554"/>
                <a:ext cx="1999474" cy="1087159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0B60F6-8EA3-4166-9557-805A5519F465}"/>
                  </a:ext>
                </a:extLst>
              </p:cNvPr>
              <p:cNvSpPr/>
              <p:nvPr/>
            </p:nvSpPr>
            <p:spPr>
              <a:xfrm>
                <a:off x="-2377025" y="3747678"/>
                <a:ext cx="2013614" cy="1087159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22CC84-8E7B-4187-AE0B-D0CFAD0A8A59}"/>
                </a:ext>
              </a:extLst>
            </p:cNvPr>
            <p:cNvSpPr/>
            <p:nvPr/>
          </p:nvSpPr>
          <p:spPr>
            <a:xfrm>
              <a:off x="-6143726" y="5476995"/>
              <a:ext cx="7829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cs typeface="Times New Roman" charset="0"/>
                </a:rPr>
                <a:t>[Obv.2]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Small</a:t>
              </a:r>
              <a:r>
                <a:rPr lang="en-US" dirty="0">
                  <a:latin typeface="Times New Roman" charset="0"/>
                  <a:cs typeface="Times New Roman" charset="0"/>
                </a:rPr>
                <a:t> block size workloads, H-</a:t>
              </a:r>
              <a:r>
                <a:rPr lang="en-US" dirty="0" err="1">
                  <a:latin typeface="Times New Roman" charset="0"/>
                  <a:cs typeface="Times New Roman" charset="0"/>
                </a:rPr>
                <a:t>NVMe</a:t>
              </a:r>
              <a:r>
                <a:rPr lang="en-US" dirty="0">
                  <a:latin typeface="Times New Roman" charset="0"/>
                  <a:cs typeface="Times New Roman" charset="0"/>
                </a:rPr>
                <a:t> performs much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better</a:t>
              </a:r>
              <a:r>
                <a:rPr lang="en-US" dirty="0">
                  <a:latin typeface="Times New Roman" charset="0"/>
                  <a:cs typeface="Times New Roman" charset="0"/>
                </a:rPr>
                <a:t>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B93F6-7D12-4F02-AEE9-C9503589221C}"/>
              </a:ext>
            </a:extLst>
          </p:cNvPr>
          <p:cNvSpPr/>
          <p:nvPr/>
        </p:nvSpPr>
        <p:spPr>
          <a:xfrm>
            <a:off x="1230085" y="526595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cs typeface="Times New Roman" charset="0"/>
              </a:rPr>
              <a:t>[Obv.1] H-</a:t>
            </a:r>
            <a:r>
              <a:rPr lang="en-US" dirty="0" err="1">
                <a:latin typeface="Times New Roman" charset="0"/>
                <a:cs typeface="Times New Roman" charset="0"/>
              </a:rPr>
              <a:t>NVMe</a:t>
            </a:r>
            <a:r>
              <a:rPr lang="en-US" dirty="0">
                <a:latin typeface="Times New Roman" charset="0"/>
                <a:cs typeface="Times New Roman" charset="0"/>
              </a:rPr>
              <a:t> achieves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better</a:t>
            </a:r>
            <a:r>
              <a:rPr lang="en-US" dirty="0">
                <a:latin typeface="Times New Roman" charset="0"/>
                <a:cs typeface="Times New Roman" charset="0"/>
              </a:rPr>
              <a:t> performance in majority of cases.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DBAE0F-E02D-4833-8262-73405479AD2F}"/>
              </a:ext>
            </a:extLst>
          </p:cNvPr>
          <p:cNvGrpSpPr/>
          <p:nvPr/>
        </p:nvGrpSpPr>
        <p:grpSpPr>
          <a:xfrm>
            <a:off x="1230085" y="1460885"/>
            <a:ext cx="7162800" cy="5210558"/>
            <a:chOff x="2362199" y="1514598"/>
            <a:chExt cx="7162800" cy="52105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220233-62EB-48D4-A301-7BA8BC6E26E6}"/>
                </a:ext>
              </a:extLst>
            </p:cNvPr>
            <p:cNvSpPr/>
            <p:nvPr/>
          </p:nvSpPr>
          <p:spPr>
            <a:xfrm>
              <a:off x="2362199" y="6078825"/>
              <a:ext cx="7162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cs typeface="Times New Roman" charset="0"/>
                </a:rPr>
                <a:t>[Obv.3] Size -&gt;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256KB</a:t>
              </a:r>
              <a:r>
                <a:rPr lang="en-US" dirty="0">
                  <a:latin typeface="Times New Roman" charset="0"/>
                  <a:cs typeface="Times New Roman" charset="0"/>
                </a:rPr>
                <a:t>, performance improvement -&gt;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less</a:t>
              </a:r>
              <a:r>
                <a:rPr lang="en-US" dirty="0">
                  <a:latin typeface="Times New Roman" charset="0"/>
                  <a:cs typeface="Times New Roman" charset="0"/>
                </a:rPr>
                <a:t>. </a:t>
              </a:r>
            </a:p>
            <a:p>
              <a:r>
                <a:rPr lang="en-US" dirty="0">
                  <a:latin typeface="Times New Roman" charset="0"/>
                  <a:cs typeface="Times New Roman" charset="0"/>
                </a:rPr>
                <a:t>              Because larger I/O =&gt;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better locality </a:t>
              </a:r>
              <a:r>
                <a:rPr lang="en-US" dirty="0">
                  <a:latin typeface="Times New Roman" charset="0"/>
                  <a:cs typeface="Times New Roman" charset="0"/>
                </a:rPr>
                <a:t>=&gt;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less room </a:t>
              </a:r>
              <a:r>
                <a:rPr lang="en-US" dirty="0">
                  <a:latin typeface="Times New Roman" charset="0"/>
                  <a:cs typeface="Times New Roman" charset="0"/>
                </a:rPr>
                <a:t>to improve.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259344" y="1548968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EDC702-66CB-453B-B5D7-033ED785B2AA}"/>
                </a:ext>
              </a:extLst>
            </p:cNvPr>
            <p:cNvSpPr/>
            <p:nvPr/>
          </p:nvSpPr>
          <p:spPr>
            <a:xfrm>
              <a:off x="5169640" y="3771787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ADEDF5-7284-4858-8A5F-516654BD41C9}"/>
                </a:ext>
              </a:extLst>
            </p:cNvPr>
            <p:cNvSpPr/>
            <p:nvPr/>
          </p:nvSpPr>
          <p:spPr>
            <a:xfrm>
              <a:off x="8610600" y="1514598"/>
              <a:ext cx="293914" cy="137341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3617B7-FC77-42CE-A69F-08836B713696}"/>
                </a:ext>
              </a:extLst>
            </p:cNvPr>
            <p:cNvSpPr/>
            <p:nvPr/>
          </p:nvSpPr>
          <p:spPr>
            <a:xfrm>
              <a:off x="8581816" y="3692081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9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Cloud Computing Era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21589" y="990289"/>
            <a:ext cx="145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Patient Time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47750" y="5638800"/>
            <a:ext cx="74066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47750" y="1391682"/>
            <a:ext cx="0" cy="42471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58990" y="1370950"/>
            <a:ext cx="2383399" cy="4792836"/>
            <a:chOff x="1332185" y="1338155"/>
            <a:chExt cx="2383399" cy="4792836"/>
          </a:xfrm>
        </p:grpSpPr>
        <p:grpSp>
          <p:nvGrpSpPr>
            <p:cNvPr id="72" name="Group 71"/>
            <p:cNvGrpSpPr/>
            <p:nvPr/>
          </p:nvGrpSpPr>
          <p:grpSpPr>
            <a:xfrm>
              <a:off x="1332185" y="1338155"/>
              <a:ext cx="2383399" cy="4792836"/>
              <a:chOff x="1332185" y="1338155"/>
              <a:chExt cx="2383399" cy="479283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332185" y="5761659"/>
                <a:ext cx="1627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Baby Boomers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1400" y="1338155"/>
                <a:ext cx="1964184" cy="913435"/>
              </a:xfrm>
              <a:prstGeom prst="rect">
                <a:avLst/>
              </a:prstGeom>
            </p:spPr>
          </p:pic>
          <p:sp>
            <p:nvSpPr>
              <p:cNvPr id="30" name="Oval 29"/>
              <p:cNvSpPr/>
              <p:nvPr/>
            </p:nvSpPr>
            <p:spPr>
              <a:xfrm>
                <a:off x="2145870" y="2355645"/>
                <a:ext cx="198349" cy="198349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1761790" y="2683285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~ 30 sec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434044" y="3574756"/>
            <a:ext cx="2616749" cy="2556531"/>
            <a:chOff x="6315197" y="3582938"/>
            <a:chExt cx="2616749" cy="255653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5792" r="43478"/>
            <a:stretch/>
          </p:blipFill>
          <p:spPr>
            <a:xfrm>
              <a:off x="7514286" y="3582938"/>
              <a:ext cx="1417660" cy="1587503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60320" y="5269955"/>
              <a:ext cx="198349" cy="19834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81720" y="577013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Generation ?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37165" y="513470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cxnSp>
          <p:nvCxnSpPr>
            <p:cNvPr id="77" name="Straight Connector 76"/>
            <p:cNvCxnSpPr>
              <a:stCxn id="33" idx="5"/>
              <a:endCxn id="35" idx="2"/>
            </p:cNvCxnSpPr>
            <p:nvPr/>
          </p:nvCxnSpPr>
          <p:spPr>
            <a:xfrm>
              <a:off x="6315197" y="5269615"/>
              <a:ext cx="1545123" cy="995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144769" y="3333748"/>
            <a:ext cx="2633359" cy="2840249"/>
            <a:chOff x="3477080" y="3300953"/>
            <a:chExt cx="2633359" cy="2840249"/>
          </a:xfrm>
        </p:grpSpPr>
        <p:grpSp>
          <p:nvGrpSpPr>
            <p:cNvPr id="75" name="Group 74"/>
            <p:cNvGrpSpPr/>
            <p:nvPr/>
          </p:nvGrpSpPr>
          <p:grpSpPr>
            <a:xfrm>
              <a:off x="3477080" y="4085915"/>
              <a:ext cx="2250067" cy="2055287"/>
              <a:chOff x="3717964" y="4085915"/>
              <a:chExt cx="2250067" cy="205528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680499" y="5771870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Millennials</a:t>
                </a:r>
              </a:p>
            </p:txBody>
          </p:sp>
          <p:cxnSp>
            <p:nvCxnSpPr>
              <p:cNvPr id="20" name="Straight Connector 19"/>
              <p:cNvCxnSpPr>
                <a:stCxn id="31" idx="5"/>
                <a:endCxn id="32" idx="2"/>
              </p:cNvCxnSpPr>
              <p:nvPr/>
            </p:nvCxnSpPr>
            <p:spPr>
              <a:xfrm>
                <a:off x="3717964" y="4085915"/>
                <a:ext cx="1456355" cy="76828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5174319" y="4755024"/>
                <a:ext cx="198349" cy="1983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919708" y="4998557"/>
                <a:ext cx="830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~ 5 sec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5672" y="3300953"/>
              <a:ext cx="1814767" cy="108886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770425" y="3490237"/>
            <a:ext cx="2770260" cy="2663295"/>
            <a:chOff x="4974883" y="3454028"/>
            <a:chExt cx="2770260" cy="2663295"/>
          </a:xfrm>
        </p:grpSpPr>
        <p:grpSp>
          <p:nvGrpSpPr>
            <p:cNvPr id="83" name="Group 82"/>
            <p:cNvGrpSpPr/>
            <p:nvPr/>
          </p:nvGrpSpPr>
          <p:grpSpPr>
            <a:xfrm>
              <a:off x="4974883" y="4920911"/>
              <a:ext cx="2419595" cy="1196412"/>
              <a:chOff x="5215767" y="4920911"/>
              <a:chExt cx="2419595" cy="119641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123410" y="5747991"/>
                <a:ext cx="1511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Generation Z</a:t>
                </a:r>
              </a:p>
            </p:txBody>
          </p:sp>
          <p:cxnSp>
            <p:nvCxnSpPr>
              <p:cNvPr id="22" name="Straight Connector 21"/>
              <p:cNvCxnSpPr>
                <a:stCxn id="32" idx="5"/>
                <a:endCxn id="33" idx="2"/>
              </p:cNvCxnSpPr>
              <p:nvPr/>
            </p:nvCxnSpPr>
            <p:spPr>
              <a:xfrm>
                <a:off x="5215767" y="4920911"/>
                <a:ext cx="1620325" cy="25994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6836092" y="5081676"/>
                <a:ext cx="198349" cy="198349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37387" y="5183223"/>
                <a:ext cx="830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~ 1 sec</a:t>
                </a: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369" y="3454028"/>
              <a:ext cx="1692774" cy="125174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741976" y="2351031"/>
            <a:ext cx="2194229" cy="3831210"/>
            <a:chOff x="1741976" y="2351031"/>
            <a:chExt cx="2194229" cy="3831210"/>
          </a:xfrm>
        </p:grpSpPr>
        <p:grpSp>
          <p:nvGrpSpPr>
            <p:cNvPr id="74" name="Group 73"/>
            <p:cNvGrpSpPr/>
            <p:nvPr/>
          </p:nvGrpSpPr>
          <p:grpSpPr>
            <a:xfrm>
              <a:off x="1741976" y="2557741"/>
              <a:ext cx="2194229" cy="3624500"/>
              <a:chOff x="2476168" y="2378824"/>
              <a:chExt cx="2194229" cy="362450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145621" y="5633992"/>
                <a:ext cx="1524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Generation X</a:t>
                </a:r>
              </a:p>
            </p:txBody>
          </p:sp>
          <p:cxnSp>
            <p:nvCxnSpPr>
              <p:cNvPr id="17" name="Straight Connector 16"/>
              <p:cNvCxnSpPr>
                <a:stCxn id="30" idx="5"/>
                <a:endCxn id="31" idx="1"/>
              </p:cNvCxnSpPr>
              <p:nvPr/>
            </p:nvCxnSpPr>
            <p:spPr>
              <a:xfrm>
                <a:off x="2476168" y="2378824"/>
                <a:ext cx="1262540" cy="142071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709660" y="3770492"/>
                <a:ext cx="198349" cy="198349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549168" y="3304198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~ 15 sec</a:t>
                </a: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/>
            <a:srcRect l="27047" r="4920"/>
            <a:stretch/>
          </p:blipFill>
          <p:spPr>
            <a:xfrm>
              <a:off x="2529160" y="2351031"/>
              <a:ext cx="1287312" cy="1063169"/>
            </a:xfrm>
            <a:prstGeom prst="rect">
              <a:avLst/>
            </a:prstGeom>
          </p:spPr>
        </p:pic>
      </p:grpSp>
      <p:sp>
        <p:nvSpPr>
          <p:cNvPr id="46" name="Explosion 2 45"/>
          <p:cNvSpPr/>
          <p:nvPr/>
        </p:nvSpPr>
        <p:spPr>
          <a:xfrm>
            <a:off x="3782464" y="1076835"/>
            <a:ext cx="6047336" cy="190081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charset="0"/>
                <a:cs typeface="Times New Roman" charset="0"/>
              </a:rPr>
              <a:t>People can’t </a:t>
            </a:r>
            <a:r>
              <a:rPr lang="en-US" sz="2400" b="1" dirty="0">
                <a:latin typeface="Times New Roman" charset="0"/>
                <a:cs typeface="Times New Roman" charset="0"/>
              </a:rPr>
              <a:t>wait!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05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4"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Temporal and Spatial Overheads of Mixed Workloads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612285"/>
            <a:ext cx="4274820" cy="502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42AAF4-180E-4468-A3EA-A8F06BB15096}"/>
              </a:ext>
            </a:extLst>
          </p:cNvPr>
          <p:cNvGrpSpPr/>
          <p:nvPr/>
        </p:nvGrpSpPr>
        <p:grpSpPr>
          <a:xfrm>
            <a:off x="609600" y="930376"/>
            <a:ext cx="9296400" cy="5334194"/>
            <a:chOff x="609600" y="930376"/>
            <a:chExt cx="9296400" cy="53341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3A5ACC-2054-41FE-873C-835B03ACDC5F}"/>
                </a:ext>
              </a:extLst>
            </p:cNvPr>
            <p:cNvSpPr/>
            <p:nvPr/>
          </p:nvSpPr>
          <p:spPr>
            <a:xfrm>
              <a:off x="2971800" y="930376"/>
              <a:ext cx="2209800" cy="1812823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D3516D-07A1-49DD-B29B-56C6D49BA7DE}"/>
                </a:ext>
              </a:extLst>
            </p:cNvPr>
            <p:cNvSpPr/>
            <p:nvPr/>
          </p:nvSpPr>
          <p:spPr>
            <a:xfrm>
              <a:off x="609600" y="5679795"/>
              <a:ext cx="9296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[Obv.1]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signiﬁcantly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reduces time for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small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I/O sizes =&gt; beneﬁcial from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parallelism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, reduces WAF.</a:t>
              </a:r>
            </a:p>
            <a:p>
              <a:r>
                <a:rPr lang="en-US" sz="1600" dirty="0">
                  <a:latin typeface="Times New Roman" charset="0"/>
                  <a:cs typeface="Times New Roman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951675-01E9-4F4E-B031-8D601391214E}"/>
              </a:ext>
            </a:extLst>
          </p:cNvPr>
          <p:cNvGrpSpPr/>
          <p:nvPr/>
        </p:nvGrpSpPr>
        <p:grpSpPr>
          <a:xfrm>
            <a:off x="609600" y="3524991"/>
            <a:ext cx="8458200" cy="2840566"/>
            <a:chOff x="609600" y="3524991"/>
            <a:chExt cx="8458200" cy="284056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7AE95D-25E3-4C78-8B8D-DBDEA77CDBC5}"/>
                </a:ext>
              </a:extLst>
            </p:cNvPr>
            <p:cNvSpPr/>
            <p:nvPr/>
          </p:nvSpPr>
          <p:spPr>
            <a:xfrm>
              <a:off x="609600" y="6027003"/>
              <a:ext cx="8458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[Obv.2] slightly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higher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spatial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overhead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=&gt;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maintain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multiple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subqueues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in the driver layer.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72B876-9F21-4317-9E57-4D9A2F1A734F}"/>
                </a:ext>
              </a:extLst>
            </p:cNvPr>
            <p:cNvSpPr/>
            <p:nvPr/>
          </p:nvSpPr>
          <p:spPr>
            <a:xfrm>
              <a:off x="2971800" y="3524991"/>
              <a:ext cx="1524000" cy="1504209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7CAC1D-3FD0-4139-859A-6CD082B3E032}"/>
              </a:ext>
            </a:extLst>
          </p:cNvPr>
          <p:cNvGrpSpPr/>
          <p:nvPr/>
        </p:nvGrpSpPr>
        <p:grpSpPr>
          <a:xfrm>
            <a:off x="609600" y="3709078"/>
            <a:ext cx="8150843" cy="3045410"/>
            <a:chOff x="4655712" y="3363456"/>
            <a:chExt cx="8150843" cy="30454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9B485F-90DA-4636-BCA8-AA2401B42995}"/>
                </a:ext>
              </a:extLst>
            </p:cNvPr>
            <p:cNvSpPr/>
            <p:nvPr/>
          </p:nvSpPr>
          <p:spPr>
            <a:xfrm>
              <a:off x="4655712" y="6070312"/>
              <a:ext cx="81508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[Obv.3] I/O size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increases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-&gt; gap gets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smaller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.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Penalty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of overhead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&lt;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time saved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.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7C6AECF-F9F5-47FA-A0E2-25A13C8C00D3}"/>
                </a:ext>
              </a:extLst>
            </p:cNvPr>
            <p:cNvGrpSpPr/>
            <p:nvPr/>
          </p:nvGrpSpPr>
          <p:grpSpPr>
            <a:xfrm>
              <a:off x="7139402" y="3363456"/>
              <a:ext cx="3391221" cy="1510759"/>
              <a:chOff x="7139402" y="3363456"/>
              <a:chExt cx="3391221" cy="151075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5303664-7B59-4D84-9344-4BF203F89C94}"/>
                  </a:ext>
                </a:extLst>
              </p:cNvPr>
              <p:cNvGrpSpPr/>
              <p:nvPr/>
            </p:nvGrpSpPr>
            <p:grpSpPr>
              <a:xfrm>
                <a:off x="7315200" y="3363456"/>
                <a:ext cx="3215423" cy="1486870"/>
                <a:chOff x="6697225" y="2742440"/>
                <a:chExt cx="3215423" cy="148687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E30B52D6-D524-4600-A4AE-514D6A2B83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97225" y="2742440"/>
                  <a:ext cx="533400" cy="72229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7441E21-0492-4E6E-8EBB-C98C43728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0625" y="3451387"/>
                  <a:ext cx="530078" cy="38254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50A9E57-35B6-4F61-9911-03A264C86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1959" y="4076910"/>
                  <a:ext cx="1590689" cy="1524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582DA42-EC23-4F99-8C1A-988E712BC63F}"/>
                  </a:ext>
                </a:extLst>
              </p:cNvPr>
              <p:cNvGrpSpPr/>
              <p:nvPr/>
            </p:nvGrpSpPr>
            <p:grpSpPr>
              <a:xfrm>
                <a:off x="7139402" y="3535771"/>
                <a:ext cx="3127526" cy="1338444"/>
                <a:chOff x="6785122" y="2890866"/>
                <a:chExt cx="3127526" cy="1338444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192884D-93C9-42EC-9C90-6074E2AA0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85122" y="2890866"/>
                  <a:ext cx="530078" cy="766734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85B6054-939F-421C-AFC0-7FD7256C73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5200" y="3657600"/>
                  <a:ext cx="1027422" cy="41931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2A69893-53E3-4D01-B1E0-4D0F755CF6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1959" y="4076910"/>
                  <a:ext cx="1590689" cy="15240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37EF786-2D45-4F8C-BB1A-4ACE55518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0877" y="4454944"/>
                <a:ext cx="549057" cy="22597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89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4"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Stress Tests on Sequential and Random Workloads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61" y="1129186"/>
            <a:ext cx="3810000" cy="2208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040" y="1083875"/>
            <a:ext cx="4114800" cy="2357438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AFA1E14-B612-4668-921F-6DDA75747998}"/>
              </a:ext>
            </a:extLst>
          </p:cNvPr>
          <p:cNvGrpSpPr/>
          <p:nvPr/>
        </p:nvGrpSpPr>
        <p:grpSpPr>
          <a:xfrm>
            <a:off x="500241" y="1705243"/>
            <a:ext cx="8174740" cy="2798886"/>
            <a:chOff x="603082" y="3662407"/>
            <a:chExt cx="8174740" cy="279888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1E8C46-C28A-4212-90CF-C5CDE6D7D4DF}"/>
                </a:ext>
              </a:extLst>
            </p:cNvPr>
            <p:cNvSpPr/>
            <p:nvPr/>
          </p:nvSpPr>
          <p:spPr>
            <a:xfrm>
              <a:off x="603082" y="6122739"/>
              <a:ext cx="81747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[Obv.1]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SeqRead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&gt;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Baseline, 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RandRead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&gt;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Baseline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73A7440-C5B8-45C9-89C6-9CF8811CD9B3}"/>
                </a:ext>
              </a:extLst>
            </p:cNvPr>
            <p:cNvSpPr/>
            <p:nvPr/>
          </p:nvSpPr>
          <p:spPr>
            <a:xfrm>
              <a:off x="2680578" y="3834947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8B3B05C-3BCC-4E41-97E7-307B18D19780}"/>
                </a:ext>
              </a:extLst>
            </p:cNvPr>
            <p:cNvSpPr/>
            <p:nvPr/>
          </p:nvSpPr>
          <p:spPr>
            <a:xfrm>
              <a:off x="3849978" y="3691169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9BE64F0-5E78-4D38-ABFF-246B16928874}"/>
                </a:ext>
              </a:extLst>
            </p:cNvPr>
            <p:cNvSpPr/>
            <p:nvPr/>
          </p:nvSpPr>
          <p:spPr>
            <a:xfrm>
              <a:off x="3472382" y="3662407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209CB38-4F98-4585-BD95-5255A90502A1}"/>
                </a:ext>
              </a:extLst>
            </p:cNvPr>
            <p:cNvSpPr/>
            <p:nvPr/>
          </p:nvSpPr>
          <p:spPr>
            <a:xfrm>
              <a:off x="3073558" y="3692663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E663675-707D-40B9-B934-BF4512EC4BD6}"/>
                </a:ext>
              </a:extLst>
            </p:cNvPr>
            <p:cNvSpPr/>
            <p:nvPr/>
          </p:nvSpPr>
          <p:spPr>
            <a:xfrm>
              <a:off x="2293423" y="4273167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6F61485-1093-4DD5-A06C-1B166BDFAD57}"/>
                </a:ext>
              </a:extLst>
            </p:cNvPr>
            <p:cNvSpPr/>
            <p:nvPr/>
          </p:nvSpPr>
          <p:spPr>
            <a:xfrm>
              <a:off x="1902225" y="4508013"/>
              <a:ext cx="268146" cy="46969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FCE19DA-75A1-457B-A881-99A15DF87770}"/>
                </a:ext>
              </a:extLst>
            </p:cNvPr>
            <p:cNvSpPr/>
            <p:nvPr/>
          </p:nvSpPr>
          <p:spPr>
            <a:xfrm>
              <a:off x="1509067" y="4756692"/>
              <a:ext cx="237120" cy="26543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434C387-DCB0-49A1-AC4B-24AAFD743F2B}"/>
                </a:ext>
              </a:extLst>
            </p:cNvPr>
            <p:cNvSpPr/>
            <p:nvPr/>
          </p:nvSpPr>
          <p:spPr>
            <a:xfrm>
              <a:off x="1109967" y="4900756"/>
              <a:ext cx="300927" cy="15103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EE25493-0053-480F-AE78-627F74BB64FC}"/>
              </a:ext>
            </a:extLst>
          </p:cNvPr>
          <p:cNvGrpSpPr/>
          <p:nvPr/>
        </p:nvGrpSpPr>
        <p:grpSpPr>
          <a:xfrm>
            <a:off x="500993" y="1774871"/>
            <a:ext cx="8002946" cy="3270092"/>
            <a:chOff x="518520" y="3664954"/>
            <a:chExt cx="8002946" cy="3270092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63E6C7F-547A-483E-9DEA-2CDFBDF57F9F}"/>
                </a:ext>
              </a:extLst>
            </p:cNvPr>
            <p:cNvSpPr/>
            <p:nvPr/>
          </p:nvSpPr>
          <p:spPr>
            <a:xfrm>
              <a:off x="518520" y="6596492"/>
              <a:ext cx="57179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[Obv.2]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SeqWrite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&gt;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Baseline,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RandWrt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&lt;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Baseline (WAF)</a:t>
              </a:r>
              <a:endParaRPr lang="en-US" sz="1600" dirty="0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F31A743-FBE0-4BAD-86E3-D86B8806B2D9}"/>
                </a:ext>
              </a:extLst>
            </p:cNvPr>
            <p:cNvGrpSpPr/>
            <p:nvPr/>
          </p:nvGrpSpPr>
          <p:grpSpPr>
            <a:xfrm>
              <a:off x="5222279" y="3664954"/>
              <a:ext cx="3299187" cy="1389942"/>
              <a:chOff x="5222279" y="3664954"/>
              <a:chExt cx="3299187" cy="1389942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46BBADA-BF33-488B-AE52-E56FAFBE13F7}"/>
                  </a:ext>
                </a:extLst>
              </p:cNvPr>
              <p:cNvSpPr/>
              <p:nvPr/>
            </p:nvSpPr>
            <p:spPr>
              <a:xfrm>
                <a:off x="8332329" y="3664954"/>
                <a:ext cx="189137" cy="469693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3138976-F185-4D69-A323-2D3497D0F897}"/>
                  </a:ext>
                </a:extLst>
              </p:cNvPr>
              <p:cNvGrpSpPr/>
              <p:nvPr/>
            </p:nvGrpSpPr>
            <p:grpSpPr>
              <a:xfrm>
                <a:off x="5222279" y="3692128"/>
                <a:ext cx="2659053" cy="1362768"/>
                <a:chOff x="5222279" y="3692128"/>
                <a:chExt cx="2659053" cy="1362768"/>
              </a:xfrm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AF5491B5-DD58-4B6E-860C-D8753BD0B283}"/>
                    </a:ext>
                  </a:extLst>
                </p:cNvPr>
                <p:cNvGrpSpPr/>
                <p:nvPr/>
              </p:nvGrpSpPr>
              <p:grpSpPr>
                <a:xfrm>
                  <a:off x="6111539" y="3692128"/>
                  <a:ext cx="1769793" cy="790209"/>
                  <a:chOff x="6111539" y="3692128"/>
                  <a:chExt cx="1769793" cy="790209"/>
                </a:xfrm>
              </p:grpSpPr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6C55285-0374-41C3-A219-578E3FEA00FC}"/>
                      </a:ext>
                    </a:extLst>
                  </p:cNvPr>
                  <p:cNvSpPr/>
                  <p:nvPr/>
                </p:nvSpPr>
                <p:spPr>
                  <a:xfrm>
                    <a:off x="7692195" y="3706592"/>
                    <a:ext cx="189137" cy="469693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8FFDBE96-FAD0-44DA-821D-390E383925B7}"/>
                      </a:ext>
                    </a:extLst>
                  </p:cNvPr>
                  <p:cNvSpPr/>
                  <p:nvPr/>
                </p:nvSpPr>
                <p:spPr>
                  <a:xfrm>
                    <a:off x="7304520" y="3708008"/>
                    <a:ext cx="189137" cy="469693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A6862821-E64D-4668-8549-E3605615CEE6}"/>
                      </a:ext>
                    </a:extLst>
                  </p:cNvPr>
                  <p:cNvSpPr/>
                  <p:nvPr/>
                </p:nvSpPr>
                <p:spPr>
                  <a:xfrm>
                    <a:off x="6907323" y="3698572"/>
                    <a:ext cx="189137" cy="469693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736136EB-9407-4C4D-95E4-7381F7779D31}"/>
                      </a:ext>
                    </a:extLst>
                  </p:cNvPr>
                  <p:cNvSpPr/>
                  <p:nvPr/>
                </p:nvSpPr>
                <p:spPr>
                  <a:xfrm>
                    <a:off x="6509431" y="3692128"/>
                    <a:ext cx="189137" cy="469693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75E9B3E7-C9EB-4B81-B26A-0E7F38C4FAAA}"/>
                      </a:ext>
                    </a:extLst>
                  </p:cNvPr>
                  <p:cNvSpPr/>
                  <p:nvPr/>
                </p:nvSpPr>
                <p:spPr>
                  <a:xfrm>
                    <a:off x="6111539" y="4012644"/>
                    <a:ext cx="189137" cy="469693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09EBBEB1-9901-48D3-BAEB-FD345484889B}"/>
                    </a:ext>
                  </a:extLst>
                </p:cNvPr>
                <p:cNvSpPr/>
                <p:nvPr/>
              </p:nvSpPr>
              <p:spPr>
                <a:xfrm>
                  <a:off x="5704262" y="4776262"/>
                  <a:ext cx="189137" cy="248988"/>
                </a:xfrm>
                <a:prstGeom prst="rect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B26D6F61-9223-4C78-B20A-616155FF6393}"/>
                    </a:ext>
                  </a:extLst>
                </p:cNvPr>
                <p:cNvSpPr/>
                <p:nvPr/>
              </p:nvSpPr>
              <p:spPr>
                <a:xfrm>
                  <a:off x="5222279" y="4805908"/>
                  <a:ext cx="189137" cy="248988"/>
                </a:xfrm>
                <a:prstGeom prst="rect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DFB1854-36FD-4198-83F0-39C7BB55CC73}"/>
              </a:ext>
            </a:extLst>
          </p:cNvPr>
          <p:cNvGrpSpPr/>
          <p:nvPr/>
        </p:nvGrpSpPr>
        <p:grpSpPr>
          <a:xfrm>
            <a:off x="488113" y="1181221"/>
            <a:ext cx="8662408" cy="4412748"/>
            <a:chOff x="355823" y="3089166"/>
            <a:chExt cx="8662408" cy="4412748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C6D7C98-F258-43E3-A758-ED80ECCDBE1D}"/>
                </a:ext>
              </a:extLst>
            </p:cNvPr>
            <p:cNvGrpSpPr/>
            <p:nvPr/>
          </p:nvGrpSpPr>
          <p:grpSpPr>
            <a:xfrm>
              <a:off x="498601" y="3089166"/>
              <a:ext cx="8519630" cy="613086"/>
              <a:chOff x="480899" y="3024662"/>
              <a:chExt cx="8519630" cy="613086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F4085C2-D653-40BC-A8A5-A181E9A6C2E3}"/>
                  </a:ext>
                </a:extLst>
              </p:cNvPr>
              <p:cNvGrpSpPr/>
              <p:nvPr/>
            </p:nvGrpSpPr>
            <p:grpSpPr>
              <a:xfrm>
                <a:off x="480899" y="3030038"/>
                <a:ext cx="4103811" cy="532018"/>
                <a:chOff x="480899" y="3030038"/>
                <a:chExt cx="4103811" cy="532018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69D70ABD-FEA4-45FE-97DD-48144E4199B9}"/>
                    </a:ext>
                  </a:extLst>
                </p:cNvPr>
                <p:cNvCxnSpPr/>
                <p:nvPr/>
              </p:nvCxnSpPr>
              <p:spPr>
                <a:xfrm flipV="1">
                  <a:off x="480899" y="3553573"/>
                  <a:ext cx="3581400" cy="848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B250BEC9-B91A-4221-90E1-436B505BD97F}"/>
                    </a:ext>
                  </a:extLst>
                </p:cNvPr>
                <p:cNvSpPr/>
                <p:nvPr/>
              </p:nvSpPr>
              <p:spPr>
                <a:xfrm>
                  <a:off x="3786093" y="3030038"/>
                  <a:ext cx="79861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ReadCap</a:t>
                  </a:r>
                  <a:endParaRPr lang="en-US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2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6000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11B42832-366F-4666-8EF2-13238D749021}"/>
                  </a:ext>
                </a:extLst>
              </p:cNvPr>
              <p:cNvGrpSpPr/>
              <p:nvPr/>
            </p:nvGrpSpPr>
            <p:grpSpPr>
              <a:xfrm>
                <a:off x="4926656" y="3024662"/>
                <a:ext cx="4073873" cy="613086"/>
                <a:chOff x="4926656" y="3024662"/>
                <a:chExt cx="4073873" cy="613086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37D39F55-ED81-4925-9DE9-E515741A5F0A}"/>
                    </a:ext>
                  </a:extLst>
                </p:cNvPr>
                <p:cNvCxnSpPr/>
                <p:nvPr/>
              </p:nvCxnSpPr>
              <p:spPr>
                <a:xfrm flipV="1">
                  <a:off x="4926656" y="3629265"/>
                  <a:ext cx="3581400" cy="848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52E4128-F835-4166-BA52-CC92283438F8}"/>
                    </a:ext>
                  </a:extLst>
                </p:cNvPr>
                <p:cNvSpPr/>
                <p:nvPr/>
              </p:nvSpPr>
              <p:spPr>
                <a:xfrm>
                  <a:off x="8159786" y="3024662"/>
                  <a:ext cx="8407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err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WriteCap</a:t>
                  </a:r>
                  <a:endParaRPr lang="en-US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2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2000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439896-20C4-4B53-8375-5E7679937AD7}"/>
                </a:ext>
              </a:extLst>
            </p:cNvPr>
            <p:cNvSpPr/>
            <p:nvPr/>
          </p:nvSpPr>
          <p:spPr>
            <a:xfrm>
              <a:off x="355823" y="7163360"/>
              <a:ext cx="60799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[Obv.3] After 16KB,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SeqRead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BW,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SeqWrite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BW =&gt;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Device Capacity 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15B3741-F58B-41D4-9D7B-B8797291DEAB}"/>
              </a:ext>
            </a:extLst>
          </p:cNvPr>
          <p:cNvGrpSpPr/>
          <p:nvPr/>
        </p:nvGrpSpPr>
        <p:grpSpPr>
          <a:xfrm>
            <a:off x="3294601" y="1778804"/>
            <a:ext cx="4921154" cy="1553420"/>
            <a:chOff x="3033587" y="3617521"/>
            <a:chExt cx="4921154" cy="1553420"/>
          </a:xfrm>
        </p:grpSpPr>
        <p:sp>
          <p:nvSpPr>
            <p:cNvPr id="183" name="Arrow: Down 8560">
              <a:extLst>
                <a:ext uri="{FF2B5EF4-FFF2-40B4-BE49-F238E27FC236}">
                  <a16:creationId xmlns:a16="http://schemas.microsoft.com/office/drawing/2014/main" id="{D4206E73-BA42-43B6-92A7-F3DAD475D24A}"/>
                </a:ext>
              </a:extLst>
            </p:cNvPr>
            <p:cNvSpPr/>
            <p:nvPr/>
          </p:nvSpPr>
          <p:spPr>
            <a:xfrm rot="10800000">
              <a:off x="3662602" y="3617521"/>
              <a:ext cx="193498" cy="25928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Arrow: Down 8561">
              <a:extLst>
                <a:ext uri="{FF2B5EF4-FFF2-40B4-BE49-F238E27FC236}">
                  <a16:creationId xmlns:a16="http://schemas.microsoft.com/office/drawing/2014/main" id="{D6F82CC4-A3F1-4E86-BA87-19AF901578EA}"/>
                </a:ext>
              </a:extLst>
            </p:cNvPr>
            <p:cNvSpPr/>
            <p:nvPr/>
          </p:nvSpPr>
          <p:spPr>
            <a:xfrm rot="10800000">
              <a:off x="7602791" y="3649163"/>
              <a:ext cx="193498" cy="25928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Explosion 2 38">
              <a:extLst>
                <a:ext uri="{FF2B5EF4-FFF2-40B4-BE49-F238E27FC236}">
                  <a16:creationId xmlns:a16="http://schemas.microsoft.com/office/drawing/2014/main" id="{39F0F5C0-3123-4CA2-804C-B99F28C73AB7}"/>
                </a:ext>
              </a:extLst>
            </p:cNvPr>
            <p:cNvSpPr/>
            <p:nvPr/>
          </p:nvSpPr>
          <p:spPr>
            <a:xfrm>
              <a:off x="3033587" y="3683278"/>
              <a:ext cx="1723596" cy="1374759"/>
            </a:xfrm>
            <a:prstGeom prst="irregularSeal2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Gap↓</a:t>
              </a:r>
            </a:p>
          </p:txBody>
        </p:sp>
        <p:sp>
          <p:nvSpPr>
            <p:cNvPr id="186" name="Explosion 2 38">
              <a:extLst>
                <a:ext uri="{FF2B5EF4-FFF2-40B4-BE49-F238E27FC236}">
                  <a16:creationId xmlns:a16="http://schemas.microsoft.com/office/drawing/2014/main" id="{2CC16DFB-97A0-4CA2-B060-15DD56FF79EA}"/>
                </a:ext>
              </a:extLst>
            </p:cNvPr>
            <p:cNvSpPr/>
            <p:nvPr/>
          </p:nvSpPr>
          <p:spPr>
            <a:xfrm>
              <a:off x="6231145" y="3796182"/>
              <a:ext cx="1723596" cy="1374759"/>
            </a:xfrm>
            <a:prstGeom prst="irregularSeal2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Gap↓</a:t>
              </a:r>
            </a:p>
          </p:txBody>
        </p:sp>
      </p:grpSp>
      <p:grpSp>
        <p:nvGrpSpPr>
          <p:cNvPr id="8597" name="Group 8596"/>
          <p:cNvGrpSpPr/>
          <p:nvPr/>
        </p:nvGrpSpPr>
        <p:grpSpPr>
          <a:xfrm>
            <a:off x="488113" y="1681470"/>
            <a:ext cx="9372600" cy="4453333"/>
            <a:chOff x="534838" y="1838925"/>
            <a:chExt cx="9372600" cy="4453333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CEB2BE2-DBEB-4559-8504-24060B81B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922" y="3057179"/>
              <a:ext cx="393811" cy="1272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96" name="Group 8595"/>
            <p:cNvGrpSpPr/>
            <p:nvPr/>
          </p:nvGrpSpPr>
          <p:grpSpPr>
            <a:xfrm>
              <a:off x="534838" y="1838925"/>
              <a:ext cx="9372600" cy="4453333"/>
              <a:chOff x="525774" y="1699500"/>
              <a:chExt cx="9372600" cy="4453333"/>
            </a:xfrm>
          </p:grpSpPr>
          <p:grpSp>
            <p:nvGrpSpPr>
              <p:cNvPr id="8521" name="Group 8520"/>
              <p:cNvGrpSpPr/>
              <p:nvPr/>
            </p:nvGrpSpPr>
            <p:grpSpPr>
              <a:xfrm>
                <a:off x="525774" y="1699500"/>
                <a:ext cx="9372600" cy="4453333"/>
                <a:chOff x="525774" y="1699500"/>
                <a:chExt cx="9372600" cy="4453333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53FC3F0-1C65-4CC4-B038-2B6AE2A49685}"/>
                    </a:ext>
                  </a:extLst>
                </p:cNvPr>
                <p:cNvGrpSpPr/>
                <p:nvPr/>
              </p:nvGrpSpPr>
              <p:grpSpPr>
                <a:xfrm>
                  <a:off x="525774" y="1699500"/>
                  <a:ext cx="9372600" cy="4453333"/>
                  <a:chOff x="634884" y="3633435"/>
                  <a:chExt cx="9372600" cy="4453333"/>
                </a:xfrm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59EA04E4-C6E6-474D-BD63-9E72C164DF3C}"/>
                      </a:ext>
                    </a:extLst>
                  </p:cNvPr>
                  <p:cNvSpPr/>
                  <p:nvPr/>
                </p:nvSpPr>
                <p:spPr>
                  <a:xfrm>
                    <a:off x="634884" y="7748214"/>
                    <a:ext cx="9372600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[Obv.4] </a:t>
                    </a:r>
                    <a:r>
                      <a:rPr lang="en-US" sz="1600" b="1" dirty="0">
                        <a:latin typeface="Times New Roman" charset="0"/>
                        <a:cs typeface="Times New Roman" charset="0"/>
                      </a:rPr>
                      <a:t>Gap</a:t>
                    </a:r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lang="en-US" sz="1600" b="1" dirty="0">
                        <a:latin typeface="Times New Roman" charset="0"/>
                        <a:cs typeface="Times New Roman" charset="0"/>
                      </a:rPr>
                      <a:t>↓ </a:t>
                    </a:r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btw </a:t>
                    </a:r>
                    <a:r>
                      <a:rPr lang="en-US" sz="1600" b="1" dirty="0" err="1">
                        <a:solidFill>
                          <a:srgbClr val="00B050"/>
                        </a:solidFill>
                        <a:latin typeface="Times New Roman" charset="0"/>
                        <a:cs typeface="Times New Roman" charset="0"/>
                      </a:rPr>
                      <a:t>RandRead</a:t>
                    </a:r>
                    <a:r>
                      <a:rPr lang="en-US" sz="1600" b="1" dirty="0">
                        <a:solidFill>
                          <a:srgbClr val="00B050"/>
                        </a:solidFill>
                        <a:latin typeface="Times New Roman" charset="0"/>
                        <a:cs typeface="Times New Roman" charset="0"/>
                      </a:rPr>
                      <a:t> / </a:t>
                    </a:r>
                    <a:r>
                      <a:rPr lang="en-US" sz="1600" b="1" dirty="0" err="1">
                        <a:solidFill>
                          <a:srgbClr val="00B050"/>
                        </a:solidFill>
                        <a:latin typeface="Times New Roman" charset="0"/>
                        <a:cs typeface="Times New Roman" charset="0"/>
                      </a:rPr>
                      <a:t>RandWrt</a:t>
                    </a:r>
                    <a:r>
                      <a:rPr lang="en-US" sz="1600" b="1" dirty="0">
                        <a:solidFill>
                          <a:srgbClr val="00B05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to </a:t>
                    </a:r>
                    <a:r>
                      <a:rPr lang="en-US" sz="1600" b="1" dirty="0" err="1">
                        <a:solidFill>
                          <a:srgbClr val="C00000"/>
                        </a:solidFill>
                        <a:latin typeface="Times New Roman" charset="0"/>
                        <a:cs typeface="Times New Roman" charset="0"/>
                      </a:rPr>
                      <a:t>SeqRead</a:t>
                    </a:r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charset="0"/>
                        <a:cs typeface="Times New Roman" charset="0"/>
                      </a:rPr>
                      <a:t> / </a:t>
                    </a:r>
                    <a:r>
                      <a:rPr lang="en-US" sz="1600" b="1" dirty="0" err="1">
                        <a:solidFill>
                          <a:srgbClr val="C00000"/>
                        </a:solidFill>
                        <a:latin typeface="Times New Roman" charset="0"/>
                        <a:cs typeface="Times New Roman" charset="0"/>
                      </a:rPr>
                      <a:t>SeqWrt</a:t>
                    </a:r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=&gt; </a:t>
                    </a:r>
                    <a:r>
                      <a:rPr lang="en-US" sz="1600" b="1" dirty="0">
                        <a:latin typeface="Times New Roman" charset="0"/>
                        <a:cs typeface="Times New Roman" charset="0"/>
                      </a:rPr>
                      <a:t>WAF↓</a:t>
                    </a:r>
                    <a:r>
                      <a:rPr lang="en-US" sz="1600" dirty="0">
                        <a:latin typeface="Times New Roman" charset="0"/>
                        <a:cs typeface="Times New Roman" charset="0"/>
                      </a:rPr>
                      <a:t>   </a:t>
                    </a:r>
                    <a:r>
                      <a:rPr lang="en-US" sz="1600" b="1" dirty="0">
                        <a:latin typeface="Times New Roman" charset="0"/>
                        <a:cs typeface="Times New Roman" charset="0"/>
                      </a:rPr>
                      <a:t>Queuing Bottlenecks ↓</a:t>
                    </a:r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E03CAB5F-29A2-4901-A168-0F8AB6D6BD6B}"/>
                      </a:ext>
                    </a:extLst>
                  </p:cNvPr>
                  <p:cNvGrpSpPr/>
                  <p:nvPr/>
                </p:nvGrpSpPr>
                <p:grpSpPr>
                  <a:xfrm>
                    <a:off x="1304361" y="3633435"/>
                    <a:ext cx="2849681" cy="1413158"/>
                    <a:chOff x="1304361" y="3633435"/>
                    <a:chExt cx="2849681" cy="1413158"/>
                  </a:xfrm>
                </p:grpSpPr>
                <p:cxnSp>
                  <p:nvCxnSpPr>
                    <p:cNvPr id="170" name="Straight Connector 169">
                      <a:extLst>
                        <a:ext uri="{FF2B5EF4-FFF2-40B4-BE49-F238E27FC236}">
                          <a16:creationId xmlns:a16="http://schemas.microsoft.com/office/drawing/2014/main" id="{BCEB2BE2-DBEB-4559-8504-24060B81B5EB}"/>
                        </a:ext>
                      </a:extLst>
                    </p:cNvPr>
                    <p:cNvCxnSpPr>
                      <a:cxnSpLocks/>
                      <a:stCxn id="118" idx="1"/>
                    </p:cNvCxnSpPr>
                    <p:nvPr/>
                  </p:nvCxnSpPr>
                  <p:spPr>
                    <a:xfrm flipV="1">
                      <a:off x="1515336" y="4639042"/>
                      <a:ext cx="481482" cy="227139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Straight Connector 170">
                      <a:extLst>
                        <a:ext uri="{FF2B5EF4-FFF2-40B4-BE49-F238E27FC236}">
                          <a16:creationId xmlns:a16="http://schemas.microsoft.com/office/drawing/2014/main" id="{67A8291B-F32B-45B9-99AD-2EC575BC68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06388" y="3633435"/>
                      <a:ext cx="885479" cy="18665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Straight Connector 171">
                      <a:extLst>
                        <a:ext uri="{FF2B5EF4-FFF2-40B4-BE49-F238E27FC236}">
                          <a16:creationId xmlns:a16="http://schemas.microsoft.com/office/drawing/2014/main" id="{DDB933C1-4F3F-4CAB-90FF-A7299A2326E5}"/>
                        </a:ext>
                      </a:extLst>
                    </p:cNvPr>
                    <p:cNvCxnSpPr>
                      <a:cxnSpLocks/>
                      <a:stCxn id="119" idx="2"/>
                      <a:endCxn id="118" idx="3"/>
                    </p:cNvCxnSpPr>
                    <p:nvPr/>
                  </p:nvCxnSpPr>
                  <p:spPr>
                    <a:xfrm flipV="1">
                      <a:off x="1304361" y="4884211"/>
                      <a:ext cx="485756" cy="162382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Straight Connector 172">
                      <a:extLst>
                        <a:ext uri="{FF2B5EF4-FFF2-40B4-BE49-F238E27FC236}">
                          <a16:creationId xmlns:a16="http://schemas.microsoft.com/office/drawing/2014/main" id="{64D05A24-108F-4120-9BBC-25CEBF58F1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03549" y="4339967"/>
                      <a:ext cx="365429" cy="29648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>
                      <a:extLst>
                        <a:ext uri="{FF2B5EF4-FFF2-40B4-BE49-F238E27FC236}">
                          <a16:creationId xmlns:a16="http://schemas.microsoft.com/office/drawing/2014/main" id="{7A9ADBC2-CACE-4163-A984-5ABE30971983}"/>
                        </a:ext>
                      </a:extLst>
                    </p:cNvPr>
                    <p:cNvCxnSpPr>
                      <a:cxnSpLocks/>
                      <a:endCxn id="112" idx="0"/>
                    </p:cNvCxnSpPr>
                    <p:nvPr/>
                  </p:nvCxnSpPr>
                  <p:spPr>
                    <a:xfrm flipV="1">
                      <a:off x="2359258" y="3811718"/>
                      <a:ext cx="461662" cy="548629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>
                      <a:extLst>
                        <a:ext uri="{FF2B5EF4-FFF2-40B4-BE49-F238E27FC236}">
                          <a16:creationId xmlns:a16="http://schemas.microsoft.com/office/drawing/2014/main" id="{3430965D-F82B-46F9-ACF7-7CAD38C09B30}"/>
                        </a:ext>
                      </a:extLst>
                    </p:cNvPr>
                    <p:cNvCxnSpPr>
                      <a:cxnSpLocks/>
                      <a:stCxn id="112" idx="0"/>
                    </p:cNvCxnSpPr>
                    <p:nvPr/>
                  </p:nvCxnSpPr>
                  <p:spPr>
                    <a:xfrm flipV="1">
                      <a:off x="2820920" y="3635975"/>
                      <a:ext cx="380598" cy="175743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>
                      <a:extLst>
                        <a:ext uri="{FF2B5EF4-FFF2-40B4-BE49-F238E27FC236}">
                          <a16:creationId xmlns:a16="http://schemas.microsoft.com/office/drawing/2014/main" id="{DE962121-B643-4268-937B-802467E07F5F}"/>
                        </a:ext>
                      </a:extLst>
                    </p:cNvPr>
                    <p:cNvCxnSpPr>
                      <a:cxnSpLocks/>
                      <a:stCxn id="118" idx="3"/>
                    </p:cNvCxnSpPr>
                    <p:nvPr/>
                  </p:nvCxnSpPr>
                  <p:spPr>
                    <a:xfrm flipV="1">
                      <a:off x="1752456" y="4733464"/>
                      <a:ext cx="290111" cy="132717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Connector 176">
                      <a:extLst>
                        <a:ext uri="{FF2B5EF4-FFF2-40B4-BE49-F238E27FC236}">
                          <a16:creationId xmlns:a16="http://schemas.microsoft.com/office/drawing/2014/main" id="{23D411E9-2B4F-4077-94C8-3EC4457432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55833" y="4410208"/>
                      <a:ext cx="424682" cy="299979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Straight Connector 177">
                      <a:extLst>
                        <a:ext uri="{FF2B5EF4-FFF2-40B4-BE49-F238E27FC236}">
                          <a16:creationId xmlns:a16="http://schemas.microsoft.com/office/drawing/2014/main" id="{EB954E56-FC76-4416-A38F-D09A65E59F59}"/>
                        </a:ext>
                      </a:extLst>
                    </p:cNvPr>
                    <p:cNvCxnSpPr>
                      <a:cxnSpLocks/>
                      <a:endCxn id="112" idx="3"/>
                    </p:cNvCxnSpPr>
                    <p:nvPr/>
                  </p:nvCxnSpPr>
                  <p:spPr>
                    <a:xfrm flipV="1">
                      <a:off x="2456301" y="4046565"/>
                      <a:ext cx="498692" cy="381730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>
                      <a:extLst>
                        <a:ext uri="{FF2B5EF4-FFF2-40B4-BE49-F238E27FC236}">
                          <a16:creationId xmlns:a16="http://schemas.microsoft.com/office/drawing/2014/main" id="{70351197-7A05-4957-9DDD-4C76219377F4}"/>
                        </a:ext>
                      </a:extLst>
                    </p:cNvPr>
                    <p:cNvCxnSpPr>
                      <a:cxnSpLocks/>
                      <a:stCxn id="112" idx="3"/>
                      <a:endCxn id="115" idx="3"/>
                    </p:cNvCxnSpPr>
                    <p:nvPr/>
                  </p:nvCxnSpPr>
                  <p:spPr>
                    <a:xfrm flipV="1">
                      <a:off x="2992654" y="3922311"/>
                      <a:ext cx="392980" cy="142284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79">
                      <a:extLst>
                        <a:ext uri="{FF2B5EF4-FFF2-40B4-BE49-F238E27FC236}">
                          <a16:creationId xmlns:a16="http://schemas.microsoft.com/office/drawing/2014/main" id="{2D8D3E8E-0BB2-41B0-A4AC-7CD9D6E77548}"/>
                        </a:ext>
                      </a:extLst>
                    </p:cNvPr>
                    <p:cNvCxnSpPr>
                      <a:cxnSpLocks/>
                      <a:stCxn id="115" idx="3"/>
                    </p:cNvCxnSpPr>
                    <p:nvPr/>
                  </p:nvCxnSpPr>
                  <p:spPr>
                    <a:xfrm flipV="1">
                      <a:off x="3347973" y="3842687"/>
                      <a:ext cx="398824" cy="61594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12C60BAD-C886-4548-A299-C8B0EEF086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7435" y="3763805"/>
                      <a:ext cx="406607" cy="62939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84D4C607-AFEE-402B-98F4-D734332B0359}"/>
                      </a:ext>
                    </a:extLst>
                  </p:cNvPr>
                  <p:cNvGrpSpPr/>
                  <p:nvPr/>
                </p:nvGrpSpPr>
                <p:grpSpPr>
                  <a:xfrm>
                    <a:off x="5366910" y="3709926"/>
                    <a:ext cx="3182628" cy="1353614"/>
                    <a:chOff x="1222596" y="3678091"/>
                    <a:chExt cx="3182628" cy="1353614"/>
                  </a:xfrm>
                </p:grpSpPr>
                <p:cxnSp>
                  <p:nvCxnSpPr>
                    <p:cNvPr id="159" name="Straight Connector 158">
                      <a:extLst>
                        <a:ext uri="{FF2B5EF4-FFF2-40B4-BE49-F238E27FC236}">
                          <a16:creationId xmlns:a16="http://schemas.microsoft.com/office/drawing/2014/main" id="{383378DF-4441-45C7-B4F6-D68BE51187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22596" y="4906802"/>
                      <a:ext cx="381000" cy="7408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Connector 159">
                      <a:extLst>
                        <a:ext uri="{FF2B5EF4-FFF2-40B4-BE49-F238E27FC236}">
                          <a16:creationId xmlns:a16="http://schemas.microsoft.com/office/drawing/2014/main" id="{2A2C20C4-B22E-4D68-927D-7260BE492F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56700" y="3678091"/>
                      <a:ext cx="1846626" cy="3249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Connector 160">
                      <a:extLst>
                        <a:ext uri="{FF2B5EF4-FFF2-40B4-BE49-F238E27FC236}">
                          <a16:creationId xmlns:a16="http://schemas.microsoft.com/office/drawing/2014/main" id="{3AB80E88-000C-4C6F-8F7B-A1A8888EB0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98737" y="4872061"/>
                      <a:ext cx="502982" cy="159644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C3CD74CA-0EE0-47AC-9C71-817CE0020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603596" y="4061196"/>
                      <a:ext cx="455212" cy="84560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62">
                      <a:extLst>
                        <a:ext uri="{FF2B5EF4-FFF2-40B4-BE49-F238E27FC236}">
                          <a16:creationId xmlns:a16="http://schemas.microsoft.com/office/drawing/2014/main" id="{B8CAE59A-DE98-4871-BF3D-CE8D7FD7D0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58808" y="3703187"/>
                      <a:ext cx="397892" cy="358009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Straight Connector 163">
                      <a:extLst>
                        <a:ext uri="{FF2B5EF4-FFF2-40B4-BE49-F238E27FC236}">
                          <a16:creationId xmlns:a16="http://schemas.microsoft.com/office/drawing/2014/main" id="{2A0A2F09-2454-47A0-9B72-B8B0B169867D}"/>
                        </a:ext>
                      </a:extLst>
                    </p:cNvPr>
                    <p:cNvCxnSpPr>
                      <a:cxnSpLocks/>
                      <a:stCxn id="131" idx="1"/>
                    </p:cNvCxnSpPr>
                    <p:nvPr/>
                  </p:nvCxnSpPr>
                  <p:spPr>
                    <a:xfrm flipV="1">
                      <a:off x="1651531" y="4769333"/>
                      <a:ext cx="519992" cy="143440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>
                      <a:extLst>
                        <a:ext uri="{FF2B5EF4-FFF2-40B4-BE49-F238E27FC236}">
                          <a16:creationId xmlns:a16="http://schemas.microsoft.com/office/drawing/2014/main" id="{445BF06E-9BE0-488B-814D-BCB1777711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53376" y="4616692"/>
                      <a:ext cx="440820" cy="166893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Straight Connector 165">
                      <a:extLst>
                        <a:ext uri="{FF2B5EF4-FFF2-40B4-BE49-F238E27FC236}">
                          <a16:creationId xmlns:a16="http://schemas.microsoft.com/office/drawing/2014/main" id="{2C1E06BA-B553-4093-B2F9-2473D5D73A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94196" y="4435396"/>
                      <a:ext cx="444067" cy="181183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7E53ABB-8AD2-4F89-89F3-6201D46A52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33223" y="4288369"/>
                      <a:ext cx="430848" cy="153471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>
                      <a:extLst>
                        <a:ext uri="{FF2B5EF4-FFF2-40B4-BE49-F238E27FC236}">
                          <a16:creationId xmlns:a16="http://schemas.microsoft.com/office/drawing/2014/main" id="{9626EB0B-3AA3-469D-B866-C4191023A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48473" y="4164694"/>
                      <a:ext cx="492344" cy="122260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>
                      <a:extLst>
                        <a:ext uri="{FF2B5EF4-FFF2-40B4-BE49-F238E27FC236}">
                          <a16:creationId xmlns:a16="http://schemas.microsoft.com/office/drawing/2014/main" id="{755D052B-193F-48A0-AED6-D90061A7DD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940817" y="4033746"/>
                      <a:ext cx="464407" cy="118290"/>
                    </a:xfrm>
                    <a:prstGeom prst="line">
                      <a:avLst/>
                    </a:prstGeom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952982" y="2046038"/>
                  <a:ext cx="2971082" cy="1010156"/>
                  <a:chOff x="1364491" y="2160461"/>
                  <a:chExt cx="2971082" cy="1010156"/>
                </a:xfrm>
              </p:grpSpPr>
              <p:cxnSp>
                <p:nvCxnSpPr>
                  <p:cNvPr id="191" name="Straight Connector 190">
                    <a:extLst>
                      <a:ext uri="{FF2B5EF4-FFF2-40B4-BE49-F238E27FC236}">
                        <a16:creationId xmlns:a16="http://schemas.microsoft.com/office/drawing/2014/main" id="{DDB933C1-4F3F-4CAB-90FF-A7299A2326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4491" y="3078274"/>
                    <a:ext cx="422131" cy="92343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>
                    <a:extLst>
                      <a:ext uri="{FF2B5EF4-FFF2-40B4-BE49-F238E27FC236}">
                        <a16:creationId xmlns:a16="http://schemas.microsoft.com/office/drawing/2014/main" id="{DE962121-B643-4268-937B-802467E07F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78079" y="2924488"/>
                    <a:ext cx="412708" cy="152681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>
                    <a:extLst>
                      <a:ext uri="{FF2B5EF4-FFF2-40B4-BE49-F238E27FC236}">
                        <a16:creationId xmlns:a16="http://schemas.microsoft.com/office/drawing/2014/main" id="{23D411E9-2B4F-4077-94C8-3EC4457432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171676" y="2719633"/>
                    <a:ext cx="450398" cy="241693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>
                    <a:extLst>
                      <a:ext uri="{FF2B5EF4-FFF2-40B4-BE49-F238E27FC236}">
                        <a16:creationId xmlns:a16="http://schemas.microsoft.com/office/drawing/2014/main" id="{EB954E56-FC76-4416-A38F-D09A65E59F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31343" y="2363464"/>
                    <a:ext cx="381815" cy="375773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70351197-7A05-4957-9DDD-4C76219377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08487" y="2188014"/>
                    <a:ext cx="423525" cy="169637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2D8D3E8E-0BB2-41B0-A4AC-7CD9D6E775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32012" y="2167000"/>
                    <a:ext cx="450082" cy="29329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12C60BAD-C886-4548-A299-C8B0EEF086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71705" y="2160461"/>
                    <a:ext cx="463868" cy="15709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12C60BAD-C886-4548-A299-C8B0EEF08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0502" y="3030138"/>
                <a:ext cx="496563" cy="68914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12C60BAD-C886-4548-A299-C8B0EEF08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2656" y="2465998"/>
                <a:ext cx="416353" cy="590196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12C60BAD-C886-4548-A299-C8B0EEF08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8210" y="1937831"/>
                <a:ext cx="466147" cy="51416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12C60BAD-C886-4548-A299-C8B0EEF086C8}"/>
                  </a:ext>
                </a:extLst>
              </p:cNvPr>
              <p:cNvCxnSpPr>
                <a:cxnSpLocks/>
                <a:endCxn id="143" idx="0"/>
              </p:cNvCxnSpPr>
              <p:nvPr/>
            </p:nvCxnSpPr>
            <p:spPr>
              <a:xfrm flipV="1">
                <a:off x="6472905" y="1808489"/>
                <a:ext cx="511460" cy="138014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12C60BAD-C886-4548-A299-C8B0EEF086C8}"/>
                  </a:ext>
                </a:extLst>
              </p:cNvPr>
              <p:cNvCxnSpPr>
                <a:cxnSpLocks/>
                <a:stCxn id="128" idx="0"/>
                <a:endCxn id="143" idx="0"/>
              </p:cNvCxnSpPr>
              <p:nvPr/>
            </p:nvCxnSpPr>
            <p:spPr>
              <a:xfrm flipH="1">
                <a:off x="7022026" y="1792901"/>
                <a:ext cx="1425006" cy="3361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98" name="Group 8597"/>
          <p:cNvGrpSpPr/>
          <p:nvPr/>
        </p:nvGrpSpPr>
        <p:grpSpPr>
          <a:xfrm>
            <a:off x="530545" y="1449164"/>
            <a:ext cx="8174740" cy="2527891"/>
            <a:chOff x="530545" y="1449164"/>
            <a:chExt cx="8174740" cy="2527891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68BFE7D-19F3-403F-90DC-4FA32FDC0B18}"/>
                </a:ext>
              </a:extLst>
            </p:cNvPr>
            <p:cNvGrpSpPr/>
            <p:nvPr/>
          </p:nvGrpSpPr>
          <p:grpSpPr>
            <a:xfrm>
              <a:off x="941345" y="1449164"/>
              <a:ext cx="5310379" cy="204452"/>
              <a:chOff x="2971800" y="1329668"/>
              <a:chExt cx="5310379" cy="204452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CCF3423-2A07-41BF-B4D2-EF04A5D28530}"/>
                  </a:ext>
                </a:extLst>
              </p:cNvPr>
              <p:cNvSpPr/>
              <p:nvPr/>
            </p:nvSpPr>
            <p:spPr>
              <a:xfrm>
                <a:off x="2971800" y="1329668"/>
                <a:ext cx="1146324" cy="203088"/>
              </a:xfrm>
              <a:prstGeom prst="rect">
                <a:avLst/>
              </a:prstGeom>
              <a:solidFill>
                <a:srgbClr val="0070C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EDF1D5E-9F13-4BC7-B627-69EAB6B2C669}"/>
                  </a:ext>
                </a:extLst>
              </p:cNvPr>
              <p:cNvSpPr/>
              <p:nvPr/>
            </p:nvSpPr>
            <p:spPr>
              <a:xfrm>
                <a:off x="7135855" y="1331032"/>
                <a:ext cx="1146324" cy="203088"/>
              </a:xfrm>
              <a:prstGeom prst="rect">
                <a:avLst/>
              </a:prstGeom>
              <a:solidFill>
                <a:srgbClr val="0070C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D11E8C46-C28A-4212-90CF-C5CDE6D7D4DF}"/>
                </a:ext>
              </a:extLst>
            </p:cNvPr>
            <p:cNvSpPr/>
            <p:nvPr/>
          </p:nvSpPr>
          <p:spPr>
            <a:xfrm>
              <a:off x="530545" y="3638501"/>
              <a:ext cx="81747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charset="0"/>
                  <a:cs typeface="Times New Roman" charset="0"/>
                </a:rPr>
                <a:t>[Baseline] Original 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NVMe’s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best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 performance (</a:t>
              </a:r>
              <a:r>
                <a:rPr lang="en-US" sz="1600" dirty="0" err="1">
                  <a:latin typeface="Times New Roman" charset="0"/>
                  <a:cs typeface="Times New Roman" charset="0"/>
                </a:rPr>
                <a:t>seq</a:t>
              </a:r>
              <a:r>
                <a:rPr lang="en-US" sz="1600" dirty="0">
                  <a:latin typeface="Times New Roman" charset="0"/>
                  <a:cs typeface="Times New Roman" charset="0"/>
                </a:rPr>
                <a:t>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0CC2E-131A-4819-B7FD-EDBE5B52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40</a:t>
            </a:fld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69206" y="707297"/>
            <a:ext cx="7097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charset="0"/>
                <a:cs typeface="Times New Roman" charset="0"/>
              </a:rPr>
              <a:t>[</a:t>
            </a:r>
            <a:r>
              <a:rPr lang="en-US" b="1" dirty="0" err="1">
                <a:latin typeface="Times New Roman" charset="0"/>
                <a:cs typeface="Times New Roman" charset="0"/>
              </a:rPr>
              <a:t>Exp</a:t>
            </a:r>
            <a:r>
              <a:rPr lang="en-US" b="1" dirty="0">
                <a:latin typeface="Times New Roman" charset="0"/>
                <a:cs typeface="Times New Roman" charset="0"/>
              </a:rPr>
              <a:t> 1] Read Intensive                             [</a:t>
            </a:r>
            <a:r>
              <a:rPr lang="en-US" b="1" dirty="0" err="1">
                <a:latin typeface="Times New Roman" charset="0"/>
                <a:cs typeface="Times New Roman" charset="0"/>
              </a:rPr>
              <a:t>Exp</a:t>
            </a:r>
            <a:r>
              <a:rPr lang="en-US" b="1" dirty="0">
                <a:latin typeface="Times New Roman" charset="0"/>
                <a:cs typeface="Times New Roman" charset="0"/>
              </a:rPr>
              <a:t> 2] Write Intensive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53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2. Hybrid Framework Design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3. Implementation Overview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charset="0"/>
                <a:ea typeface="Times New Roman" charset="0"/>
                <a:cs typeface="Times New Roman" charset="0"/>
              </a:rPr>
              <a:t>4. Performance Evaluation</a:t>
            </a:r>
          </a:p>
          <a:p>
            <a:pPr marL="0" indent="0">
              <a:buNone/>
            </a:pPr>
            <a:endParaRPr lang="en-US" sz="3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5. Conclusion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7551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1034327"/>
            <a:ext cx="78867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Goal: 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Address limitation of current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deployment.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Too many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non lock-free queues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=&gt; 64k queues in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wasted.</a:t>
            </a:r>
          </a:p>
          <a:p>
            <a:pPr algn="just"/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Proposed: 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hybrid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framework (PQM&gt;Parallelism, DAM&gt;Direct).</a:t>
            </a:r>
          </a:p>
          <a:p>
            <a:pPr lvl="1" algn="just"/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Implement: 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H-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on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VMware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ESXi</a:t>
            </a:r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Finding: 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H-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framework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outperforms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the original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solution under multiple benchmarks.</a:t>
            </a:r>
          </a:p>
          <a:p>
            <a:pPr lvl="1" algn="just"/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Future Work: 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Optimize for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machine learning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apps.</a:t>
            </a:r>
          </a:p>
          <a:p>
            <a:pPr lvl="1" algn="just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Support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KVM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Xen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ea typeface="Times New Roman" charset="0"/>
                  <a:cs typeface="Times New Roman" charset="0"/>
                </a:rPr>
                <a:t>Conclusion</a:t>
              </a:r>
              <a:endParaRPr lang="en-US" sz="28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9154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ea typeface="Times New Roman" charset="0"/>
                  <a:cs typeface="Times New Roman" charset="0"/>
                </a:rPr>
                <a:t>Q &amp; A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5486" r="17716" b="30581"/>
          <a:stretch/>
        </p:blipFill>
        <p:spPr>
          <a:xfrm>
            <a:off x="7440159" y="1600200"/>
            <a:ext cx="1094241" cy="14896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09650" y="493842"/>
            <a:ext cx="7124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i="1" dirty="0">
                <a:latin typeface="Times New Roman" charset="0"/>
                <a:ea typeface="Times New Roman" charset="0"/>
                <a:cs typeface="Times New Roman" charset="0"/>
              </a:rPr>
              <a:t>Thanks</a:t>
            </a:r>
            <a:endParaRPr lang="en-US" sz="5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A3243D-2569-4329-811C-5C864070CDC0}"/>
              </a:ext>
            </a:extLst>
          </p:cNvPr>
          <p:cNvGrpSpPr/>
          <p:nvPr/>
        </p:nvGrpSpPr>
        <p:grpSpPr>
          <a:xfrm>
            <a:off x="584430" y="1552643"/>
            <a:ext cx="8685764" cy="4314757"/>
            <a:chOff x="584430" y="1705043"/>
            <a:chExt cx="8685764" cy="43147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30" y="1705043"/>
              <a:ext cx="1191423" cy="14953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680" y="3873319"/>
              <a:ext cx="1188720" cy="15368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7856" r="10669"/>
            <a:stretch/>
          </p:blipFill>
          <p:spPr>
            <a:xfrm>
              <a:off x="2137002" y="1721882"/>
              <a:ext cx="1188720" cy="14589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3600" y="3917167"/>
              <a:ext cx="1188720" cy="14930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1880" y="3886200"/>
              <a:ext cx="1188720" cy="158700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9000"/>
                      </a14:imgEffect>
                    </a14:imgLayer>
                  </a14:imgProps>
                </a:ext>
              </a:extLst>
            </a:blip>
            <a:srcRect l="8465" r="12268"/>
            <a:stretch/>
          </p:blipFill>
          <p:spPr>
            <a:xfrm>
              <a:off x="5669280" y="1765729"/>
              <a:ext cx="1188720" cy="14996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6" t="3532" r="8534" b="26794"/>
            <a:stretch/>
          </p:blipFill>
          <p:spPr>
            <a:xfrm>
              <a:off x="587133" y="3810000"/>
              <a:ext cx="1188720" cy="1576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 contras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0" t="11007" r="5677" b="5177"/>
            <a:stretch/>
          </p:blipFill>
          <p:spPr>
            <a:xfrm>
              <a:off x="3916680" y="1754329"/>
              <a:ext cx="1188720" cy="15110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3886200"/>
              <a:ext cx="1188720" cy="1552343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734049" y="3285167"/>
              <a:ext cx="8536145" cy="5106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Z. Yang          M. </a:t>
              </a:r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Hoseinzadeh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             </a:t>
              </a:r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P.Wong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                   J. </a:t>
              </a:r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Artoux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               C. </a:t>
              </a:r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Mayers</a:t>
              </a:r>
              <a:endParaRPr lang="en-US" sz="17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685800" y="5509190"/>
              <a:ext cx="8536145" cy="5106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D. Evans                R. Bolt                   J. </a:t>
              </a:r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Bhimani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                  N. Mi                  S. Swanson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42CE837-DB17-4E48-93AD-3FBAC4EAE3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1400" y="5715000"/>
            <a:ext cx="1066800" cy="1066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717B33-E5AF-483A-AA24-1D5B6075FA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446" y="6035410"/>
            <a:ext cx="2047354" cy="5177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3CF4E-7C8D-4EBE-BF2E-246FA4CBF1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46400" y="6096000"/>
            <a:ext cx="2082800" cy="3892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E2188C-B347-47A8-999A-24A9878FA9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11346" y="6004190"/>
            <a:ext cx="1675254" cy="5519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C832-ED9D-4A5C-B750-689B1385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65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charset="0"/>
                  <a:ea typeface="Times New Roman" charset="0"/>
                  <a:cs typeface="Times New Roman" charset="0"/>
                </a:rPr>
                <a:t>Backup Slides</a:t>
              </a:r>
              <a:endParaRPr lang="en-US" sz="20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820559" y="2895600"/>
            <a:ext cx="35028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charset="0"/>
                <a:ea typeface="Times New Roman" charset="0"/>
                <a:cs typeface="Times New Roman" charset="0"/>
              </a:rPr>
              <a:t>Backup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4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      Why not having unlimited 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IOServs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and Driver queues?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838200" y="1836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IOServ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thread =&gt;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DRAM+CPU SoC resources</a:t>
            </a:r>
          </a:p>
          <a:p>
            <a:pPr marL="800100" lvl="1" indent="-342900" algn="just">
              <a:buFont typeface="Arial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51560"/>
            <a:ext cx="3886200" cy="11228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8200" y="2378864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IOServ’s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ServRate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IOServ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=&gt;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linear</a:t>
            </a:r>
          </a:p>
          <a:p>
            <a:pPr marL="800100" lvl="1" indent="-342900" algn="just">
              <a:buFont typeface="Arial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" y="2915684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Periodically calibrate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ServRateVector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48248" y="4786442"/>
            <a:ext cx="7609952" cy="1157158"/>
            <a:chOff x="848248" y="4156758"/>
            <a:chExt cx="7609952" cy="11571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4780402"/>
              <a:ext cx="2971800" cy="53351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48248" y="4156758"/>
              <a:ext cx="76099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charset="0"/>
                <a:buChar char="•"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 that leads to the lowest average latency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2990272"/>
            <a:ext cx="3048000" cy="1544234"/>
            <a:chOff x="3200400" y="2360588"/>
            <a:chExt cx="3048000" cy="1544234"/>
          </a:xfrm>
        </p:grpSpPr>
        <p:sp>
          <p:nvSpPr>
            <p:cNvPr id="19" name="Rectangle 18"/>
            <p:cNvSpPr/>
            <p:nvPr/>
          </p:nvSpPr>
          <p:spPr>
            <a:xfrm flipV="1">
              <a:off x="3200400" y="3657600"/>
              <a:ext cx="3048000" cy="24722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3962400" y="2360588"/>
              <a:ext cx="1905000" cy="33167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9224" y="4851507"/>
            <a:ext cx="2890576" cy="959777"/>
            <a:chOff x="2672024" y="2360588"/>
            <a:chExt cx="2890576" cy="959777"/>
          </a:xfrm>
        </p:grpSpPr>
        <p:sp>
          <p:nvSpPr>
            <p:cNvPr id="25" name="Rectangle 24"/>
            <p:cNvSpPr/>
            <p:nvPr/>
          </p:nvSpPr>
          <p:spPr>
            <a:xfrm flipV="1">
              <a:off x="2672024" y="3062313"/>
              <a:ext cx="604576" cy="25805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flipV="1">
              <a:off x="4648200" y="2360588"/>
              <a:ext cx="914400" cy="33167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2052941" y="891959"/>
            <a:ext cx="618518" cy="672613"/>
            <a:chOff x="6189369" y="4550828"/>
            <a:chExt cx="618518" cy="110895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2891141" y="914400"/>
            <a:ext cx="618518" cy="672613"/>
            <a:chOff x="6189369" y="4550828"/>
            <a:chExt cx="618518" cy="1108953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3711254" y="903239"/>
            <a:ext cx="618518" cy="672613"/>
            <a:chOff x="6189369" y="4550828"/>
            <a:chExt cx="618518" cy="110895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4549454" y="914706"/>
            <a:ext cx="618518" cy="672613"/>
            <a:chOff x="6189369" y="4550828"/>
            <a:chExt cx="618518" cy="110895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5327049" y="903239"/>
            <a:ext cx="618518" cy="672613"/>
            <a:chOff x="6189369" y="4550828"/>
            <a:chExt cx="618518" cy="1108953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165249" y="914706"/>
            <a:ext cx="618518" cy="672613"/>
            <a:chOff x="6189369" y="4550828"/>
            <a:chExt cx="618518" cy="110895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018144" y="1010575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Evaluation Setups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118509" y="1021545"/>
            <a:ext cx="3834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Performance Metrics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1. Throughput (IOPS)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2. Bandwidth (MBPS)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3. I/O Latency (Sec)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43D4D5-9209-41B6-BFEF-3B06336F1C91}"/>
              </a:ext>
            </a:extLst>
          </p:cNvPr>
          <p:cNvSpPr/>
          <p:nvPr/>
        </p:nvSpPr>
        <p:spPr>
          <a:xfrm>
            <a:off x="1118509" y="4236084"/>
            <a:ext cx="670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Workloads (FIO)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1. Performance of read/write mixed workloads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2. Overheads of read/write mixed workloads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3. Stress tests on sequential and random workloads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3D4D5-9209-41B6-BFEF-3B06336F1C91}"/>
              </a:ext>
            </a:extLst>
          </p:cNvPr>
          <p:cNvSpPr/>
          <p:nvPr/>
        </p:nvSpPr>
        <p:spPr>
          <a:xfrm>
            <a:off x="1118509" y="2640333"/>
            <a:ext cx="7644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Tested Algorithms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1. Original kernel-based inbox algorithm</a:t>
            </a:r>
          </a:p>
          <a:p>
            <a:pPr lvl="1"/>
            <a:r>
              <a:rPr lang="en-US" sz="2000" dirty="0">
                <a:latin typeface="Times New Roman" charset="0"/>
                <a:cs typeface="Times New Roman" charset="0"/>
              </a:rPr>
              <a:t>2. H-</a:t>
            </a:r>
            <a:r>
              <a:rPr lang="en-US" sz="200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dirty="0">
                <a:latin typeface="Times New Roman" charset="0"/>
                <a:cs typeface="Times New Roman" charset="0"/>
              </a:rPr>
              <a:t> framework with dynamic </a:t>
            </a:r>
            <a:r>
              <a:rPr lang="en-US" sz="2000" dirty="0" err="1">
                <a:latin typeface="Times New Roman" charset="0"/>
                <a:cs typeface="Times New Roman" charset="0"/>
              </a:rPr>
              <a:t>IOServ</a:t>
            </a:r>
            <a:r>
              <a:rPr lang="en-US" sz="2000" dirty="0">
                <a:latin typeface="Times New Roman" charset="0"/>
                <a:cs typeface="Times New Roman" charset="0"/>
              </a:rPr>
              <a:t> (at most 10% DAM)</a:t>
            </a:r>
          </a:p>
          <a:p>
            <a:pPr lvl="2"/>
            <a:endParaRPr lang="en-US" sz="2000" b="1" u="sng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8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4111" y="838200"/>
            <a:ext cx="914400" cy="38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73165" y="132883"/>
            <a:ext cx="5313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/>
              </a:rPr>
              <a:t>Framework for Applications in Big Data Era (2017)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409667" y="2075997"/>
            <a:ext cx="4362814" cy="842623"/>
            <a:chOff x="3409667" y="2075997"/>
            <a:chExt cx="4362814" cy="842623"/>
          </a:xfrm>
        </p:grpSpPr>
        <p:sp>
          <p:nvSpPr>
            <p:cNvPr id="10" name="Rectangle 9"/>
            <p:cNvSpPr/>
            <p:nvPr/>
          </p:nvSpPr>
          <p:spPr>
            <a:xfrm>
              <a:off x="3409667" y="2272094"/>
              <a:ext cx="1975423" cy="381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Virtualized Servers</a:t>
              </a:r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489209" y="2075997"/>
              <a:ext cx="2283272" cy="842623"/>
              <a:chOff x="5489209" y="2075997"/>
              <a:chExt cx="2283272" cy="84262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27837" y="2075997"/>
                <a:ext cx="944644" cy="84262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6623" t="16328" r="10934" b="21368"/>
              <a:stretch/>
            </p:blipFill>
            <p:spPr>
              <a:xfrm>
                <a:off x="5489209" y="2272094"/>
                <a:ext cx="1371600" cy="381000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3830224" y="1219200"/>
            <a:ext cx="1134311" cy="1052894"/>
            <a:chOff x="3830224" y="1219200"/>
            <a:chExt cx="1134311" cy="1052894"/>
          </a:xfrm>
        </p:grpSpPr>
        <p:cxnSp>
          <p:nvCxnSpPr>
            <p:cNvPr id="30" name="Straight Arrow Connector 29"/>
            <p:cNvCxnSpPr>
              <a:stCxn id="4" idx="2"/>
              <a:endCxn id="10" idx="0"/>
            </p:cNvCxnSpPr>
            <p:nvPr/>
          </p:nvCxnSpPr>
          <p:spPr>
            <a:xfrm flipH="1">
              <a:off x="4397379" y="1219200"/>
              <a:ext cx="3932" cy="1052894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loud 58"/>
            <p:cNvSpPr/>
            <p:nvPr/>
          </p:nvSpPr>
          <p:spPr>
            <a:xfrm>
              <a:off x="3830224" y="1510348"/>
              <a:ext cx="1134311" cy="470852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Cloud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1169" y="2653094"/>
            <a:ext cx="8595772" cy="3823906"/>
            <a:chOff x="291169" y="2653094"/>
            <a:chExt cx="8595772" cy="3823906"/>
          </a:xfrm>
        </p:grpSpPr>
        <p:cxnSp>
          <p:nvCxnSpPr>
            <p:cNvPr id="36" name="Straight Arrow Connector 35"/>
            <p:cNvCxnSpPr>
              <a:stCxn id="17" idx="2"/>
              <a:endCxn id="19" idx="0"/>
            </p:cNvCxnSpPr>
            <p:nvPr/>
          </p:nvCxnSpPr>
          <p:spPr>
            <a:xfrm>
              <a:off x="4397379" y="3914034"/>
              <a:ext cx="0" cy="77132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91169" y="2653094"/>
              <a:ext cx="8595772" cy="3823906"/>
              <a:chOff x="291169" y="2653094"/>
              <a:chExt cx="8595772" cy="382390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372" y="3234899"/>
                <a:ext cx="1045129" cy="507081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2141" y="3275890"/>
                <a:ext cx="798352" cy="425097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291169" y="2653094"/>
                <a:ext cx="8595772" cy="3823906"/>
                <a:chOff x="291169" y="2653094"/>
                <a:chExt cx="8595772" cy="3823906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291169" y="2969053"/>
                  <a:ext cx="8595772" cy="3507947"/>
                </a:xfrm>
                <a:prstGeom prst="roundRect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945617" y="4663583"/>
                  <a:ext cx="1458206" cy="558532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NoSQL DB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72802" y="4676110"/>
                  <a:ext cx="2053433" cy="677073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Real Time Batch</a:t>
                  </a:r>
                </a:p>
                <a:p>
                  <a:pPr algn="ctr"/>
                  <a:r>
                    <a:rPr lang="en-US" dirty="0"/>
                    <a:t>Streaming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668276" y="3315246"/>
                  <a:ext cx="1458206" cy="59878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Data Process</a:t>
                  </a:r>
                </a:p>
                <a:p>
                  <a:pPr algn="ctr"/>
                  <a:r>
                    <a:rPr lang="en-US" dirty="0"/>
                    <a:t>Engine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409667" y="4685360"/>
                  <a:ext cx="1975423" cy="67714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Machine Learning </a:t>
                  </a:r>
                  <a:r>
                    <a:rPr lang="en-US" dirty="0"/>
                    <a:t>Analytics</a:t>
                  </a:r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8001" y="5329597"/>
                  <a:ext cx="898271" cy="60321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380" y="5411143"/>
                  <a:ext cx="1083042" cy="317692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26210" b="28445"/>
                <a:stretch/>
              </p:blipFill>
              <p:spPr>
                <a:xfrm>
                  <a:off x="7104776" y="5539196"/>
                  <a:ext cx="1145128" cy="519268"/>
                </a:xfrm>
                <a:prstGeom prst="rect">
                  <a:avLst/>
                </a:prstGeom>
              </p:spPr>
            </p:pic>
            <p:cxnSp>
              <p:nvCxnSpPr>
                <p:cNvPr id="32" name="Straight Arrow Connector 31"/>
                <p:cNvCxnSpPr>
                  <a:stCxn id="10" idx="2"/>
                  <a:endCxn id="17" idx="0"/>
                </p:cNvCxnSpPr>
                <p:nvPr/>
              </p:nvCxnSpPr>
              <p:spPr>
                <a:xfrm>
                  <a:off x="4397379" y="2653094"/>
                  <a:ext cx="0" cy="662152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77354" y="5534993"/>
                  <a:ext cx="1130300" cy="424588"/>
                </a:xfrm>
                <a:prstGeom prst="rect">
                  <a:avLst/>
                </a:prstGeom>
              </p:spPr>
            </p:pic>
            <p:cxnSp>
              <p:nvCxnSpPr>
                <p:cNvPr id="90" name="Straight Arrow Connector 89"/>
                <p:cNvCxnSpPr>
                  <a:stCxn id="17" idx="3"/>
                  <a:endCxn id="16" idx="0"/>
                </p:cNvCxnSpPr>
                <p:nvPr/>
              </p:nvCxnSpPr>
              <p:spPr>
                <a:xfrm>
                  <a:off x="5126482" y="3614640"/>
                  <a:ext cx="2273037" cy="1061470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6558" y="5959581"/>
                  <a:ext cx="1563751" cy="424499"/>
                </a:xfrm>
                <a:prstGeom prst="rect">
                  <a:avLst/>
                </a:prstGeom>
              </p:spPr>
            </p:pic>
            <p:cxnSp>
              <p:nvCxnSpPr>
                <p:cNvPr id="99" name="Straight Arrow Connector 98"/>
                <p:cNvCxnSpPr>
                  <a:stCxn id="12" idx="0"/>
                  <a:endCxn id="17" idx="1"/>
                </p:cNvCxnSpPr>
                <p:nvPr/>
              </p:nvCxnSpPr>
              <p:spPr>
                <a:xfrm flipV="1">
                  <a:off x="1674720" y="3614640"/>
                  <a:ext cx="1993556" cy="1048943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21571" y="5496398"/>
                  <a:ext cx="817412" cy="5207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" name="Group 2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1" name="Rectangle 3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Backend Infrastructure</a:t>
              </a:r>
            </a:p>
          </p:txBody>
        </p:sp>
        <p:pic>
          <p:nvPicPr>
            <p:cNvPr id="33" name="Picture 32" descr="C:\Users\yang.zhe\Desktop\AltLogo_S_koK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3058660" y="2607947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35" name="Explosion 2 34"/>
          <p:cNvSpPr/>
          <p:nvPr/>
        </p:nvSpPr>
        <p:spPr>
          <a:xfrm>
            <a:off x="1663561" y="3507158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39" name="Explosion 2 38"/>
          <p:cNvSpPr/>
          <p:nvPr/>
        </p:nvSpPr>
        <p:spPr>
          <a:xfrm>
            <a:off x="3409667" y="3996302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40" name="Explosion 2 39"/>
          <p:cNvSpPr/>
          <p:nvPr/>
        </p:nvSpPr>
        <p:spPr>
          <a:xfrm>
            <a:off x="5911548" y="3741980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41" name="Explosion 2 40"/>
          <p:cNvSpPr/>
          <p:nvPr/>
        </p:nvSpPr>
        <p:spPr>
          <a:xfrm>
            <a:off x="465935" y="1635885"/>
            <a:ext cx="8212129" cy="276327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charset="0"/>
                <a:cs typeface="Times New Roman" charset="0"/>
              </a:rPr>
              <a:t>It’s all about I/O!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223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5" grpId="0" animBg="1"/>
      <p:bldP spid="39" grpId="0" animBg="1"/>
      <p:bldP spid="40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Storage Device Evolution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02539" y="4717729"/>
            <a:ext cx="1141387" cy="1651157"/>
            <a:chOff x="302539" y="4717729"/>
            <a:chExt cx="1141387" cy="16511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39" y="4717729"/>
              <a:ext cx="1141387" cy="9795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679" y="572255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10ms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00200" y="3886200"/>
            <a:ext cx="1329005" cy="1644486"/>
            <a:chOff x="1600200" y="3886200"/>
            <a:chExt cx="1329005" cy="16444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89149" y="4884355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TLC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1125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61" y="3204195"/>
            <a:ext cx="1286244" cy="1697726"/>
            <a:chOff x="3124261" y="3204195"/>
            <a:chExt cx="1286244" cy="1697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61" y="3204195"/>
              <a:ext cx="1131390" cy="11313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06328" y="4255590"/>
              <a:ext cx="1204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750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47221" y="2468457"/>
            <a:ext cx="1769777" cy="1724400"/>
            <a:chOff x="4447221" y="2468457"/>
            <a:chExt cx="1769777" cy="1724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71852" y="1963956"/>
            <a:ext cx="1217000" cy="1613145"/>
            <a:chOff x="6371852" y="1963956"/>
            <a:chExt cx="1217000" cy="1613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5B5E0-1554-47FC-84DC-CF4E82DCF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670" t="27181" r="29892" b="53948"/>
            <a:stretch/>
          </p:blipFill>
          <p:spPr>
            <a:xfrm>
              <a:off x="6459053" y="1963956"/>
              <a:ext cx="1067147" cy="8625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71852" y="2930770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3D </a:t>
              </a:r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XPoint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29518" y="1280074"/>
            <a:ext cx="1191501" cy="1134773"/>
            <a:chOff x="7729518" y="1280074"/>
            <a:chExt cx="1191501" cy="11347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9518" y="1280074"/>
              <a:ext cx="1191501" cy="4353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1040" y="176851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</a:p>
            <a:p>
              <a:pPr algn="ctr"/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nanosec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59177" y="690343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Write Latency and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Cost Per GB Comparison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640378" y="5940415"/>
            <a:ext cx="5631784" cy="392626"/>
            <a:chOff x="2666738" y="5987018"/>
            <a:chExt cx="5631784" cy="392626"/>
          </a:xfrm>
        </p:grpSpPr>
        <p:sp>
          <p:nvSpPr>
            <p:cNvPr id="22" name="TextBox 21"/>
            <p:cNvSpPr txBox="1"/>
            <p:nvPr/>
          </p:nvSpPr>
          <p:spPr>
            <a:xfrm>
              <a:off x="6966106" y="5987018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CPU Cache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66738" y="6010312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Data Storage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6186905" y="1167564"/>
            <a:ext cx="0" cy="521208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2997" y="428248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0.25$/GB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2393" y="353067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0.28$/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3122" y="2844415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0.30$/GB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4275" y="2000181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0.57$/GB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8247" y="1480413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4.50$/GB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0887" y="857620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4.68$/GB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33565" y="1952346"/>
            <a:ext cx="1571868" cy="229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 2 43"/>
          <p:cNvSpPr/>
          <p:nvPr/>
        </p:nvSpPr>
        <p:spPr>
          <a:xfrm>
            <a:off x="2349941" y="4109015"/>
            <a:ext cx="6769529" cy="192820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charset="0"/>
                <a:cs typeface="Times New Roman" charset="0"/>
              </a:rPr>
              <a:t>On your mark!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247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What is </a:t>
              </a:r>
              <a:r>
                <a:rPr lang="en-US" sz="2400" b="1" dirty="0" err="1">
                  <a:latin typeface="Times New Roman" charset="0"/>
                  <a:cs typeface="Times New Roman" charset="0"/>
                </a:rPr>
                <a:t>NVMe</a:t>
              </a:r>
              <a:r>
                <a:rPr lang="en-US" sz="2400" b="1" dirty="0">
                  <a:latin typeface="Times New Roman" charset="0"/>
                  <a:cs typeface="Times New Roman" charset="0"/>
                </a:rPr>
                <a:t>?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E87A19-BC80-4E08-8C6C-5C9F0AF46D79}"/>
              </a:ext>
            </a:extLst>
          </p:cNvPr>
          <p:cNvSpPr/>
          <p:nvPr/>
        </p:nvSpPr>
        <p:spPr>
          <a:xfrm>
            <a:off x="6807595" y="6894382"/>
            <a:ext cx="7410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Non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Valit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Parallism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64kup queues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Higher throughput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xxxx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Tx/>
              <a:buChar char="-"/>
            </a:pP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How to use? Lead to All-flash datacenter</a:t>
            </a:r>
          </a:p>
          <a:p>
            <a:pPr algn="just"/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However, the current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xxxx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cannot fully utilize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xxxx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devices</a:t>
            </a:r>
          </a:p>
          <a:p>
            <a:pPr algn="just"/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23964" y="676846"/>
            <a:ext cx="1376133" cy="1367487"/>
            <a:chOff x="1600200" y="3886200"/>
            <a:chExt cx="1376133" cy="1367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42021" y="4884355"/>
              <a:ext cx="1234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SATA SSD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2357" y="2518558"/>
            <a:ext cx="1769777" cy="1447401"/>
            <a:chOff x="4447221" y="2468457"/>
            <a:chExt cx="1769777" cy="14474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 SSD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2319" y="1562162"/>
            <a:ext cx="2306237" cy="1680097"/>
            <a:chOff x="852319" y="1562162"/>
            <a:chExt cx="2306237" cy="16800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319" y="1562162"/>
              <a:ext cx="2286000" cy="121722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32626" y="2872927"/>
              <a:ext cx="2225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Server Motherboard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67126" y="846392"/>
            <a:ext cx="3383641" cy="1049212"/>
            <a:chOff x="3167126" y="846392"/>
            <a:chExt cx="3383641" cy="1049212"/>
          </a:xfrm>
        </p:grpSpPr>
        <p:sp>
          <p:nvSpPr>
            <p:cNvPr id="3" name="Left-Right Arrow 2"/>
            <p:cNvSpPr/>
            <p:nvPr/>
          </p:nvSpPr>
          <p:spPr>
            <a:xfrm rot="21097842">
              <a:off x="3167126" y="1369475"/>
              <a:ext cx="3383641" cy="526129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Times New Roman" charset="0"/>
                  <a:ea typeface="Times New Roman" charset="0"/>
                  <a:cs typeface="Times New Roman" charset="0"/>
                </a:rPr>
                <a:t>SATA Cable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rot="21083523">
              <a:off x="3790375" y="846392"/>
              <a:ext cx="15632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Max 600MB/s</a:t>
              </a:r>
            </a:p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AHCi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39457" y="2059950"/>
            <a:ext cx="3379929" cy="1107318"/>
            <a:chOff x="3239457" y="2059950"/>
            <a:chExt cx="3379929" cy="1107318"/>
          </a:xfrm>
        </p:grpSpPr>
        <p:sp>
          <p:nvSpPr>
            <p:cNvPr id="17" name="Left-Right Arrow 16"/>
            <p:cNvSpPr/>
            <p:nvPr/>
          </p:nvSpPr>
          <p:spPr>
            <a:xfrm rot="497360">
              <a:off x="3239457" y="2569815"/>
              <a:ext cx="3379929" cy="597453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latin typeface="Times New Roman" charset="0"/>
                  <a:ea typeface="Times New Roman" charset="0"/>
                  <a:cs typeface="Times New Roman" charset="0"/>
                </a:rPr>
                <a:t>PCIe</a:t>
              </a:r>
              <a:r>
                <a:rPr lang="en-US" sz="1500" b="1" dirty="0">
                  <a:latin typeface="Times New Roman" charset="0"/>
                  <a:ea typeface="Times New Roman" charset="0"/>
                  <a:cs typeface="Times New Roman" charset="0"/>
                </a:rPr>
                <a:t> Bus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494763">
              <a:off x="4437128" y="2059950"/>
              <a:ext cx="14253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Max &gt;4GB/s</a:t>
              </a:r>
            </a:p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endParaRPr lang="en-US" dirty="0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16979"/>
              </p:ext>
            </p:extLst>
          </p:nvPr>
        </p:nvGraphicFramePr>
        <p:xfrm>
          <a:off x="510561" y="4169248"/>
          <a:ext cx="82154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AHCi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NVMe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Full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Advance Host Controller Interface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Non-Volatile Memory Express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PCIe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Queue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 to 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Commands # /</a:t>
                      </a:r>
                      <a:r>
                        <a:rPr lang="en-US" sz="1600" b="1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</a:t>
                      </a:r>
                      <a:r>
                        <a:rPr lang="en-US" sz="16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to 32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 to 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AD78C70D-2EBD-45BC-B9A8-455430C18E0C}"/>
              </a:ext>
            </a:extLst>
          </p:cNvPr>
          <p:cNvSpPr/>
          <p:nvPr/>
        </p:nvSpPr>
        <p:spPr>
          <a:xfrm>
            <a:off x="6707399" y="5221541"/>
            <a:ext cx="1293601" cy="86870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xplosion 2 40">
            <a:extLst>
              <a:ext uri="{FF2B5EF4-FFF2-40B4-BE49-F238E27FC236}">
                <a16:creationId xmlns:a16="http://schemas.microsoft.com/office/drawing/2014/main" id="{BF4AC113-71E2-4CAE-A5C5-92359AF00695}"/>
              </a:ext>
            </a:extLst>
          </p:cNvPr>
          <p:cNvSpPr/>
          <p:nvPr/>
        </p:nvSpPr>
        <p:spPr>
          <a:xfrm>
            <a:off x="3962400" y="3453719"/>
            <a:ext cx="4496766" cy="276327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charset="0"/>
                <a:cs typeface="Times New Roman" charset="0"/>
              </a:rPr>
              <a:t>Fully utilized?</a:t>
            </a:r>
            <a:endParaRPr lang="en-US" sz="32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C9D52E-0149-43B9-B842-5D3A2109C17E}"/>
              </a:ext>
            </a:extLst>
          </p:cNvPr>
          <p:cNvSpPr/>
          <p:nvPr/>
        </p:nvSpPr>
        <p:spPr>
          <a:xfrm>
            <a:off x="3635820" y="5209164"/>
            <a:ext cx="1293601" cy="86870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How is </a:t>
              </a:r>
              <a:r>
                <a:rPr lang="en-US" sz="2400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SSD deployed?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046843"/>
              </p:ext>
            </p:extLst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5824550" y="1796550"/>
            <a:ext cx="2227732" cy="4528050"/>
            <a:chOff x="6470630" y="1274621"/>
            <a:chExt cx="2227732" cy="4528050"/>
          </a:xfrm>
        </p:grpSpPr>
        <p:pic>
          <p:nvPicPr>
            <p:cNvPr id="43" name="Picture 8" descr="ICON_Server_flat_Q408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01407" y="2362288"/>
              <a:ext cx="2088933" cy="22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5243" y="2830354"/>
              <a:ext cx="577898" cy="577898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732402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81339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255808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0303" y="2839303"/>
              <a:ext cx="577898" cy="57789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97951" y="2839303"/>
              <a:ext cx="577898" cy="577898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6470630" y="2622102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  <a:endParaRPr lang="en-US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99204" y="5433339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Storage Pool</a:t>
              </a:r>
              <a:endParaRPr lang="en-US" b="1" dirty="0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10" y="1353426"/>
            <a:ext cx="571682" cy="383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/>
          <a:srcRect l="6623" t="16328" r="10934" b="21368"/>
          <a:stretch/>
        </p:blipFill>
        <p:spPr>
          <a:xfrm>
            <a:off x="6359263" y="2447339"/>
            <a:ext cx="1180256" cy="32784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944" y="1326274"/>
            <a:ext cx="736486" cy="39215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307" y="1308205"/>
            <a:ext cx="618171" cy="39378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8865" y="5014124"/>
            <a:ext cx="1769777" cy="106221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2223" y="4925538"/>
            <a:ext cx="1769777" cy="106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9481" y="4374464"/>
            <a:ext cx="1274284" cy="3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43022"/>
              </p:ext>
            </p:extLst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95239"/>
              </p:ext>
            </p:extLst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28144"/>
              </p:ext>
            </p:extLst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28987"/>
              </p:ext>
            </p:extLst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70865"/>
              </p:ext>
            </p:extLst>
          </p:nvPr>
        </p:nvGraphicFramePr>
        <p:xfrm>
          <a:off x="6832908" y="2413483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005983"/>
              </p:ext>
            </p:extLst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165433"/>
              </p:ext>
            </p:extLst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552955"/>
              </p:ext>
            </p:extLst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544428"/>
              </p:ext>
            </p:extLst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726147"/>
              </p:ext>
            </p:extLst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79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37114</TotalTime>
  <Words>4092</Words>
  <Application>Microsoft Office PowerPoint</Application>
  <PresentationFormat>On-screen Show (4:3)</PresentationFormat>
  <Paragraphs>1235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Courier</vt:lpstr>
      <vt:lpstr>宋体</vt:lpstr>
      <vt:lpstr>Arial</vt:lpstr>
      <vt:lpstr>Calibri</vt:lpstr>
      <vt:lpstr>Cambria</vt:lpstr>
      <vt:lpstr>Times New Roman</vt:lpstr>
      <vt:lpstr>Wingdings</vt:lpstr>
      <vt:lpstr>Office Theme</vt:lpstr>
      <vt:lpstr>H-NVMe: A Hybrid Framework of NVMe-based Storage System in Cloud Computing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Zhengyu Yang-SSI</dc:creator>
  <cp:lastModifiedBy>Zhengyu Yang</cp:lastModifiedBy>
  <cp:revision>947</cp:revision>
  <dcterms:created xsi:type="dcterms:W3CDTF">2015-06-15T17:13:22Z</dcterms:created>
  <dcterms:modified xsi:type="dcterms:W3CDTF">2017-12-14T19:45:46Z</dcterms:modified>
</cp:coreProperties>
</file>