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Helvetica Neue"/>
      <p:regular r:id="rId30"/>
      <p:bold r:id="rId31"/>
      <p:italic r:id="rId32"/>
      <p:boldItalic r:id="rId33"/>
    </p:embeddedFont>
    <p:embeddedFont>
      <p:font typeface="Merriweather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5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7.xml"/><Relationship Id="rId35" Type="http://schemas.openxmlformats.org/officeDocument/2006/relationships/font" Target="fonts/Merriweather-bold.fntdata"/><Relationship Id="rId12" Type="http://schemas.openxmlformats.org/officeDocument/2006/relationships/slide" Target="slides/slide6.xml"/><Relationship Id="rId34" Type="http://schemas.openxmlformats.org/officeDocument/2006/relationships/font" Target="fonts/Merriweather-regular.fntdata"/><Relationship Id="rId15" Type="http://schemas.openxmlformats.org/officeDocument/2006/relationships/slide" Target="slides/slide9.xml"/><Relationship Id="rId37" Type="http://schemas.openxmlformats.org/officeDocument/2006/relationships/font" Target="fonts/Merriweather-boldItalic.fntdata"/><Relationship Id="rId14" Type="http://schemas.openxmlformats.org/officeDocument/2006/relationships/slide" Target="slides/slide8.xml"/><Relationship Id="rId36" Type="http://schemas.openxmlformats.org/officeDocument/2006/relationships/font" Target="fonts/Merriweather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03bfb3a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e03bfb3a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summer i worked under Prof</a:t>
            </a:r>
            <a:r>
              <a:rPr lang="en"/>
              <a:t>...</a:t>
            </a:r>
            <a:endParaRPr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 had the assistance of my grad…</a:t>
            </a:r>
            <a:endParaRPr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i worked on a project entitled….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dc008d806_0_1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dc008d806_0_1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-hypervisors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-iostat and blktrace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dc008d806_0_1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dc008d806_0_1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c008d806_0_1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c008d806_0_1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Shiift from </a:t>
            </a:r>
            <a:r>
              <a:rPr lang="en"/>
              <a:t>Hadoop MapReduce (batch - organizing old stored data)  to spark</a:t>
            </a:r>
            <a:endParaRPr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...within the Stages of a Spark application……. Rdd dep. Is relationship between rdds</a:t>
            </a:r>
            <a:endParaRPr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Scheduling policies decide when resources will be used and where they will go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c008d806_0_1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dc008d806_0_1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difference between a narr… Wide (executes more shuffling)</a:t>
            </a:r>
            <a:endParaRPr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Now, Two types of policies are fair and fifo…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FAIR - works so that if a initial workload is running, workloads submitted in between will still receive resources w/o waiting longer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FIFO- dish out resources out to jobs submitted in order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e03bfb3a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e03bfb3a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slide is just to give you a visual representation of wide vs narrow dependency………… lemme just point out the </a:t>
            </a:r>
            <a:r>
              <a:rPr lang="en"/>
              <a:t>apparent</a:t>
            </a:r>
            <a:r>
              <a:rPr lang="en"/>
              <a:t> influx of shuffling that occurs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c008d806_0_1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dc008d806_0_1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whats new?.... While memory management is nothing new……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Since stages containing rdds of a workload may be compromised/delayed when multiple workloads are running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dc008d806_0_1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dc008d806_0_1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 ran 3 workloads </a:t>
            </a:r>
            <a:r>
              <a:rPr lang="en"/>
              <a:t>separately so that I could investigate the dag…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as you can see…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Pagerank’s dag is probably like this because its algorithm follows a recursive definition…. so a lot of looping and linking is executed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e03bfb3a2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e03bfb3a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1st graph is just for reference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Study of rdd dependencies acts as a proof/support for fifo vs fair graph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c008d806_0_1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dc008d806_0_1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researchers/institutions can </a:t>
            </a:r>
            <a:r>
              <a:rPr lang="en"/>
              <a:t>work with…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Vertical - increasing memory in already present servers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Horizontal - increasing servers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dc008d806_0_1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dc008d806_0_1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With 1 master, and 4 worker nodes</a:t>
            </a:r>
            <a:endParaRPr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while running single Spark workloads </a:t>
            </a:r>
            <a:endParaRPr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While running multiple workloads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8" name="Google Shape;88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3" name="Google Shape;93;p15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9" name="Google Shape;99;p16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ctrTitle"/>
          </p:nvPr>
        </p:nvSpPr>
        <p:spPr>
          <a:xfrm>
            <a:off x="3035800" y="378350"/>
            <a:ext cx="59982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Helvetica Neue"/>
                <a:ea typeface="Helvetica Neue"/>
                <a:cs typeface="Helvetica Neue"/>
                <a:sym typeface="Helvetica Neue"/>
              </a:rPr>
              <a:t>Assessing the Performance Impact of Scheduling Policies in Spark</a:t>
            </a:r>
            <a:endParaRPr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25"/>
          <p:cNvSpPr txBox="1"/>
          <p:nvPr>
            <p:ph idx="1" type="subTitle"/>
          </p:nvPr>
        </p:nvSpPr>
        <p:spPr>
          <a:xfrm>
            <a:off x="311700" y="209168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MaryAshley Etefia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Computer Science Major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of Georgia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Professor Ningfang Mi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Mentor Zhengyu Yang  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NSF REU Award 1559894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539725"/>
            <a:ext cx="2659150" cy="14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>
            <a:off x="1608175" y="826400"/>
            <a:ext cx="3268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What Did I Learn?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4339625" y="2948525"/>
            <a:ext cx="3021300" cy="17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few tips about networking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◆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“Client/server” model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◆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Server operating systems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Apache Spark cluster basics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tracing tools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 management tips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80672">
            <a:off x="1114701" y="1623575"/>
            <a:ext cx="3869124" cy="306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/>
          <p:nvPr>
            <p:ph type="title"/>
          </p:nvPr>
        </p:nvSpPr>
        <p:spPr>
          <a:xfrm>
            <a:off x="1637025" y="816975"/>
            <a:ext cx="3689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Acknowledgements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727650" y="13263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Science Foundation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Supervisor, Melanie Smith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Professor Ningfang Mi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Mentor, Zhengyu Yang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Lab Partner, Henry Santer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Student, Mahsa Bayati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Student, Danlin Jia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1616400" y="821800"/>
            <a:ext cx="46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Background + Keywords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750" y="1530475"/>
            <a:ext cx="1028245" cy="53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/>
        </p:nvSpPr>
        <p:spPr>
          <a:xfrm>
            <a:off x="220825" y="1886250"/>
            <a:ext cx="1490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Spark is a real-time data processing framework</a:t>
            </a:r>
            <a:b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2373925" y="2576350"/>
            <a:ext cx="17067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Resilient distributed datasets (RDD) are fixed storage spaces 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45720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RDD Dependency</a:t>
            </a:r>
            <a:b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1650" y="2096997"/>
            <a:ext cx="1219965" cy="7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4738625" y="3082425"/>
            <a:ext cx="2226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Scheduling policies decide when and where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6321275" y="3749500"/>
            <a:ext cx="24384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Cloud engineers and managers at data centers looking for ways to optimize memory resources for their customers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9318" y="3082425"/>
            <a:ext cx="910350" cy="91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/>
          <p:nvPr/>
        </p:nvSpPr>
        <p:spPr>
          <a:xfrm>
            <a:off x="9200" y="2401525"/>
            <a:ext cx="8248925" cy="2732775"/>
          </a:xfrm>
          <a:custGeom>
            <a:rect b="b" l="l" r="r" t="t"/>
            <a:pathLst>
              <a:path extrusionOk="0" h="109311" w="329957">
                <a:moveTo>
                  <a:pt x="0" y="0"/>
                </a:moveTo>
                <a:cubicBezTo>
                  <a:pt x="10796" y="1871"/>
                  <a:pt x="43645" y="2914"/>
                  <a:pt x="64777" y="11226"/>
                </a:cubicBezTo>
                <a:cubicBezTo>
                  <a:pt x="85909" y="19538"/>
                  <a:pt x="104373" y="43338"/>
                  <a:pt x="126793" y="49871"/>
                </a:cubicBezTo>
                <a:cubicBezTo>
                  <a:pt x="149213" y="56404"/>
                  <a:pt x="179608" y="44933"/>
                  <a:pt x="199299" y="50423"/>
                </a:cubicBezTo>
                <a:cubicBezTo>
                  <a:pt x="218990" y="55913"/>
                  <a:pt x="226074" y="74867"/>
                  <a:pt x="244937" y="82811"/>
                </a:cubicBezTo>
                <a:cubicBezTo>
                  <a:pt x="263800" y="90755"/>
                  <a:pt x="298305" y="93668"/>
                  <a:pt x="312475" y="98085"/>
                </a:cubicBezTo>
                <a:cubicBezTo>
                  <a:pt x="326645" y="102502"/>
                  <a:pt x="327043" y="107440"/>
                  <a:pt x="329957" y="10931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Google Shape;157;p26"/>
          <p:cNvSpPr/>
          <p:nvPr/>
        </p:nvSpPr>
        <p:spPr>
          <a:xfrm>
            <a:off x="13800" y="1108750"/>
            <a:ext cx="3735700" cy="1219175"/>
          </a:xfrm>
          <a:custGeom>
            <a:rect b="b" l="l" r="r" t="t"/>
            <a:pathLst>
              <a:path extrusionOk="0" h="48767" w="149428">
                <a:moveTo>
                  <a:pt x="0" y="0"/>
                </a:moveTo>
                <a:cubicBezTo>
                  <a:pt x="17912" y="3650"/>
                  <a:pt x="82566" y="13771"/>
                  <a:pt x="107471" y="21899"/>
                </a:cubicBezTo>
                <a:cubicBezTo>
                  <a:pt x="132376" y="30027"/>
                  <a:pt x="142435" y="44289"/>
                  <a:pt x="149428" y="4876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Google Shape;158;p26"/>
          <p:cNvSpPr/>
          <p:nvPr/>
        </p:nvSpPr>
        <p:spPr>
          <a:xfrm>
            <a:off x="4729450" y="2544627"/>
            <a:ext cx="3284850" cy="1333700"/>
          </a:xfrm>
          <a:custGeom>
            <a:rect b="b" l="l" r="r" t="t"/>
            <a:pathLst>
              <a:path extrusionOk="0" h="53348" w="131394">
                <a:moveTo>
                  <a:pt x="0" y="3293"/>
                </a:moveTo>
                <a:cubicBezTo>
                  <a:pt x="10704" y="3293"/>
                  <a:pt x="44533" y="-4037"/>
                  <a:pt x="64224" y="3293"/>
                </a:cubicBezTo>
                <a:cubicBezTo>
                  <a:pt x="83915" y="10623"/>
                  <a:pt x="106949" y="38933"/>
                  <a:pt x="118144" y="47275"/>
                </a:cubicBezTo>
                <a:cubicBezTo>
                  <a:pt x="129339" y="55618"/>
                  <a:pt x="129186" y="52336"/>
                  <a:pt x="131394" y="5334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Google Shape;159;p26"/>
          <p:cNvSpPr/>
          <p:nvPr/>
        </p:nvSpPr>
        <p:spPr>
          <a:xfrm>
            <a:off x="8524950" y="3924325"/>
            <a:ext cx="616500" cy="368050"/>
          </a:xfrm>
          <a:custGeom>
            <a:rect b="b" l="l" r="r" t="t"/>
            <a:pathLst>
              <a:path extrusionOk="0" h="14722" w="24660">
                <a:moveTo>
                  <a:pt x="0" y="0"/>
                </a:moveTo>
                <a:cubicBezTo>
                  <a:pt x="2669" y="1012"/>
                  <a:pt x="11901" y="3619"/>
                  <a:pt x="16011" y="6073"/>
                </a:cubicBezTo>
                <a:cubicBezTo>
                  <a:pt x="20121" y="8527"/>
                  <a:pt x="23219" y="13281"/>
                  <a:pt x="24660" y="1472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1608150" y="807975"/>
            <a:ext cx="1377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Goals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9575" y="414625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437050" y="1941475"/>
            <a:ext cx="22563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To identify which workloads have a wide or narrow RDD dependency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1191550" y="3146825"/>
            <a:ext cx="24063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To determine which scheduling policy is optimal for workloads that are running simultaneously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99" y="1872475"/>
            <a:ext cx="429400" cy="37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950" y="3106586"/>
            <a:ext cx="429400" cy="379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9577"/>
            <a:ext cx="9143999" cy="4324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1621950" y="831000"/>
            <a:ext cx="2707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State of the Art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1062750" y="2272700"/>
            <a:ext cx="3620700" cy="14355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24D2BA"/>
              </a:gs>
              <a:gs pos="100000">
                <a:srgbClr val="155E54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1809900" y="2732775"/>
            <a:ext cx="23313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RDD dependencies within the stages of a Spark application must be investigated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4191200" y="2272575"/>
            <a:ext cx="3620700" cy="14355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F7B2E"/>
              </a:gs>
              <a:gs pos="100000">
                <a:srgbClr val="A4400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5056050" y="2732775"/>
            <a:ext cx="23313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Understanding RDD dependency will help determine which scheduling policy is optimal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1603575" y="8217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Results + Conclusion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9" name="Google Shape;189;p30"/>
          <p:cNvPicPr preferRelativeResize="0"/>
          <p:nvPr/>
        </p:nvPicPr>
        <p:blipFill rotWithShape="1">
          <a:blip r:embed="rId3">
            <a:alphaModFix/>
          </a:blip>
          <a:srcRect b="0" l="3047" r="34511" t="18995"/>
          <a:stretch/>
        </p:blipFill>
        <p:spPr>
          <a:xfrm>
            <a:off x="1445375" y="1649125"/>
            <a:ext cx="1277301" cy="24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 rotWithShape="1">
          <a:blip r:embed="rId4">
            <a:alphaModFix/>
          </a:blip>
          <a:srcRect b="2430" l="4294" r="2949" t="27931"/>
          <a:stretch/>
        </p:blipFill>
        <p:spPr>
          <a:xfrm>
            <a:off x="3113100" y="1649113"/>
            <a:ext cx="1415075" cy="243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 rotWithShape="1">
          <a:blip r:embed="rId5">
            <a:alphaModFix/>
          </a:blip>
          <a:srcRect b="3450" l="0" r="1302" t="11968"/>
          <a:stretch/>
        </p:blipFill>
        <p:spPr>
          <a:xfrm>
            <a:off x="6399025" y="1649113"/>
            <a:ext cx="900800" cy="260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/>
        </p:nvSpPr>
        <p:spPr>
          <a:xfrm>
            <a:off x="1491325" y="1404675"/>
            <a:ext cx="11994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K-Means D</a:t>
            </a: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AG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3220925" y="1407050"/>
            <a:ext cx="11994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Wordcount</a:t>
            </a: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 DAG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6249725" y="1407050"/>
            <a:ext cx="11994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PageRank</a:t>
            </a: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 DAG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4807175" y="2524800"/>
            <a:ext cx="1199400" cy="19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VS.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1523275" y="4230725"/>
            <a:ext cx="2658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Narrow RDD Dependency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5519975" y="4230725"/>
            <a:ext cx="2658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Wide</a:t>
            </a: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 RDD Dependency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524950" y="4509350"/>
            <a:ext cx="7321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Char char="➔"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PageRank has a wide dependency because it is evident that data is shuffled across multiple partitions or RDDs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9400" lvl="1" marL="914400" rtl="0"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Char char="◆"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PageRank algorithm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1603575" y="8217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Results + Conclusion </a:t>
            </a: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(continued)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00" y="1724275"/>
            <a:ext cx="3601500" cy="225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925" y="1724275"/>
            <a:ext cx="3735026" cy="22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/>
          <p:nvPr/>
        </p:nvSpPr>
        <p:spPr>
          <a:xfrm>
            <a:off x="483500" y="4102825"/>
            <a:ext cx="79293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Char char="➔"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Spark’s FAIR scheduling policy is optimal for a combination of workloads such as PageRank, K-Means, and Wordcount, since the average bandwidth for the FAIR policy was slightly higher than the FIFO policy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9400" lvl="1" marL="914400" rtl="0"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Char char="◆"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Average FAIR bandwidth: 232.07 tps… Average FIFO bandwidth: 215.8 tps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1644550" y="830975"/>
            <a:ext cx="4188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Future Works</a:t>
            </a:r>
            <a:endParaRPr/>
          </a:p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727650" y="1344600"/>
            <a:ext cx="76887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Scaling performance results of low-level Spark workloads to datasets handled by data centers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◆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Vertical/horizontal sharding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25" y="1665775"/>
            <a:ext cx="2230100" cy="31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1611675" y="826400"/>
            <a:ext cx="2882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My C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ontribution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727650" y="15774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Helped set up an Apache Spark cluster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Investigated Directed Acyclic Graphs (DAGs)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➔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Configured FAIR and FIFO scheduling policies  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