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22"/>
  </p:notesMasterIdLst>
  <p:sldIdLst>
    <p:sldId id="446" r:id="rId2"/>
    <p:sldId id="439" r:id="rId3"/>
    <p:sldId id="471" r:id="rId4"/>
    <p:sldId id="452" r:id="rId5"/>
    <p:sldId id="468" r:id="rId6"/>
    <p:sldId id="470" r:id="rId7"/>
    <p:sldId id="469" r:id="rId8"/>
    <p:sldId id="448" r:id="rId9"/>
    <p:sldId id="465" r:id="rId10"/>
    <p:sldId id="449" r:id="rId11"/>
    <p:sldId id="463" r:id="rId12"/>
    <p:sldId id="464" r:id="rId13"/>
    <p:sldId id="450" r:id="rId14"/>
    <p:sldId id="458" r:id="rId15"/>
    <p:sldId id="460" r:id="rId16"/>
    <p:sldId id="461" r:id="rId17"/>
    <p:sldId id="462" r:id="rId18"/>
    <p:sldId id="451" r:id="rId19"/>
    <p:sldId id="457" r:id="rId20"/>
    <p:sldId id="45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nu Awasthi-SSI" initials="MA" lastIdx="1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D9"/>
    <a:srgbClr val="1429A0"/>
    <a:srgbClr val="FFD85E"/>
    <a:srgbClr val="F0F8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33" autoAdjust="0"/>
    <p:restoredTop sz="75983" autoAdjust="0"/>
  </p:normalViewPr>
  <p:slideViewPr>
    <p:cSldViewPr>
      <p:cViewPr varScale="1">
        <p:scale>
          <a:sx n="121" d="100"/>
          <a:sy n="121" d="100"/>
        </p:scale>
        <p:origin x="192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commentAuthors" Target="commentAuthors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E9B5B5-8C4B-0148-9DCB-EB54FD1B5620}" type="doc">
      <dgm:prSet loTypeId="urn:microsoft.com/office/officeart/2005/8/layout/balance1" loCatId="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EA60181-1CA5-1643-B424-7644350F338B}">
      <dgm:prSet phldrT="[Text]" custT="1"/>
      <dgm:spPr>
        <a:ln w="25400"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sz="1600" b="1" dirty="0" smtClean="0"/>
            <a:t>Private pool of allocated resources</a:t>
          </a:r>
          <a:endParaRPr lang="en-US" sz="1600" b="1" dirty="0"/>
        </a:p>
      </dgm:t>
    </dgm:pt>
    <dgm:pt modelId="{9EC78BAF-AC8D-2445-A557-07A77C817FB5}" type="parTrans" cxnId="{24DF6C9B-4024-8A4C-A409-54EF908FA332}">
      <dgm:prSet/>
      <dgm:spPr/>
      <dgm:t>
        <a:bodyPr/>
        <a:lstStyle/>
        <a:p>
          <a:endParaRPr lang="en-US" b="1"/>
        </a:p>
      </dgm:t>
    </dgm:pt>
    <dgm:pt modelId="{33C5A635-E8A6-F147-9D96-2DCA792B40DA}" type="sibTrans" cxnId="{24DF6C9B-4024-8A4C-A409-54EF908FA332}">
      <dgm:prSet/>
      <dgm:spPr/>
      <dgm:t>
        <a:bodyPr/>
        <a:lstStyle/>
        <a:p>
          <a:endParaRPr lang="en-US" b="1"/>
        </a:p>
      </dgm:t>
    </dgm:pt>
    <dgm:pt modelId="{BD660611-0CFC-CE49-9DC7-2215EAAF5F3C}">
      <dgm:prSet phldrT="[Text]" custT="1"/>
      <dgm:spPr>
        <a:ln w="25400"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sz="1600" b="1" dirty="0" smtClean="0"/>
            <a:t>Distributed Resource Management</a:t>
          </a:r>
          <a:endParaRPr lang="en-US" sz="1600" b="1" dirty="0"/>
        </a:p>
      </dgm:t>
    </dgm:pt>
    <dgm:pt modelId="{DC5E57E4-3BBC-F94A-8781-7F71BDEDEC11}" type="parTrans" cxnId="{9FF22BCC-349F-9A4D-9C1B-5AA48A89F8B0}">
      <dgm:prSet/>
      <dgm:spPr/>
      <dgm:t>
        <a:bodyPr/>
        <a:lstStyle/>
        <a:p>
          <a:endParaRPr lang="en-US" b="1"/>
        </a:p>
      </dgm:t>
    </dgm:pt>
    <dgm:pt modelId="{EA1BE399-460A-2844-BF25-6CF7A6AB3A12}" type="sibTrans" cxnId="{9FF22BCC-349F-9A4D-9C1B-5AA48A89F8B0}">
      <dgm:prSet/>
      <dgm:spPr/>
      <dgm:t>
        <a:bodyPr/>
        <a:lstStyle/>
        <a:p>
          <a:endParaRPr lang="en-US" b="1"/>
        </a:p>
      </dgm:t>
    </dgm:pt>
    <dgm:pt modelId="{3BACDCCE-3159-5040-8323-0C9081009FBC}">
      <dgm:prSet phldrT="[Text]" custT="1"/>
      <dgm:spPr>
        <a:ln w="25400"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sz="1600" b="1" dirty="0" smtClean="0"/>
            <a:t>Common pool of resources</a:t>
          </a:r>
          <a:endParaRPr lang="en-US" sz="1600" b="1" dirty="0"/>
        </a:p>
      </dgm:t>
    </dgm:pt>
    <dgm:pt modelId="{F4BC716A-A338-D64C-AAE7-EBBCE57360BF}" type="parTrans" cxnId="{F46ECD64-E4CD-294B-991E-8B24E45D4F2F}">
      <dgm:prSet/>
      <dgm:spPr/>
      <dgm:t>
        <a:bodyPr/>
        <a:lstStyle/>
        <a:p>
          <a:endParaRPr lang="en-US" b="1"/>
        </a:p>
      </dgm:t>
    </dgm:pt>
    <dgm:pt modelId="{08D430C2-1181-304B-8295-FFB2173A4E2D}" type="sibTrans" cxnId="{F46ECD64-E4CD-294B-991E-8B24E45D4F2F}">
      <dgm:prSet/>
      <dgm:spPr/>
      <dgm:t>
        <a:bodyPr/>
        <a:lstStyle/>
        <a:p>
          <a:endParaRPr lang="en-US" b="1"/>
        </a:p>
      </dgm:t>
    </dgm:pt>
    <dgm:pt modelId="{AA47C2CC-DB95-6940-BA6D-8670F3A09D91}">
      <dgm:prSet phldrT="[Text]" custT="1"/>
      <dgm:spPr>
        <a:ln w="25400"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sz="1600" b="1" dirty="0" smtClean="0"/>
            <a:t>Shared Resource Management</a:t>
          </a:r>
          <a:endParaRPr lang="en-US" sz="1600" b="1" dirty="0"/>
        </a:p>
      </dgm:t>
    </dgm:pt>
    <dgm:pt modelId="{89ADA319-57FE-BC45-B0C2-A603D3FAD866}" type="parTrans" cxnId="{42DB4118-71B3-5D4B-BE2E-8C1FF6CBEE49}">
      <dgm:prSet/>
      <dgm:spPr/>
      <dgm:t>
        <a:bodyPr/>
        <a:lstStyle/>
        <a:p>
          <a:endParaRPr lang="en-US" b="1"/>
        </a:p>
      </dgm:t>
    </dgm:pt>
    <dgm:pt modelId="{7308F47A-D766-3047-B195-CA34CE6D783B}" type="sibTrans" cxnId="{42DB4118-71B3-5D4B-BE2E-8C1FF6CBEE49}">
      <dgm:prSet/>
      <dgm:spPr/>
      <dgm:t>
        <a:bodyPr/>
        <a:lstStyle/>
        <a:p>
          <a:endParaRPr lang="en-US" b="1"/>
        </a:p>
      </dgm:t>
    </dgm:pt>
    <dgm:pt modelId="{02281B61-EF7A-994A-8BDC-1C216FA8A0DD}">
      <dgm:prSet phldrT="[Text]" custT="1"/>
      <dgm:spPr>
        <a:ln w="25400"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sz="2000" b="1" dirty="0" smtClean="0"/>
            <a:t>Spark using Docker</a:t>
          </a:r>
          <a:endParaRPr lang="en-US" sz="2000" b="1" dirty="0"/>
        </a:p>
      </dgm:t>
    </dgm:pt>
    <dgm:pt modelId="{84E9708D-AC9B-4C4C-A0F9-6DC4940CAFCE}" type="sibTrans" cxnId="{3DB0E1C4-03D1-DB4E-BD08-5DC4C4117D7A}">
      <dgm:prSet/>
      <dgm:spPr/>
      <dgm:t>
        <a:bodyPr/>
        <a:lstStyle/>
        <a:p>
          <a:endParaRPr lang="en-US" b="1"/>
        </a:p>
      </dgm:t>
    </dgm:pt>
    <dgm:pt modelId="{32A51543-276E-0E4F-8ED8-0BD563EF52C6}" type="parTrans" cxnId="{3DB0E1C4-03D1-DB4E-BD08-5DC4C4117D7A}">
      <dgm:prSet/>
      <dgm:spPr/>
      <dgm:t>
        <a:bodyPr/>
        <a:lstStyle/>
        <a:p>
          <a:endParaRPr lang="en-US" b="1"/>
        </a:p>
      </dgm:t>
    </dgm:pt>
    <dgm:pt modelId="{1C164D95-F987-FA44-A0BC-902541DFB620}">
      <dgm:prSet phldrT="[Text]" custT="1"/>
      <dgm:spPr>
        <a:ln w="25400"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sz="2000" b="1" dirty="0" smtClean="0"/>
            <a:t>Spark using VM</a:t>
          </a:r>
          <a:endParaRPr lang="en-US" sz="2000" b="1" dirty="0"/>
        </a:p>
      </dgm:t>
    </dgm:pt>
    <dgm:pt modelId="{72BB4DF9-27AB-724A-B5C7-8DA589D6F3E3}" type="sibTrans" cxnId="{3F56261C-80F8-B546-92FE-F20A566E2167}">
      <dgm:prSet/>
      <dgm:spPr/>
      <dgm:t>
        <a:bodyPr/>
        <a:lstStyle/>
        <a:p>
          <a:endParaRPr lang="en-US" b="1"/>
        </a:p>
      </dgm:t>
    </dgm:pt>
    <dgm:pt modelId="{A42A12E9-283E-CF41-A11F-BBE3D749FCF6}" type="parTrans" cxnId="{3F56261C-80F8-B546-92FE-F20A566E2167}">
      <dgm:prSet/>
      <dgm:spPr/>
      <dgm:t>
        <a:bodyPr/>
        <a:lstStyle/>
        <a:p>
          <a:endParaRPr lang="en-US" b="1"/>
        </a:p>
      </dgm:t>
    </dgm:pt>
    <dgm:pt modelId="{CB249556-C5B5-AC40-855B-352FF2BEDBD5}" type="pres">
      <dgm:prSet presAssocID="{A9E9B5B5-8C4B-0148-9DCB-EB54FD1B5620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653651F-AC07-D648-9FF6-76B1189EDB79}" type="pres">
      <dgm:prSet presAssocID="{A9E9B5B5-8C4B-0148-9DCB-EB54FD1B5620}" presName="dummyMaxCanvas" presStyleCnt="0"/>
      <dgm:spPr/>
    </dgm:pt>
    <dgm:pt modelId="{8D9211AF-B93E-8942-BD33-D73EBA30F234}" type="pres">
      <dgm:prSet presAssocID="{A9E9B5B5-8C4B-0148-9DCB-EB54FD1B5620}" presName="parentComposite" presStyleCnt="0"/>
      <dgm:spPr/>
    </dgm:pt>
    <dgm:pt modelId="{94252A8B-B901-8547-B441-FC4E68187870}" type="pres">
      <dgm:prSet presAssocID="{A9E9B5B5-8C4B-0148-9DCB-EB54FD1B5620}" presName="parent1" presStyleLbl="alignAccFollowNode1" presStyleIdx="0" presStyleCnt="4" custScaleX="160048" custScaleY="150022" custLinFactNeighborX="-20805" custLinFactNeighborY="-28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C76293A8-FEBB-C442-9895-E55E4636D79D}" type="pres">
      <dgm:prSet presAssocID="{A9E9B5B5-8C4B-0148-9DCB-EB54FD1B5620}" presName="parent2" presStyleLbl="alignAccFollowNode1" presStyleIdx="1" presStyleCnt="4" custScaleX="142118" custScaleY="149909" custLinFactNeighborX="28445" custLinFactNeighborY="-21153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B2BF1E04-7288-1543-BBD1-66B53A3C2732}" type="pres">
      <dgm:prSet presAssocID="{A9E9B5B5-8C4B-0148-9DCB-EB54FD1B5620}" presName="childrenComposite" presStyleCnt="0"/>
      <dgm:spPr/>
    </dgm:pt>
    <dgm:pt modelId="{D8A270C4-6897-4441-9144-4AFAE9E857FB}" type="pres">
      <dgm:prSet presAssocID="{A9E9B5B5-8C4B-0148-9DCB-EB54FD1B5620}" presName="dummyMaxCanvas_ChildArea" presStyleCnt="0"/>
      <dgm:spPr/>
    </dgm:pt>
    <dgm:pt modelId="{17073F84-520C-3B42-8039-9945789E21AB}" type="pres">
      <dgm:prSet presAssocID="{A9E9B5B5-8C4B-0148-9DCB-EB54FD1B5620}" presName="fulcrum" presStyleLbl="alignAccFollowNode1" presStyleIdx="2" presStyleCnt="4" custScaleX="106126" custScaleY="38244" custLinFactNeighborX="-15161" custLinFactNeighborY="-46588"/>
      <dgm:spPr/>
    </dgm:pt>
    <dgm:pt modelId="{7CF63398-06AB-9D43-A75E-C8B686CDE466}" type="pres">
      <dgm:prSet presAssocID="{A9E9B5B5-8C4B-0148-9DCB-EB54FD1B5620}" presName="balance_22" presStyleLbl="alignAccFollowNode1" presStyleIdx="3" presStyleCnt="4">
        <dgm:presLayoutVars>
          <dgm:bulletEnabled val="1"/>
        </dgm:presLayoutVars>
      </dgm:prSet>
      <dgm:spPr/>
    </dgm:pt>
    <dgm:pt modelId="{34C41E0A-8070-F94C-B527-242BB7730E1B}" type="pres">
      <dgm:prSet presAssocID="{A9E9B5B5-8C4B-0148-9DCB-EB54FD1B5620}" presName="right_22_1" presStyleLbl="node1" presStyleIdx="0" presStyleCnt="4" custScaleX="198066" custLinFactNeighborX="33349" custLinFactNeighborY="63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CFEE98-22C0-DC41-AA87-BEEE7A67CBC3}" type="pres">
      <dgm:prSet presAssocID="{A9E9B5B5-8C4B-0148-9DCB-EB54FD1B5620}" presName="right_22_2" presStyleLbl="node1" presStyleIdx="1" presStyleCnt="4" custScaleX="198066" custLinFactNeighborX="37053" custLinFactNeighborY="89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7A5D6A-B344-AB4A-97B9-B3F75C316839}" type="pres">
      <dgm:prSet presAssocID="{A9E9B5B5-8C4B-0148-9DCB-EB54FD1B5620}" presName="left_22_1" presStyleLbl="node1" presStyleIdx="2" presStyleCnt="4" custScaleX="181561" custLinFactNeighborX="-16423" custLinFactNeighborY="79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242235-4D5B-5D41-90F8-A1B379ECAC1E}" type="pres">
      <dgm:prSet presAssocID="{A9E9B5B5-8C4B-0148-9DCB-EB54FD1B5620}" presName="left_22_2" presStyleLbl="node1" presStyleIdx="3" presStyleCnt="4" custScaleX="181561" custLinFactNeighborX="-16423" custLinFactNeighborY="63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DB0E1C4-03D1-DB4E-BD08-5DC4C4117D7A}" srcId="{A9E9B5B5-8C4B-0148-9DCB-EB54FD1B5620}" destId="{02281B61-EF7A-994A-8BDC-1C216FA8A0DD}" srcOrd="1" destOrd="0" parTransId="{32A51543-276E-0E4F-8ED8-0BD563EF52C6}" sibTransId="{84E9708D-AC9B-4C4C-A0F9-6DC4940CAFCE}"/>
    <dgm:cxn modelId="{22233EDA-8531-0E49-9524-B95904A23EC9}" type="presOf" srcId="{1C164D95-F987-FA44-A0BC-902541DFB620}" destId="{94252A8B-B901-8547-B441-FC4E68187870}" srcOrd="0" destOrd="0" presId="urn:microsoft.com/office/officeart/2005/8/layout/balance1"/>
    <dgm:cxn modelId="{3F56261C-80F8-B546-92FE-F20A566E2167}" srcId="{A9E9B5B5-8C4B-0148-9DCB-EB54FD1B5620}" destId="{1C164D95-F987-FA44-A0BC-902541DFB620}" srcOrd="0" destOrd="0" parTransId="{A42A12E9-283E-CF41-A11F-BBE3D749FCF6}" sibTransId="{72BB4DF9-27AB-724A-B5C7-8DA589D6F3E3}"/>
    <dgm:cxn modelId="{59D06AC0-80BA-A04C-B995-E00A9B11FC06}" type="presOf" srcId="{AA47C2CC-DB95-6940-BA6D-8670F3A09D91}" destId="{F6CFEE98-22C0-DC41-AA87-BEEE7A67CBC3}" srcOrd="0" destOrd="0" presId="urn:microsoft.com/office/officeart/2005/8/layout/balance1"/>
    <dgm:cxn modelId="{6A6A58E6-6A12-D245-A356-0E6E8B879258}" type="presOf" srcId="{3BACDCCE-3159-5040-8323-0C9081009FBC}" destId="{34C41E0A-8070-F94C-B527-242BB7730E1B}" srcOrd="0" destOrd="0" presId="urn:microsoft.com/office/officeart/2005/8/layout/balance1"/>
    <dgm:cxn modelId="{98102327-698E-B444-A268-4EF209205D5A}" type="presOf" srcId="{A9E9B5B5-8C4B-0148-9DCB-EB54FD1B5620}" destId="{CB249556-C5B5-AC40-855B-352FF2BEDBD5}" srcOrd="0" destOrd="0" presId="urn:microsoft.com/office/officeart/2005/8/layout/balance1"/>
    <dgm:cxn modelId="{DEB4A728-8F3E-5347-A266-5C874F437F1B}" type="presOf" srcId="{02281B61-EF7A-994A-8BDC-1C216FA8A0DD}" destId="{C76293A8-FEBB-C442-9895-E55E4636D79D}" srcOrd="0" destOrd="0" presId="urn:microsoft.com/office/officeart/2005/8/layout/balance1"/>
    <dgm:cxn modelId="{24DF6C9B-4024-8A4C-A409-54EF908FA332}" srcId="{1C164D95-F987-FA44-A0BC-902541DFB620}" destId="{6EA60181-1CA5-1643-B424-7644350F338B}" srcOrd="0" destOrd="0" parTransId="{9EC78BAF-AC8D-2445-A557-07A77C817FB5}" sibTransId="{33C5A635-E8A6-F147-9D96-2DCA792B40DA}"/>
    <dgm:cxn modelId="{42DB4118-71B3-5D4B-BE2E-8C1FF6CBEE49}" srcId="{02281B61-EF7A-994A-8BDC-1C216FA8A0DD}" destId="{AA47C2CC-DB95-6940-BA6D-8670F3A09D91}" srcOrd="1" destOrd="0" parTransId="{89ADA319-57FE-BC45-B0C2-A603D3FAD866}" sibTransId="{7308F47A-D766-3047-B195-CA34CE6D783B}"/>
    <dgm:cxn modelId="{F46ECD64-E4CD-294B-991E-8B24E45D4F2F}" srcId="{02281B61-EF7A-994A-8BDC-1C216FA8A0DD}" destId="{3BACDCCE-3159-5040-8323-0C9081009FBC}" srcOrd="0" destOrd="0" parTransId="{F4BC716A-A338-D64C-AAE7-EBBCE57360BF}" sibTransId="{08D430C2-1181-304B-8295-FFB2173A4E2D}"/>
    <dgm:cxn modelId="{6A161C47-9B3E-DE40-B15F-8FEBC3F46211}" type="presOf" srcId="{BD660611-0CFC-CE49-9DC7-2215EAAF5F3C}" destId="{E1242235-4D5B-5D41-90F8-A1B379ECAC1E}" srcOrd="0" destOrd="0" presId="urn:microsoft.com/office/officeart/2005/8/layout/balance1"/>
    <dgm:cxn modelId="{9FF22BCC-349F-9A4D-9C1B-5AA48A89F8B0}" srcId="{1C164D95-F987-FA44-A0BC-902541DFB620}" destId="{BD660611-0CFC-CE49-9DC7-2215EAAF5F3C}" srcOrd="1" destOrd="0" parTransId="{DC5E57E4-3BBC-F94A-8781-7F71BDEDEC11}" sibTransId="{EA1BE399-460A-2844-BF25-6CF7A6AB3A12}"/>
    <dgm:cxn modelId="{7DB4F87B-B20C-5449-A398-3DACA9F0CABB}" type="presOf" srcId="{6EA60181-1CA5-1643-B424-7644350F338B}" destId="{3A7A5D6A-B344-AB4A-97B9-B3F75C316839}" srcOrd="0" destOrd="0" presId="urn:microsoft.com/office/officeart/2005/8/layout/balance1"/>
    <dgm:cxn modelId="{8EA62CCF-794A-B043-B870-872B43C815A0}" type="presParOf" srcId="{CB249556-C5B5-AC40-855B-352FF2BEDBD5}" destId="{F653651F-AC07-D648-9FF6-76B1189EDB79}" srcOrd="0" destOrd="0" presId="urn:microsoft.com/office/officeart/2005/8/layout/balance1"/>
    <dgm:cxn modelId="{7FB330E5-2DB4-C441-B91D-B30ED98C47B8}" type="presParOf" srcId="{CB249556-C5B5-AC40-855B-352FF2BEDBD5}" destId="{8D9211AF-B93E-8942-BD33-D73EBA30F234}" srcOrd="1" destOrd="0" presId="urn:microsoft.com/office/officeart/2005/8/layout/balance1"/>
    <dgm:cxn modelId="{F3B9AE34-1E34-624C-A699-9F6EFB526B7D}" type="presParOf" srcId="{8D9211AF-B93E-8942-BD33-D73EBA30F234}" destId="{94252A8B-B901-8547-B441-FC4E68187870}" srcOrd="0" destOrd="0" presId="urn:microsoft.com/office/officeart/2005/8/layout/balance1"/>
    <dgm:cxn modelId="{4F1ADFB1-3B4C-6B46-94C2-23765D6B3A30}" type="presParOf" srcId="{8D9211AF-B93E-8942-BD33-D73EBA30F234}" destId="{C76293A8-FEBB-C442-9895-E55E4636D79D}" srcOrd="1" destOrd="0" presId="urn:microsoft.com/office/officeart/2005/8/layout/balance1"/>
    <dgm:cxn modelId="{FCD80562-36AE-9341-916A-E44E585850B6}" type="presParOf" srcId="{CB249556-C5B5-AC40-855B-352FF2BEDBD5}" destId="{B2BF1E04-7288-1543-BBD1-66B53A3C2732}" srcOrd="2" destOrd="0" presId="urn:microsoft.com/office/officeart/2005/8/layout/balance1"/>
    <dgm:cxn modelId="{D8DA31F2-CBF4-C540-92A2-4B4D2BC0B8C9}" type="presParOf" srcId="{B2BF1E04-7288-1543-BBD1-66B53A3C2732}" destId="{D8A270C4-6897-4441-9144-4AFAE9E857FB}" srcOrd="0" destOrd="0" presId="urn:microsoft.com/office/officeart/2005/8/layout/balance1"/>
    <dgm:cxn modelId="{BDA91A6F-CE7B-1742-B8C0-189C07102595}" type="presParOf" srcId="{B2BF1E04-7288-1543-BBD1-66B53A3C2732}" destId="{17073F84-520C-3B42-8039-9945789E21AB}" srcOrd="1" destOrd="0" presId="urn:microsoft.com/office/officeart/2005/8/layout/balance1"/>
    <dgm:cxn modelId="{E555EA00-1D3F-B24E-96EE-52906BE413BF}" type="presParOf" srcId="{B2BF1E04-7288-1543-BBD1-66B53A3C2732}" destId="{7CF63398-06AB-9D43-A75E-C8B686CDE466}" srcOrd="2" destOrd="0" presId="urn:microsoft.com/office/officeart/2005/8/layout/balance1"/>
    <dgm:cxn modelId="{5E379D5B-2DC9-3D4C-A4AB-A0AC0429274D}" type="presParOf" srcId="{B2BF1E04-7288-1543-BBD1-66B53A3C2732}" destId="{34C41E0A-8070-F94C-B527-242BB7730E1B}" srcOrd="3" destOrd="0" presId="urn:microsoft.com/office/officeart/2005/8/layout/balance1"/>
    <dgm:cxn modelId="{19DC5D16-CFD6-3543-AB61-5A9BEBEA7FED}" type="presParOf" srcId="{B2BF1E04-7288-1543-BBD1-66B53A3C2732}" destId="{F6CFEE98-22C0-DC41-AA87-BEEE7A67CBC3}" srcOrd="4" destOrd="0" presId="urn:microsoft.com/office/officeart/2005/8/layout/balance1"/>
    <dgm:cxn modelId="{C109491A-B1F8-4D48-B1EE-DAB5672FB6F8}" type="presParOf" srcId="{B2BF1E04-7288-1543-BBD1-66B53A3C2732}" destId="{3A7A5D6A-B344-AB4A-97B9-B3F75C316839}" srcOrd="5" destOrd="0" presId="urn:microsoft.com/office/officeart/2005/8/layout/balance1"/>
    <dgm:cxn modelId="{ADD3D27C-1F1F-D74E-ABB3-E8D98E1AD78F}" type="presParOf" srcId="{B2BF1E04-7288-1543-BBD1-66B53A3C2732}" destId="{E1242235-4D5B-5D41-90F8-A1B379ECAC1E}" srcOrd="6" destOrd="0" presId="urn:microsoft.com/office/officeart/2005/8/layout/balance1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0DBE02-DD2D-B545-B9D5-34F6A5A45377}" type="doc">
      <dgm:prSet loTypeId="urn:microsoft.com/office/officeart/2008/layout/RadialCluster" loCatId="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7308FC62-DEAD-FE4D-8404-59504E6EA452}">
      <dgm:prSet phldrT="[Text]" custT="1"/>
      <dgm:spPr>
        <a:solidFill>
          <a:srgbClr val="92D050"/>
        </a:solidFill>
        <a:ln w="41275">
          <a:solidFill>
            <a:schemeClr val="tx1"/>
          </a:solidFill>
        </a:ln>
      </dgm:spPr>
      <dgm:t>
        <a:bodyPr/>
        <a:lstStyle/>
        <a:p>
          <a:r>
            <a:rPr lang="en-US" sz="1600" dirty="0" smtClean="0"/>
            <a:t>Applications</a:t>
          </a:r>
          <a:endParaRPr lang="en-US" sz="1600" dirty="0"/>
        </a:p>
      </dgm:t>
    </dgm:pt>
    <dgm:pt modelId="{F739314A-35A1-194A-B9E0-C0DA72B63889}" type="parTrans" cxnId="{DBC40D84-96EA-5049-BE10-9DB63E4BB31B}">
      <dgm:prSet/>
      <dgm:spPr/>
      <dgm:t>
        <a:bodyPr/>
        <a:lstStyle/>
        <a:p>
          <a:endParaRPr lang="en-US" sz="1200"/>
        </a:p>
      </dgm:t>
    </dgm:pt>
    <dgm:pt modelId="{1E753464-4FA2-2D4B-A1E4-40CD32DCEEC9}" type="sibTrans" cxnId="{DBC40D84-96EA-5049-BE10-9DB63E4BB31B}">
      <dgm:prSet/>
      <dgm:spPr/>
      <dgm:t>
        <a:bodyPr/>
        <a:lstStyle/>
        <a:p>
          <a:endParaRPr lang="en-US" sz="1200"/>
        </a:p>
      </dgm:t>
    </dgm:pt>
    <dgm:pt modelId="{0AAB60D7-7038-2742-BD06-B73D84B0ABBB}">
      <dgm:prSet phldrT="[Text]" custT="1"/>
      <dgm:spPr>
        <a:ln w="41275">
          <a:solidFill>
            <a:schemeClr val="tx1"/>
          </a:solidFill>
        </a:ln>
      </dgm:spPr>
      <dgm:t>
        <a:bodyPr/>
        <a:lstStyle/>
        <a:p>
          <a:r>
            <a:rPr lang="en-US" sz="1400" dirty="0" smtClean="0"/>
            <a:t>Execution  Behavior</a:t>
          </a:r>
          <a:endParaRPr lang="en-US" sz="1400" dirty="0"/>
        </a:p>
      </dgm:t>
    </dgm:pt>
    <dgm:pt modelId="{408402EC-1959-F84A-A35E-8C670765D9FA}" type="parTrans" cxnId="{229AA9CA-1157-8542-85F8-D1489E2C861D}">
      <dgm:prSet/>
      <dgm:spPr/>
      <dgm:t>
        <a:bodyPr/>
        <a:lstStyle/>
        <a:p>
          <a:endParaRPr lang="en-US" sz="1200"/>
        </a:p>
      </dgm:t>
    </dgm:pt>
    <dgm:pt modelId="{5FCD2753-BD56-8D4D-A5E8-975458FFA321}" type="sibTrans" cxnId="{229AA9CA-1157-8542-85F8-D1489E2C861D}">
      <dgm:prSet/>
      <dgm:spPr/>
      <dgm:t>
        <a:bodyPr/>
        <a:lstStyle/>
        <a:p>
          <a:endParaRPr lang="en-US" sz="1200"/>
        </a:p>
      </dgm:t>
    </dgm:pt>
    <dgm:pt modelId="{1931DF0A-EEB7-B044-92BF-738CE3903E0F}">
      <dgm:prSet phldrT="[Text]" custT="1"/>
      <dgm:spPr>
        <a:ln w="41275">
          <a:solidFill>
            <a:schemeClr val="tx1"/>
          </a:solidFill>
        </a:ln>
      </dgm:spPr>
      <dgm:t>
        <a:bodyPr/>
        <a:lstStyle/>
        <a:p>
          <a:r>
            <a:rPr lang="en-US" sz="1400" dirty="0" smtClean="0"/>
            <a:t>Resource Requirements</a:t>
          </a:r>
          <a:endParaRPr lang="en-US" sz="1400" dirty="0"/>
        </a:p>
      </dgm:t>
    </dgm:pt>
    <dgm:pt modelId="{D522B650-FFA1-D44F-861B-D140CE8AFDB2}" type="sibTrans" cxnId="{A1B952F1-2ED4-1B41-B18B-C7D9AFD63236}">
      <dgm:prSet/>
      <dgm:spPr/>
      <dgm:t>
        <a:bodyPr/>
        <a:lstStyle/>
        <a:p>
          <a:endParaRPr lang="en-US" sz="1200"/>
        </a:p>
      </dgm:t>
    </dgm:pt>
    <dgm:pt modelId="{0B92FE58-4467-9847-98F4-0BE11ED66808}" type="parTrans" cxnId="{A1B952F1-2ED4-1B41-B18B-C7D9AFD63236}">
      <dgm:prSet/>
      <dgm:spPr/>
      <dgm:t>
        <a:bodyPr/>
        <a:lstStyle/>
        <a:p>
          <a:endParaRPr lang="en-US" sz="1200"/>
        </a:p>
      </dgm:t>
    </dgm:pt>
    <dgm:pt modelId="{C4093091-EE22-7D48-A9D5-37965F4FC878}" type="pres">
      <dgm:prSet presAssocID="{CA0DBE02-DD2D-B545-B9D5-34F6A5A45377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1E97D85-2414-654C-AF0F-F3A707FE99E2}" type="pres">
      <dgm:prSet presAssocID="{7308FC62-DEAD-FE4D-8404-59504E6EA452}" presName="singleCycle" presStyleCnt="0"/>
      <dgm:spPr/>
    </dgm:pt>
    <dgm:pt modelId="{48B1F309-D9DC-7848-A222-5415C32CE51A}" type="pres">
      <dgm:prSet presAssocID="{7308FC62-DEAD-FE4D-8404-59504E6EA452}" presName="singleCenter" presStyleLbl="node1" presStyleIdx="0" presStyleCnt="3" custScaleX="187500" custScaleY="60677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E60A06A5-7018-DC44-8358-FD28273F9548}" type="pres">
      <dgm:prSet presAssocID="{408402EC-1959-F84A-A35E-8C670765D9FA}" presName="Name56" presStyleLbl="parChTrans1D2" presStyleIdx="0" presStyleCnt="2"/>
      <dgm:spPr/>
      <dgm:t>
        <a:bodyPr/>
        <a:lstStyle/>
        <a:p>
          <a:endParaRPr lang="en-US"/>
        </a:p>
      </dgm:t>
    </dgm:pt>
    <dgm:pt modelId="{113C3AB2-7737-DB49-BB6E-7A6B2412A049}" type="pres">
      <dgm:prSet presAssocID="{0AAB60D7-7038-2742-BD06-B73D84B0ABBB}" presName="text0" presStyleLbl="node1" presStyleIdx="1" presStyleCnt="3" custScaleX="317164" custScaleY="965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C03680-69B8-AB42-ABC1-8A33DF9F11F6}" type="pres">
      <dgm:prSet presAssocID="{0B92FE58-4467-9847-98F4-0BE11ED66808}" presName="Name56" presStyleLbl="parChTrans1D2" presStyleIdx="1" presStyleCnt="2"/>
      <dgm:spPr/>
      <dgm:t>
        <a:bodyPr/>
        <a:lstStyle/>
        <a:p>
          <a:endParaRPr lang="en-US"/>
        </a:p>
      </dgm:t>
    </dgm:pt>
    <dgm:pt modelId="{7DF23188-4867-7245-A69D-1C2601A42D43}" type="pres">
      <dgm:prSet presAssocID="{1931DF0A-EEB7-B044-92BF-738CE3903E0F}" presName="text0" presStyleLbl="node1" presStyleIdx="2" presStyleCnt="3" custScaleX="332554" custScaleY="1037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29AA9CA-1157-8542-85F8-D1489E2C861D}" srcId="{7308FC62-DEAD-FE4D-8404-59504E6EA452}" destId="{0AAB60D7-7038-2742-BD06-B73D84B0ABBB}" srcOrd="0" destOrd="0" parTransId="{408402EC-1959-F84A-A35E-8C670765D9FA}" sibTransId="{5FCD2753-BD56-8D4D-A5E8-975458FFA321}"/>
    <dgm:cxn modelId="{1302D3C5-8BEE-1F41-9872-47795281B099}" type="presOf" srcId="{1931DF0A-EEB7-B044-92BF-738CE3903E0F}" destId="{7DF23188-4867-7245-A69D-1C2601A42D43}" srcOrd="0" destOrd="0" presId="urn:microsoft.com/office/officeart/2008/layout/RadialCluster"/>
    <dgm:cxn modelId="{89830176-EA36-8B40-8A9C-6BAC18D705EE}" type="presOf" srcId="{0B92FE58-4467-9847-98F4-0BE11ED66808}" destId="{A2C03680-69B8-AB42-ABC1-8A33DF9F11F6}" srcOrd="0" destOrd="0" presId="urn:microsoft.com/office/officeart/2008/layout/RadialCluster"/>
    <dgm:cxn modelId="{DBC40D84-96EA-5049-BE10-9DB63E4BB31B}" srcId="{CA0DBE02-DD2D-B545-B9D5-34F6A5A45377}" destId="{7308FC62-DEAD-FE4D-8404-59504E6EA452}" srcOrd="0" destOrd="0" parTransId="{F739314A-35A1-194A-B9E0-C0DA72B63889}" sibTransId="{1E753464-4FA2-2D4B-A1E4-40CD32DCEEC9}"/>
    <dgm:cxn modelId="{E1713D5F-B5C5-7042-B12F-DD5CC6EE4199}" type="presOf" srcId="{408402EC-1959-F84A-A35E-8C670765D9FA}" destId="{E60A06A5-7018-DC44-8358-FD28273F9548}" srcOrd="0" destOrd="0" presId="urn:microsoft.com/office/officeart/2008/layout/RadialCluster"/>
    <dgm:cxn modelId="{D16A166A-30C3-9140-9941-3FA663E73747}" type="presOf" srcId="{CA0DBE02-DD2D-B545-B9D5-34F6A5A45377}" destId="{C4093091-EE22-7D48-A9D5-37965F4FC878}" srcOrd="0" destOrd="0" presId="urn:microsoft.com/office/officeart/2008/layout/RadialCluster"/>
    <dgm:cxn modelId="{A1B952F1-2ED4-1B41-B18B-C7D9AFD63236}" srcId="{7308FC62-DEAD-FE4D-8404-59504E6EA452}" destId="{1931DF0A-EEB7-B044-92BF-738CE3903E0F}" srcOrd="1" destOrd="0" parTransId="{0B92FE58-4467-9847-98F4-0BE11ED66808}" sibTransId="{D522B650-FFA1-D44F-861B-D140CE8AFDB2}"/>
    <dgm:cxn modelId="{602EA64D-0D9B-1049-B223-F59666645506}" type="presOf" srcId="{7308FC62-DEAD-FE4D-8404-59504E6EA452}" destId="{48B1F309-D9DC-7848-A222-5415C32CE51A}" srcOrd="0" destOrd="0" presId="urn:microsoft.com/office/officeart/2008/layout/RadialCluster"/>
    <dgm:cxn modelId="{3E922945-B8B6-624F-8E03-1553BF4A9C54}" type="presOf" srcId="{0AAB60D7-7038-2742-BD06-B73D84B0ABBB}" destId="{113C3AB2-7737-DB49-BB6E-7A6B2412A049}" srcOrd="0" destOrd="0" presId="urn:microsoft.com/office/officeart/2008/layout/RadialCluster"/>
    <dgm:cxn modelId="{C434F69A-C090-C54C-8642-31B54AB11B3E}" type="presParOf" srcId="{C4093091-EE22-7D48-A9D5-37965F4FC878}" destId="{B1E97D85-2414-654C-AF0F-F3A707FE99E2}" srcOrd="0" destOrd="0" presId="urn:microsoft.com/office/officeart/2008/layout/RadialCluster"/>
    <dgm:cxn modelId="{A3F7FA7F-FB31-C545-BE2C-057703547961}" type="presParOf" srcId="{B1E97D85-2414-654C-AF0F-F3A707FE99E2}" destId="{48B1F309-D9DC-7848-A222-5415C32CE51A}" srcOrd="0" destOrd="0" presId="urn:microsoft.com/office/officeart/2008/layout/RadialCluster"/>
    <dgm:cxn modelId="{2844800B-1AD4-5C4F-89E9-8271EA2CEB5C}" type="presParOf" srcId="{B1E97D85-2414-654C-AF0F-F3A707FE99E2}" destId="{E60A06A5-7018-DC44-8358-FD28273F9548}" srcOrd="1" destOrd="0" presId="urn:microsoft.com/office/officeart/2008/layout/RadialCluster"/>
    <dgm:cxn modelId="{7915E0D8-6259-444F-A6F9-50496B1E9717}" type="presParOf" srcId="{B1E97D85-2414-654C-AF0F-F3A707FE99E2}" destId="{113C3AB2-7737-DB49-BB6E-7A6B2412A049}" srcOrd="2" destOrd="0" presId="urn:microsoft.com/office/officeart/2008/layout/RadialCluster"/>
    <dgm:cxn modelId="{3A634B15-83A1-324A-B247-9E73422131C8}" type="presParOf" srcId="{B1E97D85-2414-654C-AF0F-F3A707FE99E2}" destId="{A2C03680-69B8-AB42-ABC1-8A33DF9F11F6}" srcOrd="3" destOrd="0" presId="urn:microsoft.com/office/officeart/2008/layout/RadialCluster"/>
    <dgm:cxn modelId="{54AF508D-2DA9-0940-B0B5-C5FEBC372D92}" type="presParOf" srcId="{B1E97D85-2414-654C-AF0F-F3A707FE99E2}" destId="{7DF23188-4867-7245-A69D-1C2601A42D43}" srcOrd="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252A8B-B901-8547-B441-FC4E68187870}">
      <dsp:nvSpPr>
        <dsp:cNvPr id="0" name=""/>
        <dsp:cNvSpPr/>
      </dsp:nvSpPr>
      <dsp:spPr>
        <a:xfrm>
          <a:off x="665980" y="-51536"/>
          <a:ext cx="1688716" cy="87940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Spark using VM</a:t>
          </a:r>
          <a:endParaRPr lang="en-US" sz="2000" b="1" kern="1200" dirty="0"/>
        </a:p>
      </dsp:txBody>
      <dsp:txXfrm>
        <a:off x="691737" y="-25779"/>
        <a:ext cx="1637202" cy="827891"/>
      </dsp:txXfrm>
    </dsp:sp>
    <dsp:sp modelId="{C76293A8-FEBB-C442-9895-E55E4636D79D}">
      <dsp:nvSpPr>
        <dsp:cNvPr id="0" name=""/>
        <dsp:cNvSpPr/>
      </dsp:nvSpPr>
      <dsp:spPr>
        <a:xfrm>
          <a:off x="2804303" y="-51205"/>
          <a:ext cx="1499531" cy="878742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Spark using Docker</a:t>
          </a:r>
          <a:endParaRPr lang="en-US" sz="2000" b="1" kern="1200" dirty="0"/>
        </a:p>
      </dsp:txBody>
      <dsp:txXfrm>
        <a:off x="2830040" y="-25468"/>
        <a:ext cx="1448057" cy="827268"/>
      </dsp:txXfrm>
    </dsp:sp>
    <dsp:sp modelId="{17073F84-520C-3B42-8039-9945789E21AB}">
      <dsp:nvSpPr>
        <dsp:cNvPr id="0" name=""/>
        <dsp:cNvSpPr/>
      </dsp:nvSpPr>
      <dsp:spPr>
        <a:xfrm>
          <a:off x="2101125" y="2517289"/>
          <a:ext cx="466570" cy="168135"/>
        </a:xfrm>
        <a:prstGeom prst="triangl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F63398-06AB-9D43-A75E-C8B686CDE466}">
      <dsp:nvSpPr>
        <dsp:cNvPr id="0" name=""/>
        <dsp:cNvSpPr/>
      </dsp:nvSpPr>
      <dsp:spPr>
        <a:xfrm>
          <a:off x="1082150" y="2402294"/>
          <a:ext cx="2637828" cy="178199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C41E0A-8070-F94C-B527-242BB7730E1B}">
      <dsp:nvSpPr>
        <dsp:cNvPr id="0" name=""/>
        <dsp:cNvSpPr/>
      </dsp:nvSpPr>
      <dsp:spPr>
        <a:xfrm>
          <a:off x="2470051" y="1678521"/>
          <a:ext cx="2089856" cy="75031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25400">
          <a:solidFill>
            <a:schemeClr val="tx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Common pool of resources</a:t>
          </a:r>
          <a:endParaRPr lang="en-US" sz="1600" b="1" kern="1200" dirty="0"/>
        </a:p>
      </dsp:txBody>
      <dsp:txXfrm>
        <a:off x="2506678" y="1715148"/>
        <a:ext cx="2016602" cy="677061"/>
      </dsp:txXfrm>
    </dsp:sp>
    <dsp:sp modelId="{F6CFEE98-22C0-DC41-AA87-BEEE7A67CBC3}">
      <dsp:nvSpPr>
        <dsp:cNvPr id="0" name=""/>
        <dsp:cNvSpPr/>
      </dsp:nvSpPr>
      <dsp:spPr>
        <a:xfrm>
          <a:off x="2509133" y="912820"/>
          <a:ext cx="2089856" cy="75031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25400">
          <a:solidFill>
            <a:schemeClr val="tx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Shared Resource Management</a:t>
          </a:r>
          <a:endParaRPr lang="en-US" sz="1600" b="1" kern="1200" dirty="0"/>
        </a:p>
      </dsp:txBody>
      <dsp:txXfrm>
        <a:off x="2545760" y="949447"/>
        <a:ext cx="2016602" cy="677061"/>
      </dsp:txXfrm>
    </dsp:sp>
    <dsp:sp modelId="{3A7A5D6A-B344-AB4A-97B9-B3F75C316839}">
      <dsp:nvSpPr>
        <dsp:cNvPr id="0" name=""/>
        <dsp:cNvSpPr/>
      </dsp:nvSpPr>
      <dsp:spPr>
        <a:xfrm>
          <a:off x="507887" y="1690511"/>
          <a:ext cx="1915707" cy="75031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25400">
          <a:solidFill>
            <a:schemeClr val="tx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Private pool of allocated resources</a:t>
          </a:r>
          <a:endParaRPr lang="en-US" sz="1600" b="1" kern="1200" dirty="0"/>
        </a:p>
      </dsp:txBody>
      <dsp:txXfrm>
        <a:off x="544514" y="1727138"/>
        <a:ext cx="1842453" cy="677061"/>
      </dsp:txXfrm>
    </dsp:sp>
    <dsp:sp modelId="{E1242235-4D5B-5D41-90F8-A1B379ECAC1E}">
      <dsp:nvSpPr>
        <dsp:cNvPr id="0" name=""/>
        <dsp:cNvSpPr/>
      </dsp:nvSpPr>
      <dsp:spPr>
        <a:xfrm>
          <a:off x="507887" y="893057"/>
          <a:ext cx="1915707" cy="75031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25400">
          <a:solidFill>
            <a:schemeClr val="tx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Distributed Resource Management</a:t>
          </a:r>
          <a:endParaRPr lang="en-US" sz="1600" b="1" kern="1200" dirty="0"/>
        </a:p>
      </dsp:txBody>
      <dsp:txXfrm>
        <a:off x="544514" y="929684"/>
        <a:ext cx="1842453" cy="6770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B1F309-D9DC-7848-A222-5415C32CE51A}">
      <dsp:nvSpPr>
        <dsp:cNvPr id="0" name=""/>
        <dsp:cNvSpPr/>
      </dsp:nvSpPr>
      <dsp:spPr>
        <a:xfrm>
          <a:off x="708536" y="845844"/>
          <a:ext cx="1173726" cy="379830"/>
        </a:xfrm>
        <a:prstGeom prst="roundRect">
          <a:avLst/>
        </a:prstGeom>
        <a:solidFill>
          <a:srgbClr val="92D050"/>
        </a:solidFill>
        <a:ln w="41275">
          <a:solidFill>
            <a:schemeClr val="tx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Applications</a:t>
          </a:r>
          <a:endParaRPr lang="en-US" sz="1600" kern="1200" dirty="0"/>
        </a:p>
      </dsp:txBody>
      <dsp:txXfrm>
        <a:off x="727078" y="864386"/>
        <a:ext cx="1136642" cy="342746"/>
      </dsp:txXfrm>
    </dsp:sp>
    <dsp:sp modelId="{E60A06A5-7018-DC44-8358-FD28273F9548}">
      <dsp:nvSpPr>
        <dsp:cNvPr id="0" name=""/>
        <dsp:cNvSpPr/>
      </dsp:nvSpPr>
      <dsp:spPr>
        <a:xfrm rot="16200000">
          <a:off x="1074905" y="625350"/>
          <a:ext cx="44098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40988" y="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3C3AB2-7737-DB49-BB6E-7A6B2412A049}">
      <dsp:nvSpPr>
        <dsp:cNvPr id="0" name=""/>
        <dsp:cNvSpPr/>
      </dsp:nvSpPr>
      <dsp:spPr>
        <a:xfrm>
          <a:off x="630288" y="-190"/>
          <a:ext cx="1330222" cy="40504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41275">
          <a:solidFill>
            <a:schemeClr val="tx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Execution  Behavior</a:t>
          </a:r>
          <a:endParaRPr lang="en-US" sz="1400" kern="1200" dirty="0"/>
        </a:p>
      </dsp:txBody>
      <dsp:txXfrm>
        <a:off x="650061" y="19583"/>
        <a:ext cx="1290676" cy="365500"/>
      </dsp:txXfrm>
    </dsp:sp>
    <dsp:sp modelId="{A2C03680-69B8-AB42-ABC1-8A33DF9F11F6}">
      <dsp:nvSpPr>
        <dsp:cNvPr id="0" name=""/>
        <dsp:cNvSpPr/>
      </dsp:nvSpPr>
      <dsp:spPr>
        <a:xfrm rot="5400000">
          <a:off x="1082458" y="1438616"/>
          <a:ext cx="42588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5883" y="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F23188-4867-7245-A69D-1C2601A42D43}">
      <dsp:nvSpPr>
        <dsp:cNvPr id="0" name=""/>
        <dsp:cNvSpPr/>
      </dsp:nvSpPr>
      <dsp:spPr>
        <a:xfrm>
          <a:off x="598014" y="1651558"/>
          <a:ext cx="1394770" cy="43525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41275">
          <a:solidFill>
            <a:schemeClr val="tx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Resource Requirements</a:t>
          </a:r>
          <a:endParaRPr lang="en-US" sz="1400" kern="1200" dirty="0"/>
        </a:p>
      </dsp:txBody>
      <dsp:txXfrm>
        <a:off x="619261" y="1672805"/>
        <a:ext cx="1352276" cy="3927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9A1405-8770-4A88-8672-E588A7AD658E}" type="datetimeFigureOut">
              <a:rPr lang="en-US" smtClean="0"/>
              <a:t>9/13/17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D8D6B5-5B1B-4856-87D5-617C36C24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37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212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11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one master node and multiple worker nodes in Spark and each of which is a JVM that run multiple executors.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 VM setup, we have a number of virtual machines running on a physical server via VM Hypervisor.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%Each VM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 its own guest OS as well as its own separate Spark data processing workspace to manage executor files and database.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for Docker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setup, we don’t need to maintain guess OSes for each node. 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use YML files to configure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docker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spark image.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% These executors run tasks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scheduled by the driver, store computation results in memory, and conduct on-disk or off-heap interaction with the storage systems.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5346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we show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internal layers of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Spark 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Docker image.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pull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Ubuntu from its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available on Docker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Hub repository.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which, we then buil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Java, Hadoop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(for HDFS), and Spark and then commit it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Docker_Spark_Image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% Finally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we compose our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Spark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cluster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 this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Docker_Spark_Image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.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yml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containing master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worker environment details like ports, DNS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cores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volume directory, etc., and a .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file that lists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details like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max retries, event log directory, etc.</a:t>
            </a: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53038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608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show the testbed and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benchmark information in these two tables.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8 nodes to run the experiments.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Vmware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workstation 12.5.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run three representative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types of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application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(ML, GC and SQL queries).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use open source tools like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dstat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blktrace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measure performance.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%Notice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achine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 algorithms and some graph computation algorithms are iterative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nature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%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their execution time can thus be determined by the number of iterations.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%We also conduct sensitivity analysis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these applications under different number of iterations.</a:t>
            </a:r>
          </a:p>
        </p:txBody>
      </p:sp>
    </p:spTree>
    <p:extLst>
      <p:ext uri="{BB962C8B-B14F-4D97-AF65-F5344CB8AC3E}">
        <p14:creationId xmlns:p14="http://schemas.microsoft.com/office/powerpoint/2010/main" val="17338005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 smtClean="0"/>
              <a:t>We first study the total execution time results.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 smtClean="0"/>
              <a:t>The lower</a:t>
            </a:r>
            <a:r>
              <a:rPr kumimoji="1" lang="en-US" altLang="zh-CN" baseline="0" dirty="0" smtClean="0"/>
              <a:t> the better.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 smtClean="0"/>
              <a:t>We see that spark on </a:t>
            </a:r>
            <a:r>
              <a:rPr kumimoji="1" lang="en-US" altLang="zh-CN" dirty="0" err="1" smtClean="0"/>
              <a:t>docker</a:t>
            </a:r>
            <a:r>
              <a:rPr kumimoji="1" lang="en-US" altLang="zh-CN" baseline="0" dirty="0" smtClean="0"/>
              <a:t> performs mostly better.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aseline="0" dirty="0" smtClean="0"/>
              <a:t>Because, the container has faster startup time, application instances are launched faster, and the read operations consumes less time due to intermediate storage driver layer of Docker which supports COW.</a:t>
            </a:r>
            <a:endParaRPr kumimoji="1" lang="en-US" altLang="zh-CN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 smtClean="0"/>
              <a:t>%Same </a:t>
            </a:r>
            <a:r>
              <a:rPr kumimoji="1" lang="en-US" altLang="zh-CN" dirty="0" smtClean="0"/>
              <a:t>versions:</a:t>
            </a:r>
            <a:r>
              <a:rPr kumimoji="1" lang="en-US" altLang="zh-CN" baseline="0" dirty="0" smtClean="0"/>
              <a:t> Kernel,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Ubuntu, Spark, Hadoop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 smtClean="0"/>
              <a:t>%Same</a:t>
            </a:r>
            <a:r>
              <a:rPr kumimoji="1" lang="en-US" altLang="zh-CN" baseline="0" dirty="0" smtClean="0"/>
              <a:t> </a:t>
            </a:r>
            <a:r>
              <a:rPr kumimoji="1" lang="en-US" altLang="zh-CN" baseline="0" dirty="0" smtClean="0"/>
              <a:t>resource allocation: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 of cores, memory capacity</a:t>
            </a: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139399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further conduct sensitivity analysis to figure out why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Kmeans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performs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worse in Docker.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run PR, LR and KM for multiple numbers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iterations.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different performance improvement for different apps.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is 10x very good, one is same, one is worst,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PR: the gap between VM and Docker can be 10x.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because that for each iteration, PageRank in Spark has a high reuse factor of two particular RDDs, which are persisted by Docker storage driver and thus can be quickly reused from main memory.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LR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KM have lots of shuffles.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especially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the number of clusters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relatively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Higher the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shuffle degree is, more I/O will be triggered in between memory and disk, which slows down the Docker since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Docker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file system has to perform copy-on-write (COW) for every write operation.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%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unlike those in-memory operations (e.g., map, reduce, join, etc.), the shuffle operation is more expensive in Spark, since it involves cross-executor broadcastings and longer time due to corresponding disk I/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data serializations, and network traffics.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% Specifically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higher value of K means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needs to categorize the input data into more number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clusters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% This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 increases the shuffle selectivity of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Kmeans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each data point the number of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labeling options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increases and the distance of each data point from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cluster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centroids needs to be fetched every iteration.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analyzed these I/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found that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“writes” is larger while performing shuffle.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Docker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 (i.e., AUFS) performs copy-on-write (COW)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every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write operation.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shuffle, many COW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operations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triggered in Docker which may lead to a throttling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stall of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operating threads.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dramatically reduces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brought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Docker, and slows down the performance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compared to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VM.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we conclude that it is advisable to use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VM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rather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 Docker for shuffle intensive applications in Spark.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also verified this observation by experimenting with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other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shuffle intensive applications such as Bigram,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TeraSort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results have the similar trends as those from K-Means.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%This is because for each iteration, PageRank in Spark has a high reuse factor of two particular RDDs, which are persisted by Docker storage driver and thus can be quickly retrieved from main memory.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2492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Finally, we investigate the utilization of different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 resources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running various benchmarks on VM or Docker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frameworks.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 CPU: Higher the better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Docker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 much higher CPU utilization ratios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compared to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VM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means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Docker can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CPU resources more efficiently.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 Disk: Higher the better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Docker’s disk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utilization ratios are also slightly higher than those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VMs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most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applications.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Interestingly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K-means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(KM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application is an exception,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explained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last slide.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Notice that unlike the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CPU,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 utilization is calculated by dividing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used BW by the BW capacity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these period that the disk is being used, so although KM uses Disk for long time, but the BW utilization ratio is low.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 Memory: Lower the better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Docker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 lower memory utilization ratios compared to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VM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across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applications. The reason is that Docker bypasses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guest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so it demands less memory.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8182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704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Docker for map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reduce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calculation-intensive applications,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Docker provides lightweight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operation,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copy-on-write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(COW) and intermediate storage drivers that assist Spark applications to perform better.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shuffle intensive applications, traditional VM hypervisor may perform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better.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dirty="0" smtClean="0"/>
              <a:t>Our work can guide application developers, system administrators and researchers to better design and deploy big data applications on their platforms to improve the overall performance.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8629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224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689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57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is an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overview of the framework of applications in the big data era.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user applications send requests through the cloud, and the datacenter has thousands of virtualized servers hosting the backend programs to serve user requests.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 popular techniques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used in this virtualization layer: VM hypervisor and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docker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container.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we go deeper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into this layer, we will see that data process engines such as Hadoop and Spark are processing the data requests.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Usually it generates queries to the NoSQL DB such as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RocksDB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Cassandra, Scylla and MongoDB. It also uses ML analytics applications such as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TensorFlow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Torch, and real time batch streaming applications are also involved such as Kafka.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paper, we are focusing on the virtualization layer.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compare  traditional VM hypervisor and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docker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container and to guide developers to accelerate big data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applciations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286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Containers and virtual machines are two popular virtualization technologies.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 of them provide resource isolation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parallel allocation for each VM.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unlike the VM hypervisor, Docker does not need to maintain guest OS for each VM.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Also, containers perform shared resource management but VMs perform distributed resource management.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docker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light weight, has better resource utilization and salacity, can we conclude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it can replace VM hypervisor and speed up big data processing platform?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149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In fact, the</a:t>
            </a:r>
            <a:r>
              <a:rPr lang="en-US" sz="2400" baseline="0" dirty="0" smtClean="0"/>
              <a:t> short answer is maybe.</a:t>
            </a:r>
          </a:p>
          <a:p>
            <a:endParaRPr lang="en-US" sz="240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 dirty="0" smtClean="0"/>
              <a:t>Let’s first take a look at the im</a:t>
            </a:r>
            <a:r>
              <a:rPr lang="en-US" sz="2400" dirty="0" smtClean="0"/>
              <a:t>plementation of the</a:t>
            </a:r>
            <a:r>
              <a:rPr lang="en-US" sz="2400" baseline="0" dirty="0" smtClean="0"/>
              <a:t> </a:t>
            </a:r>
            <a:r>
              <a:rPr lang="en-US" sz="2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widely used Big Data processing framework Spark: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 dirty="0" smtClean="0"/>
              <a:t>Spark apps can have different exe behaviors and corresponding resource requirements, such as </a:t>
            </a:r>
            <a:r>
              <a:rPr lang="en-US" sz="2000" dirty="0" smtClean="0"/>
              <a:t>intermediate</a:t>
            </a:r>
            <a:r>
              <a:rPr lang="en-US" sz="2000" baseline="0" dirty="0" smtClean="0"/>
              <a:t> data </a:t>
            </a:r>
            <a:r>
              <a:rPr lang="en-US" sz="2000" dirty="0" smtClean="0"/>
              <a:t>RDDs (</a:t>
            </a:r>
            <a:r>
              <a:rPr lang="en-US" sz="2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 Resilient Distributed</a:t>
            </a:r>
            <a:r>
              <a:rPr lang="en-US" sz="2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Datasets (RDDs)) and</a:t>
            </a:r>
            <a:r>
              <a:rPr lang="en-US" sz="2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</a:t>
            </a:r>
            <a:r>
              <a:rPr lang="en-US" sz="2000" dirty="0" smtClean="0"/>
              <a:t>ibrary dependencies.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 dirty="0" smtClean="0"/>
              <a:t>Different </a:t>
            </a:r>
            <a:r>
              <a:rPr lang="en-US" sz="2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virtualization </a:t>
            </a:r>
            <a:r>
              <a:rPr lang="en-US" sz="2400" baseline="0" dirty="0" smtClean="0"/>
              <a:t>approaches will have different performance under these Spark applications.</a:t>
            </a:r>
          </a:p>
          <a:p>
            <a:r>
              <a:rPr lang="en-US" sz="2400" baseline="0" dirty="0" smtClean="0"/>
              <a:t>However, Spark has no idea of the underlying </a:t>
            </a:r>
            <a:r>
              <a:rPr lang="en-US" sz="2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virtualization</a:t>
            </a:r>
            <a:r>
              <a:rPr lang="en-US" sz="2400" baseline="0" dirty="0" smtClean="0"/>
              <a:t>.</a:t>
            </a:r>
          </a:p>
          <a:p>
            <a:endParaRPr lang="en-US" sz="240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 dirty="0" smtClean="0"/>
              <a:t>Furthermore, as shown in the table, both of VM and </a:t>
            </a:r>
            <a:r>
              <a:rPr lang="en-US" sz="2400" baseline="0" dirty="0" err="1" smtClean="0"/>
              <a:t>docker</a:t>
            </a:r>
            <a:r>
              <a:rPr lang="en-US" sz="2400" baseline="0" dirty="0" smtClean="0"/>
              <a:t> has their advantages and disadvantages for hosting Spark.</a:t>
            </a:r>
          </a:p>
          <a:p>
            <a:r>
              <a:rPr lang="en-US" sz="2400" baseline="0" dirty="0" smtClean="0"/>
              <a:t>VM approach has better isolation ability, which is good for stability and security, but sometimes it will trigger resource wasting.</a:t>
            </a:r>
          </a:p>
          <a:p>
            <a:endParaRPr lang="en-US" sz="2400" baseline="0" dirty="0" smtClean="0"/>
          </a:p>
          <a:p>
            <a:r>
              <a:rPr lang="en-US" sz="2400" baseline="0" dirty="0" smtClean="0"/>
              <a:t>Meanwhile, Docker </a:t>
            </a:r>
            <a:r>
              <a:rPr lang="en-US" sz="2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more flexible of sharing the resources which helps to utilize resources in a better way,</a:t>
            </a:r>
            <a:r>
              <a:rPr lang="en-US" sz="24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the tradeoff of cross-node interference and security.</a:t>
            </a:r>
            <a:endParaRPr lang="en-US" sz="240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940269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% Hadoop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widely adopted cloud computing framework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industry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has been criticized in recent years for its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inefficiency of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handling iterative and interactive applications.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%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RDD=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Resilient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Distributed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Datasets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52710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18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z="2400" dirty="0" smtClean="0"/>
              <a:t>We</a:t>
            </a:r>
            <a:r>
              <a:rPr lang="en-US" sz="2400" baseline="0" dirty="0" smtClean="0"/>
              <a:t> see the detailed comparison of VM and Docker in two figures and the table.</a:t>
            </a:r>
          </a:p>
          <a:p>
            <a:endParaRPr lang="en-US" sz="2400" dirty="0" smtClean="0"/>
          </a:p>
          <a:p>
            <a:r>
              <a:rPr lang="en-US" sz="2400" dirty="0" smtClean="0"/>
              <a:t>To</a:t>
            </a:r>
            <a:r>
              <a:rPr lang="en-US" sz="2400" baseline="0" dirty="0" smtClean="0"/>
              <a:t> sum up, t</a:t>
            </a:r>
            <a:r>
              <a:rPr lang="en-US" sz="2400" dirty="0" smtClean="0"/>
              <a:t>hey have common components,</a:t>
            </a:r>
            <a:r>
              <a:rPr lang="en-US" sz="2400" baseline="0" dirty="0" smtClean="0"/>
              <a:t> such as the t</a:t>
            </a:r>
            <a:r>
              <a:rPr lang="en-US" sz="2000" dirty="0" smtClean="0"/>
              <a:t>hree layers: application, OS &amp; driver, and storage</a:t>
            </a:r>
          </a:p>
          <a:p>
            <a:pPr lvl="1"/>
            <a:endParaRPr lang="en-US" sz="2000" dirty="0" smtClean="0"/>
          </a:p>
          <a:p>
            <a:pPr lvl="0"/>
            <a:r>
              <a:rPr lang="en-US" sz="2000" dirty="0" smtClean="0"/>
              <a:t>Notice</a:t>
            </a:r>
            <a:r>
              <a:rPr lang="en-US" sz="2000" baseline="0" dirty="0" smtClean="0"/>
              <a:t> that:</a:t>
            </a:r>
            <a:endParaRPr lang="en-US" sz="2000" dirty="0" smtClean="0"/>
          </a:p>
          <a:p>
            <a:pPr lvl="0"/>
            <a:r>
              <a:rPr lang="en-US" sz="1600" dirty="0" smtClean="0"/>
              <a:t>Docker Engine</a:t>
            </a:r>
            <a:r>
              <a:rPr lang="en-US" sz="1600" baseline="0" dirty="0" smtClean="0"/>
              <a:t> conducts f</a:t>
            </a:r>
            <a:r>
              <a:rPr lang="en-US" sz="1100" dirty="0" smtClean="0"/>
              <a:t>lexible resource sharing feature.</a:t>
            </a:r>
          </a:p>
          <a:p>
            <a:pPr lvl="0"/>
            <a:r>
              <a:rPr lang="en-US" sz="1600" dirty="0" smtClean="0"/>
              <a:t>Docker storage drivers</a:t>
            </a:r>
            <a:r>
              <a:rPr lang="en-US" sz="1600" baseline="0" dirty="0" smtClean="0"/>
              <a:t> is using </a:t>
            </a:r>
            <a:r>
              <a:rPr lang="en-US" sz="1100" dirty="0" smtClean="0"/>
              <a:t>copy-on-write</a:t>
            </a:r>
            <a:r>
              <a:rPr lang="en-US" sz="1100" baseline="0" dirty="0" smtClean="0"/>
              <a:t> policy (for </a:t>
            </a:r>
            <a:r>
              <a:rPr lang="en-US" sz="1100" baseline="0" dirty="0" err="1" smtClean="0"/>
              <a:t>docker</a:t>
            </a:r>
            <a:r>
              <a:rPr lang="en-US" sz="1100" baseline="0" dirty="0" smtClean="0"/>
              <a:t> image) which</a:t>
            </a:r>
            <a:r>
              <a:rPr lang="en-US" sz="1100" dirty="0" smtClean="0"/>
              <a:t> only conducts copy when you modify it,</a:t>
            </a:r>
            <a:r>
              <a:rPr lang="en-US" sz="1100" baseline="0" dirty="0" smtClean="0"/>
              <a:t> similar to Apple’s APFS.</a:t>
            </a:r>
          </a:p>
          <a:p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%The data management of containers is managed by Docker storage drivers (we use AUFS).</a:t>
            </a:r>
          </a:p>
          <a:p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%For fair comparison, we use Ext4 for host backing file system of both virtual machine and Docker.</a:t>
            </a:r>
          </a:p>
          <a:p>
            <a:endParaRPr lang="en-US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6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/>
              <a:t>% Docker has separate container workspace: filesystem and database</a:t>
            </a:r>
          </a:p>
          <a:p>
            <a:pPr lvl="0"/>
            <a:r>
              <a:rPr lang="en-US" sz="1600" dirty="0" smtClean="0"/>
              <a:t>%</a:t>
            </a:r>
            <a:r>
              <a:rPr lang="en-US" sz="1600" baseline="0" dirty="0" smtClean="0"/>
              <a:t> </a:t>
            </a:r>
            <a:r>
              <a:rPr lang="en-US" sz="1600" dirty="0" smtClean="0"/>
              <a:t>Data persistence – Docker volume</a:t>
            </a:r>
          </a:p>
          <a:p>
            <a:r>
              <a:rPr kumimoji="1" lang="en-US" sz="24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%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Docker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inert, immutable file, from which containers are started. 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6857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A83DE-FFCB-3E4A-BDAE-91CF7EE4297F}" type="datetime1">
              <a:rPr lang="en-US" smtClean="0"/>
              <a:t>9/13/17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90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0F2D2-CDB0-ED4D-87AE-9834D65731D7}" type="datetime1">
              <a:rPr lang="en-US" smtClean="0"/>
              <a:t>9/13/17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901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1154A-1FAA-C049-AE50-D3671E9F7BDF}" type="datetime1">
              <a:rPr lang="en-US" smtClean="0"/>
              <a:t>9/13/17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278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919B7-F2B8-0B42-85B3-F45685FC6653}" type="datetime1">
              <a:rPr lang="en-US" smtClean="0"/>
              <a:t>9/13/17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333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E7AB-70BC-AD4E-9A77-B3E17A2A072C}" type="datetime1">
              <a:rPr lang="en-US" smtClean="0"/>
              <a:t>9/13/17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28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ABF31-4FBF-9E48-B016-39619D782F7C}" type="datetime1">
              <a:rPr lang="en-US" smtClean="0"/>
              <a:t>9/13/17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96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9251-2E0E-064E-BA0E-A79FE9484B36}" type="datetime1">
              <a:rPr lang="en-US" smtClean="0"/>
              <a:t>9/13/17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78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85860-39E8-714C-819E-437B7698ED4A}" type="datetime1">
              <a:rPr lang="en-US" smtClean="0"/>
              <a:t>9/13/17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505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5BAB-7E03-F249-8128-FD5E55FAAFB3}" type="datetime1">
              <a:rPr lang="en-US" smtClean="0"/>
              <a:t>9/13/17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01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9781F-0782-8741-8F56-F48128541720}" type="datetime1">
              <a:rPr lang="en-US" smtClean="0"/>
              <a:t>9/13/17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35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17A1-5D8D-3B49-BEA3-865B947E88D8}" type="datetime1">
              <a:rPr lang="en-US" smtClean="0"/>
              <a:t>9/13/17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5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E9C32-C678-F441-9F16-3ADEA3114DE0}" type="datetime1">
              <a:rPr lang="en-US" smtClean="0"/>
              <a:t>9/13/17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95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tiff"/><Relationship Id="rId6" Type="http://schemas.openxmlformats.org/officeDocument/2006/relationships/image" Target="../media/image4.tiff"/><Relationship Id="rId7" Type="http://schemas.openxmlformats.org/officeDocument/2006/relationships/image" Target="../media/image5.tiff"/><Relationship Id="rId8" Type="http://schemas.openxmlformats.org/officeDocument/2006/relationships/image" Target="../media/image6.tiff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7.png"/><Relationship Id="rId5" Type="http://schemas.openxmlformats.org/officeDocument/2006/relationships/image" Target="../media/image26.tiff"/><Relationship Id="rId6" Type="http://schemas.openxmlformats.org/officeDocument/2006/relationships/image" Target="../media/image27.tiff"/><Relationship Id="rId7" Type="http://schemas.openxmlformats.org/officeDocument/2006/relationships/image" Target="../media/image28.tiff"/><Relationship Id="rId8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ag.wiee.rs/home-made/dstat" TargetMode="External"/><Relationship Id="rId4" Type="http://schemas.openxmlformats.org/officeDocument/2006/relationships/hyperlink" Target="https://linux.die.net/man/1/iostat" TargetMode="External"/><Relationship Id="rId5" Type="http://schemas.openxmlformats.org/officeDocument/2006/relationships/hyperlink" Target="https://linux.die.net/man/8/blktrace" TargetMode="External"/><Relationship Id="rId6" Type="http://schemas.openxmlformats.org/officeDocument/2006/relationships/image" Target="../media/image30.tiff"/><Relationship Id="rId7" Type="http://schemas.openxmlformats.org/officeDocument/2006/relationships/image" Target="../media/image7.png"/><Relationship Id="rId8" Type="http://schemas.openxmlformats.org/officeDocument/2006/relationships/image" Target="../media/image31.tiff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1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tiff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tiff"/><Relationship Id="rId12" Type="http://schemas.openxmlformats.org/officeDocument/2006/relationships/image" Target="../media/image17.tiff"/><Relationship Id="rId13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tiff"/><Relationship Id="rId6" Type="http://schemas.openxmlformats.org/officeDocument/2006/relationships/image" Target="../media/image11.tiff"/><Relationship Id="rId7" Type="http://schemas.openxmlformats.org/officeDocument/2006/relationships/image" Target="../media/image12.tiff"/><Relationship Id="rId8" Type="http://schemas.openxmlformats.org/officeDocument/2006/relationships/image" Target="../media/image13.tiff"/><Relationship Id="rId9" Type="http://schemas.openxmlformats.org/officeDocument/2006/relationships/image" Target="../media/image14.tiff"/><Relationship Id="rId10" Type="http://schemas.openxmlformats.org/officeDocument/2006/relationships/image" Target="../media/image1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7.png"/><Relationship Id="rId5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2.xml"/><Relationship Id="rId12" Type="http://schemas.microsoft.com/office/2007/relationships/diagramDrawing" Target="../diagrams/drawing2.xml"/><Relationship Id="rId13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diagramData" Target="../diagrams/data2.xml"/><Relationship Id="rId9" Type="http://schemas.openxmlformats.org/officeDocument/2006/relationships/diagramLayout" Target="../diagrams/layout2.xml"/><Relationship Id="rId10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7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ctrTitle"/>
          </p:nvPr>
        </p:nvSpPr>
        <p:spPr>
          <a:xfrm>
            <a:off x="0" y="990600"/>
            <a:ext cx="9144000" cy="1470025"/>
          </a:xfrm>
        </p:spPr>
        <p:txBody>
          <a:bodyPr/>
          <a:lstStyle/>
          <a:p>
            <a:r>
              <a:rPr lang="en-US" sz="2800" b="1" dirty="0" smtClean="0">
                <a:latin typeface="Times New Roman" charset="0"/>
                <a:ea typeface="Times New Roman" charset="0"/>
                <a:cs typeface="Times New Roman" charset="0"/>
              </a:rPr>
              <a:t>Accelerating </a:t>
            </a:r>
            <a:r>
              <a:rPr lang="en-US" sz="2800" b="1" dirty="0">
                <a:latin typeface="Times New Roman" charset="0"/>
                <a:ea typeface="Times New Roman" charset="0"/>
                <a:cs typeface="Times New Roman" charset="0"/>
              </a:rPr>
              <a:t>Big Data Applications Using Lightweight</a:t>
            </a:r>
            <a:br>
              <a:rPr lang="en-US" sz="2800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800" b="1" dirty="0">
                <a:latin typeface="Times New Roman" charset="0"/>
                <a:ea typeface="Times New Roman" charset="0"/>
                <a:cs typeface="Times New Roman" charset="0"/>
              </a:rPr>
              <a:t>Virtualization Framework on Enterprise Cloud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2800" b="1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099" name="Subtitle 4"/>
          <p:cNvSpPr>
            <a:spLocks noGrp="1"/>
          </p:cNvSpPr>
          <p:nvPr>
            <p:ph type="subTitle" idx="1"/>
          </p:nvPr>
        </p:nvSpPr>
        <p:spPr>
          <a:xfrm>
            <a:off x="0" y="3124200"/>
            <a:ext cx="9144000" cy="2895600"/>
          </a:xfrm>
        </p:spPr>
        <p:txBody>
          <a:bodyPr/>
          <a:lstStyle/>
          <a:p>
            <a:pPr>
              <a:spcBef>
                <a:spcPts val="0"/>
              </a:spcBef>
            </a:pPr>
            <a:endParaRPr lang="en-US" altLang="zh-CN" sz="20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Bef>
                <a:spcPts val="0"/>
              </a:spcBef>
            </a:pPr>
            <a:endParaRPr lang="en-US" altLang="zh-CN" sz="200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Bef>
                <a:spcPts val="0"/>
              </a:spcBef>
            </a:pPr>
            <a:endParaRPr lang="en-US" altLang="zh-CN" sz="2000" b="1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Bef>
                <a:spcPts val="0"/>
              </a:spcBef>
            </a:pPr>
            <a:r>
              <a:rPr lang="en-US" altLang="zh-CN" sz="2000" b="1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en-US" altLang="zh-CN" sz="2000" b="1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Janki</a:t>
            </a:r>
            <a:r>
              <a:rPr lang="en-US" altLang="zh-CN" sz="2000" b="1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000" b="1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Bhimani</a:t>
            </a:r>
            <a:r>
              <a:rPr lang="en-US" altLang="zh-CN" sz="2000" b="1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      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Zhengyu</a:t>
            </a:r>
            <a:r>
              <a:rPr lang="en-US" sz="2000" b="1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Yang</a:t>
            </a:r>
            <a:r>
              <a:rPr lang="en-US" altLang="zh-CN" sz="2000" b="1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       Miriam </a:t>
            </a:r>
            <a:r>
              <a:rPr lang="en-US" altLang="zh-CN" sz="2000" b="1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Leeser</a:t>
            </a:r>
            <a:r>
              <a:rPr lang="en-US" altLang="zh-CN" sz="2000" b="1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        </a:t>
            </a:r>
            <a:r>
              <a:rPr lang="en-US" altLang="zh-CN" sz="2000" b="1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Ningfang</a:t>
            </a:r>
            <a:r>
              <a:rPr lang="en-US" altLang="zh-CN" sz="2000" b="1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Mi</a:t>
            </a:r>
            <a:r>
              <a:rPr lang="en-US" altLang="zh-CN" sz="20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altLang="zh-CN" sz="2000" b="1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Bef>
                <a:spcPts val="0"/>
              </a:spcBef>
            </a:pPr>
            <a:endParaRPr lang="en-US" sz="2000" b="1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Dept. of Electrical &amp; Computer Engineering,</a:t>
            </a:r>
            <a:endParaRPr lang="en-US" sz="20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Northeastern </a:t>
            </a:r>
            <a:r>
              <a:rPr lang="en-US" sz="20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University, Boston</a:t>
            </a:r>
            <a:r>
              <a:rPr lang="en-US" sz="2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20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MA</a:t>
            </a:r>
          </a:p>
          <a:p>
            <a:r>
              <a:rPr lang="en-US" altLang="zh-CN" sz="20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Sept. 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14, 2017</a:t>
            </a:r>
            <a:endParaRPr lang="en-US" altLang="zh-CN" sz="20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93" y="5886046"/>
            <a:ext cx="984907" cy="990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3400" y="5911686"/>
            <a:ext cx="2145071" cy="86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53990" y="6316031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upported by: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75045" y="152400"/>
            <a:ext cx="62975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  <a:latin typeface="Arial"/>
              </a:rPr>
              <a:t>21st IEEE High Performance </a:t>
            </a:r>
            <a:r>
              <a:rPr lang="en-US" altLang="zh-CN" sz="1600" b="1">
                <a:solidFill>
                  <a:schemeClr val="bg1"/>
                </a:solidFill>
                <a:latin typeface="Arial"/>
              </a:rPr>
              <a:t>Extreme </a:t>
            </a:r>
            <a:r>
              <a:rPr lang="en-US" altLang="zh-CN" sz="1600" b="1" smtClean="0">
                <a:solidFill>
                  <a:schemeClr val="bg1"/>
                </a:solidFill>
                <a:latin typeface="Arial"/>
              </a:rPr>
              <a:t>Computing Conference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3179" y="2498720"/>
            <a:ext cx="1554480" cy="1554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693" y="2502130"/>
            <a:ext cx="1463040" cy="14630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3154" y="2531441"/>
            <a:ext cx="1463040" cy="14630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7276" y="2476218"/>
            <a:ext cx="1554480" cy="155448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14" name="Rectangle 13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atin typeface="Times New Roman" charset="0"/>
                  <a:ea typeface="Times New Roman" charset="0"/>
                  <a:cs typeface="Times New Roman" charset="0"/>
                </a:rPr>
                <a:t>                            21st IEEE High Performance Extreme Computing Conference </a:t>
              </a:r>
              <a:endParaRPr lang="en-US" sz="2000" b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15" name="Picture 14" descr="C:\Users\yang.zhe\Desktop\AltLogo_S_koKO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2385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8610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>1. Introduction</a:t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>2. Virtualization Frameworks</a:t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3. Data Processing Engine</a:t>
            </a: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>4. Evaluation</a:t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>5. Conclusions and Future </a:t>
            </a:r>
            <a:r>
              <a:rPr lang="en-US" altLang="zh-CN" b="1" dirty="0" smtClean="0">
                <a:latin typeface="Times New Roman" charset="0"/>
                <a:ea typeface="Times New Roman" charset="0"/>
                <a:cs typeface="Times New Roman" charset="0"/>
              </a:rPr>
              <a:t>Work</a:t>
            </a: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9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7" name="Rectangle 6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Times New Roman" charset="0"/>
                  <a:ea typeface="Times New Roman" charset="0"/>
                  <a:cs typeface="Times New Roman" charset="0"/>
                </a:rPr>
                <a:t>Topics</a:t>
              </a:r>
              <a:endParaRPr lang="en-US" sz="2400" b="1" dirty="0"/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3683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7327-7276-2D43-8442-1995AE5B6E54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914" y="949424"/>
            <a:ext cx="5507371" cy="22422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799" y="3733357"/>
            <a:ext cx="5181600" cy="298811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12" name="Rectangle 11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Times New Roman" charset="0"/>
                  <a:ea typeface="Times New Roman" charset="0"/>
                  <a:cs typeface="Times New Roman" charset="0"/>
                </a:rPr>
                <a:t>       Spark on VM Hypervisor and Docker</a:t>
              </a:r>
              <a:endParaRPr lang="en-US" sz="2400" b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13" name="Picture 12" descr="C:\Users\yang.zhe\Desktop\AltLogo_S_koKO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/>
          <p:cNvSpPr/>
          <p:nvPr/>
        </p:nvSpPr>
        <p:spPr>
          <a:xfrm>
            <a:off x="3120318" y="573975"/>
            <a:ext cx="29605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Spark VM Hypervisor</a:t>
            </a:r>
            <a:endParaRPr lang="en-US" b="1" dirty="0"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07222" y="3314766"/>
            <a:ext cx="38144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smtClean="0">
                <a:latin typeface="Times New Roman" charset="0"/>
                <a:ea typeface="Times New Roman" charset="0"/>
                <a:cs typeface="Times New Roman" charset="0"/>
              </a:rPr>
              <a:t>Spark on Docker 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Container</a:t>
            </a:r>
            <a:endParaRPr lang="en-US" b="1" dirty="0"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46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7327-7276-2D43-8442-1995AE5B6E54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6326" y="1819732"/>
            <a:ext cx="4495800" cy="40894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7" name="Rectangle 6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              </a:t>
              </a:r>
              <a:r>
                <a:rPr lang="en-US" sz="2400" b="1" dirty="0" smtClean="0">
                  <a:latin typeface="Times New Roman" charset="0"/>
                  <a:ea typeface="Times New Roman" charset="0"/>
                  <a:cs typeface="Times New Roman" charset="0"/>
                </a:rPr>
                <a:t>Building Docker Spark Image (</a:t>
              </a:r>
              <a:r>
                <a:rPr lang="en-US" sz="2400" dirty="0" err="1" smtClean="0">
                  <a:latin typeface="Courier" charset="0"/>
                  <a:ea typeface="Courier" charset="0"/>
                  <a:cs typeface="Courier" charset="0"/>
                </a:rPr>
                <a:t>Dockerfile</a:t>
              </a:r>
              <a:r>
                <a:rPr lang="en-US" sz="2400" b="1" dirty="0" smtClean="0">
                  <a:latin typeface="Times New Roman" charset="0"/>
                  <a:ea typeface="Times New Roman" charset="0"/>
                  <a:cs typeface="Times New Roman" charset="0"/>
                </a:rPr>
                <a:t>)</a:t>
              </a:r>
              <a:endParaRPr lang="en-US" sz="2400" b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8" name="Picture 7" descr="C:\Users\yang.zhe\Desktop\AltLogo_S_koKO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7050" y="4798474"/>
            <a:ext cx="720178" cy="7201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1133" y="4027715"/>
            <a:ext cx="990600" cy="6074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" t="40437" r="-625"/>
          <a:stretch/>
        </p:blipFill>
        <p:spPr>
          <a:xfrm>
            <a:off x="764245" y="3160410"/>
            <a:ext cx="1955800" cy="6620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5678" y="2294574"/>
            <a:ext cx="1320800" cy="70255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42145" y="1045593"/>
            <a:ext cx="68210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Docker Hub Repository  =&gt; </a:t>
            </a:r>
            <a:r>
              <a:rPr lang="en-US" sz="2400" dirty="0" err="1" smtClean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Dockerfile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31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8610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>1. Introduction</a:t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>2. Virtualization Frameworks</a:t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>3. Data Processing Engine</a:t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4. Evaluation</a:t>
            </a: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>5. Conclusions and Future </a:t>
            </a:r>
            <a:r>
              <a:rPr lang="en-US" altLang="zh-CN" b="1" dirty="0" smtClean="0">
                <a:latin typeface="Times New Roman" charset="0"/>
                <a:ea typeface="Times New Roman" charset="0"/>
                <a:cs typeface="Times New Roman" charset="0"/>
              </a:rPr>
              <a:t>Work</a:t>
            </a: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12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7" name="Rectangle 6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Times New Roman" charset="0"/>
                  <a:ea typeface="Times New Roman" charset="0"/>
                  <a:cs typeface="Times New Roman" charset="0"/>
                </a:rPr>
                <a:t>Topics</a:t>
              </a:r>
              <a:endParaRPr lang="en-US" sz="2400" b="1" dirty="0"/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9142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7327-7276-2D43-8442-1995AE5B6E5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84029" y="4708377"/>
            <a:ext cx="88161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[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]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“</a:t>
            </a:r>
            <a:r>
              <a:rPr lang="en-US" sz="2000" dirty="0" err="1">
                <a:latin typeface="Times New Roman" charset="0"/>
                <a:ea typeface="Times New Roman" charset="0"/>
                <a:cs typeface="Times New Roman" charset="0"/>
              </a:rPr>
              <a:t>dstat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,”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  <a:hlinkClick r:id="rId3"/>
              </a:rPr>
              <a:t>https://dag.wiee.rs/home-made/dstat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[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]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“</a:t>
            </a:r>
            <a:r>
              <a:rPr lang="en-US" sz="2000" dirty="0" err="1">
                <a:latin typeface="Times New Roman" charset="0"/>
                <a:ea typeface="Times New Roman" charset="0"/>
                <a:cs typeface="Times New Roman" charset="0"/>
              </a:rPr>
              <a:t>iostat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,”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  <a:hlinkClick r:id="rId4"/>
              </a:rPr>
              <a:t>https://linux.die.net/man/1/iostat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[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]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“</a:t>
            </a:r>
            <a:r>
              <a:rPr lang="en-US" sz="2000" dirty="0" err="1">
                <a:latin typeface="Times New Roman" charset="0"/>
                <a:ea typeface="Times New Roman" charset="0"/>
                <a:cs typeface="Times New Roman" charset="0"/>
              </a:rPr>
              <a:t>blktrace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,”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  <a:hlinkClick r:id="rId5"/>
              </a:rPr>
              <a:t>https://linux.die.net/man/8/blktrace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endParaRPr lang="en-US" sz="2000" dirty="0"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1196844"/>
            <a:ext cx="4565784" cy="265708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9" name="Rectangle 8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              Testbed and </a:t>
              </a:r>
              <a:r>
                <a:rPr lang="en-US" sz="2400" b="1" dirty="0" smtClean="0">
                  <a:latin typeface="Times New Roman" charset="0"/>
                  <a:ea typeface="Times New Roman" charset="0"/>
                  <a:cs typeface="Times New Roman" charset="0"/>
                </a:rPr>
                <a:t>benchmark configuration</a:t>
              </a:r>
              <a:endParaRPr lang="en-US" sz="2400" b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10" name="Picture 9" descr="C:\Users\yang.zhe\Desktop\AltLogo_S_koKO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b="28130"/>
          <a:stretch/>
        </p:blipFill>
        <p:spPr>
          <a:xfrm>
            <a:off x="601288" y="4672923"/>
            <a:ext cx="1064959" cy="4286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5"/>
          <a:stretch/>
        </p:blipFill>
        <p:spPr>
          <a:xfrm>
            <a:off x="595440" y="5376788"/>
            <a:ext cx="1064959" cy="4358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087899"/>
            <a:ext cx="1036638" cy="3951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9545" y="1227808"/>
            <a:ext cx="4047158" cy="26261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32034" y="777125"/>
            <a:ext cx="20021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smtClean="0">
                <a:latin typeface="Times New Roman" charset="0"/>
                <a:ea typeface="Times New Roman" charset="0"/>
                <a:cs typeface="Times New Roman" charset="0"/>
              </a:rPr>
              <a:t>Testbed (8 nodes):</a:t>
            </a:r>
            <a:endParaRPr kumimoji="1" lang="zh-CN" altLang="en-US" b="1" u="sng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51772" y="790523"/>
            <a:ext cx="16206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smtClean="0">
                <a:latin typeface="Times New Roman" charset="0"/>
                <a:ea typeface="Times New Roman" charset="0"/>
                <a:cs typeface="Times New Roman" charset="0"/>
              </a:rPr>
              <a:t>Benchmarks:</a:t>
            </a:r>
            <a:endParaRPr kumimoji="1" lang="zh-CN" altLang="en-US" b="1" u="sng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17715" y="4086645"/>
            <a:ext cx="25644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smtClean="0">
                <a:latin typeface="Times New Roman" charset="0"/>
                <a:ea typeface="Times New Roman" charset="0"/>
                <a:cs typeface="Times New Roman" charset="0"/>
              </a:rPr>
              <a:t>Measurement Tools:</a:t>
            </a:r>
            <a:endParaRPr kumimoji="1" lang="zh-CN" altLang="en-US" b="1" u="sng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3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7327-7276-2D43-8442-1995AE5B6E54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713" y="1422976"/>
            <a:ext cx="5943600" cy="3506447"/>
          </a:xfrm>
          <a:prstGeom prst="rect">
            <a:avLst/>
          </a:prstGeom>
        </p:spPr>
      </p:pic>
      <p:sp>
        <p:nvSpPr>
          <p:cNvPr id="7" name="内容占位符 9"/>
          <p:cNvSpPr>
            <a:spLocks noGrp="1"/>
          </p:cNvSpPr>
          <p:nvPr>
            <p:ph idx="1"/>
          </p:nvPr>
        </p:nvSpPr>
        <p:spPr>
          <a:xfrm>
            <a:off x="943328" y="4983680"/>
            <a:ext cx="8661991" cy="19247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Spark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applications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on Docker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containers perform mostly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better:</a:t>
            </a: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F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aster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startup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time</a:t>
            </a:r>
          </a:p>
          <a:p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Faster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instance launch</a:t>
            </a:r>
          </a:p>
          <a:p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Faster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read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operation (Docker supports COW)</a:t>
            </a:r>
            <a:endParaRPr kumimoji="1" lang="en-US" altLang="zh-CN" sz="2000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Frame 4"/>
          <p:cNvSpPr/>
          <p:nvPr/>
        </p:nvSpPr>
        <p:spPr>
          <a:xfrm>
            <a:off x="6009167" y="1368719"/>
            <a:ext cx="391633" cy="2669881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3747" y="643432"/>
            <a:ext cx="1057619" cy="105761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12" name="Rectangle 11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              Study of Execution </a:t>
              </a:r>
              <a:r>
                <a:rPr lang="en-US" sz="2400" b="1" dirty="0" smtClean="0">
                  <a:latin typeface="Times New Roman" charset="0"/>
                  <a:ea typeface="Times New Roman" charset="0"/>
                  <a:cs typeface="Times New Roman" charset="0"/>
                </a:rPr>
                <a:t>Time</a:t>
              </a:r>
              <a:endParaRPr lang="en-US" sz="2400" b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14" name="Picture 13" descr="C:\Users\yang.zhe\Desktop\AltLogo_S_koKO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2103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7327-7276-2D43-8442-1995AE5B6E54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20802"/>
            <a:ext cx="2973341" cy="19152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3227" y="1295401"/>
            <a:ext cx="3012773" cy="19406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984" y="1295400"/>
            <a:ext cx="3012775" cy="19406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0304" y="3271213"/>
            <a:ext cx="1435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(a) PageRank</a:t>
            </a:r>
            <a:endParaRPr lang="en-US" dirty="0"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62354" y="3283913"/>
            <a:ext cx="2351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(b) Logistic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Regression</a:t>
            </a:r>
            <a:endParaRPr lang="en-US" dirty="0"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66030" y="3283913"/>
            <a:ext cx="1377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(c</a:t>
            </a:r>
            <a:r>
              <a:rPr lang="it-IT" dirty="0" smtClean="0">
                <a:latin typeface="Times New Roman" charset="0"/>
                <a:ea typeface="Times New Roman" charset="0"/>
                <a:cs typeface="Times New Roman" charset="0"/>
              </a:rPr>
              <a:t>) K-</a:t>
            </a:r>
            <a:r>
              <a:rPr lang="it-IT" dirty="0" err="1" smtClean="0">
                <a:latin typeface="Times New Roman" charset="0"/>
                <a:ea typeface="Times New Roman" charset="0"/>
                <a:cs typeface="Times New Roman" charset="0"/>
              </a:rPr>
              <a:t>Means</a:t>
            </a:r>
            <a:endParaRPr lang="it-IT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内容占位符 9"/>
          <p:cNvSpPr>
            <a:spLocks noGrp="1"/>
          </p:cNvSpPr>
          <p:nvPr>
            <p:ph idx="1"/>
          </p:nvPr>
        </p:nvSpPr>
        <p:spPr>
          <a:xfrm>
            <a:off x="162190" y="4585298"/>
            <a:ext cx="8661991" cy="1924711"/>
          </a:xfrm>
        </p:spPr>
        <p:txBody>
          <a:bodyPr>
            <a:normAutofit/>
          </a:bodyPr>
          <a:lstStyle/>
          <a:p>
            <a:r>
              <a:rPr lang="en-US" sz="2500" dirty="0" smtClean="0">
                <a:latin typeface="Times New Roman" charset="0"/>
                <a:ea typeface="Times New Roman" charset="0"/>
                <a:cs typeface="Times New Roman" charset="0"/>
              </a:rPr>
              <a:t>Different improvement for applications with different iterations and shuffle degrees. (a:10x,  </a:t>
            </a:r>
            <a:r>
              <a:rPr lang="en-US" sz="2500" dirty="0" err="1" smtClean="0">
                <a:latin typeface="Times New Roman" charset="0"/>
                <a:ea typeface="Times New Roman" charset="0"/>
                <a:cs typeface="Times New Roman" charset="0"/>
              </a:rPr>
              <a:t>b:same</a:t>
            </a:r>
            <a:r>
              <a:rPr lang="en-US" sz="2500" dirty="0" smtClean="0">
                <a:latin typeface="Times New Roman" charset="0"/>
                <a:ea typeface="Times New Roman" charset="0"/>
                <a:cs typeface="Times New Roman" charset="0"/>
              </a:rPr>
              <a:t>,  </a:t>
            </a:r>
            <a:r>
              <a:rPr lang="en-US" sz="2500" dirty="0" err="1" smtClean="0">
                <a:latin typeface="Times New Roman" charset="0"/>
                <a:ea typeface="Times New Roman" charset="0"/>
                <a:cs typeface="Times New Roman" charset="0"/>
              </a:rPr>
              <a:t>c:worse</a:t>
            </a:r>
            <a:r>
              <a:rPr lang="en-US" sz="2500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  <a:p>
            <a:r>
              <a:rPr lang="en-US" sz="2500" dirty="0" smtClean="0">
                <a:latin typeface="Times New Roman" charset="0"/>
                <a:ea typeface="Times New Roman" charset="0"/>
                <a:cs typeface="Times New Roman" charset="0"/>
              </a:rPr>
              <a:t>K-Means </a:t>
            </a:r>
            <a:r>
              <a:rPr lang="en-US" sz="2500" dirty="0">
                <a:latin typeface="Times New Roman" charset="0"/>
                <a:ea typeface="Times New Roman" charset="0"/>
                <a:cs typeface="Times New Roman" charset="0"/>
              </a:rPr>
              <a:t>is the </a:t>
            </a:r>
            <a:r>
              <a:rPr lang="en-US" sz="2500" dirty="0" smtClean="0">
                <a:latin typeface="Times New Roman" charset="0"/>
                <a:ea typeface="Times New Roman" charset="0"/>
                <a:cs typeface="Times New Roman" charset="0"/>
              </a:rPr>
              <a:t>most “shuffle-intensive</a:t>
            </a:r>
            <a:r>
              <a:rPr lang="en-US" sz="2500" dirty="0" smtClean="0">
                <a:latin typeface="Times New Roman" charset="0"/>
                <a:ea typeface="Times New Roman" charset="0"/>
                <a:cs typeface="Times New Roman" charset="0"/>
              </a:rPr>
              <a:t>” =&gt; triggers lot of I/</a:t>
            </a:r>
            <a:r>
              <a:rPr lang="en-US" sz="2500" dirty="0" err="1" smtClean="0">
                <a:latin typeface="Times New Roman" charset="0"/>
                <a:ea typeface="Times New Roman" charset="0"/>
                <a:cs typeface="Times New Roman" charset="0"/>
              </a:rPr>
              <a:t>Os</a:t>
            </a:r>
            <a:r>
              <a:rPr lang="en-US" sz="2500" dirty="0" smtClean="0">
                <a:latin typeface="Times New Roman" charset="0"/>
                <a:ea typeface="Times New Roman" charset="0"/>
                <a:cs typeface="Times New Roman" charset="0"/>
              </a:rPr>
              <a:t> for RDD shuffles </a:t>
            </a:r>
            <a:r>
              <a:rPr lang="en-US" sz="2500" dirty="0" smtClean="0">
                <a:latin typeface="Times New Roman" charset="0"/>
                <a:ea typeface="Times New Roman" charset="0"/>
                <a:cs typeface="Times New Roman" charset="0"/>
              </a:rPr>
              <a:t>=&gt; COW for every write slows down Docker</a:t>
            </a:r>
            <a:endParaRPr lang="en-US" sz="2500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Left-Right Arrow Callout 8"/>
          <p:cNvSpPr/>
          <p:nvPr/>
        </p:nvSpPr>
        <p:spPr>
          <a:xfrm rot="16200000">
            <a:off x="2440537" y="2008739"/>
            <a:ext cx="910128" cy="152398"/>
          </a:xfrm>
          <a:prstGeom prst="leftRightArrowCallout">
            <a:avLst>
              <a:gd name="adj1" fmla="val 25000"/>
              <a:gd name="adj2" fmla="val 25000"/>
              <a:gd name="adj3" fmla="val 25000"/>
              <a:gd name="adj4" fmla="val 49997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50" dirty="0" smtClean="0">
                <a:solidFill>
                  <a:schemeClr val="tx1"/>
                </a:solidFill>
              </a:rPr>
              <a:t>10x</a:t>
            </a:r>
            <a:endParaRPr lang="en-US" sz="1450" dirty="0">
              <a:solidFill>
                <a:schemeClr val="tx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15" name="Rectangle 14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              Sensitivity </a:t>
              </a:r>
              <a:r>
                <a:rPr lang="en-US" sz="2400" b="1" dirty="0" smtClean="0">
                  <a:latin typeface="Times New Roman" charset="0"/>
                  <a:ea typeface="Times New Roman" charset="0"/>
                  <a:cs typeface="Times New Roman" charset="0"/>
                </a:rPr>
                <a:t>Analysis</a:t>
              </a:r>
              <a:endParaRPr lang="en-US" sz="2400" b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16" name="Picture 15" descr="C:\Users\yang.zhe\Desktop\AltLogo_S_koKO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714983" y="3722406"/>
            <a:ext cx="2052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Low shuffle degree</a:t>
            </a:r>
            <a:endParaRPr lang="en-US" b="1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45597" y="3722406"/>
            <a:ext cx="2322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Middle shuffle degree</a:t>
            </a:r>
            <a:endParaRPr lang="en-US" b="1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54619" y="3710202"/>
            <a:ext cx="2104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High shuffle degree</a:t>
            </a:r>
            <a:endParaRPr lang="en-US" b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05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7327-7276-2D43-8442-1995AE5B6E54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404" y="1524000"/>
            <a:ext cx="2976524" cy="17539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60" y="1522532"/>
            <a:ext cx="2979014" cy="1755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6274" y="1522532"/>
            <a:ext cx="2979016" cy="1755429"/>
          </a:xfrm>
          <a:prstGeom prst="rect">
            <a:avLst/>
          </a:prstGeom>
        </p:spPr>
      </p:pic>
      <p:sp>
        <p:nvSpPr>
          <p:cNvPr id="9" name="内容占位符 9"/>
          <p:cNvSpPr>
            <a:spLocks noGrp="1"/>
          </p:cNvSpPr>
          <p:nvPr>
            <p:ph idx="1"/>
          </p:nvPr>
        </p:nvSpPr>
        <p:spPr>
          <a:xfrm>
            <a:off x="241004" y="4415873"/>
            <a:ext cx="8661991" cy="192471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Docker 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has much higher CPU utilization ratios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compared to VM</a:t>
            </a:r>
          </a:p>
          <a:p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I/</a:t>
            </a:r>
            <a:r>
              <a:rPr lang="en-US" sz="2400" dirty="0" err="1" smtClean="0">
                <a:latin typeface="Times New Roman" charset="0"/>
                <a:ea typeface="Times New Roman" charset="0"/>
                <a:cs typeface="Times New Roman" charset="0"/>
              </a:rPr>
              <a:t>Os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 are served from memory</a:t>
            </a:r>
          </a:p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Docker bypasses the guest OS so it demands less memory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en-US" sz="2400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Frame 9"/>
          <p:cNvSpPr/>
          <p:nvPr/>
        </p:nvSpPr>
        <p:spPr>
          <a:xfrm>
            <a:off x="5257800" y="1332006"/>
            <a:ext cx="252900" cy="1945955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-35625"/>
            <a:ext cx="9144000" cy="609600"/>
          </a:xfrm>
          <a:prstGeom prst="rect">
            <a:avLst/>
          </a:prstGeom>
          <a:solidFill>
            <a:srgbClr val="CD2027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               System Resource </a:t>
            </a:r>
            <a:r>
              <a:rPr lang="en-US" sz="2400" b="1" dirty="0" smtClean="0">
                <a:latin typeface="Times New Roman" charset="0"/>
                <a:ea typeface="Times New Roman" charset="0"/>
                <a:cs typeface="Times New Roman" charset="0"/>
              </a:rPr>
              <a:t>Utilization</a:t>
            </a:r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4" name="Picture 13" descr="C:\Users\yang.zhe\Desktop\AltLogo_S_koK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0575"/>
            <a:ext cx="1807829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350840" y="3467367"/>
            <a:ext cx="947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(a)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CPU</a:t>
            </a:r>
            <a:endParaRPr lang="en-US" dirty="0"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61934" y="3461951"/>
            <a:ext cx="947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(b)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Disk</a:t>
            </a:r>
            <a:endParaRPr lang="en-US" dirty="0"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73028" y="3461951"/>
            <a:ext cx="1293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(c</a:t>
            </a:r>
            <a:r>
              <a:rPr lang="it-IT" dirty="0" smtClean="0">
                <a:latin typeface="Times New Roman" charset="0"/>
                <a:ea typeface="Times New Roman" charset="0"/>
                <a:cs typeface="Times New Roman" charset="0"/>
              </a:rPr>
              <a:t>) </a:t>
            </a:r>
            <a:r>
              <a:rPr lang="it-IT" dirty="0" smtClean="0">
                <a:latin typeface="Times New Roman" charset="0"/>
                <a:ea typeface="Times New Roman" charset="0"/>
                <a:cs typeface="Times New Roman" charset="0"/>
              </a:rPr>
              <a:t>Memory</a:t>
            </a:r>
            <a:endParaRPr lang="it-IT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47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8610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>1. Introduction</a:t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>2. Virtualization Frameworks</a:t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>3. Data Processing Engine</a:t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>4. Evaluation</a:t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5. Conclusions and Future 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Work</a:t>
            </a: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17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7" name="Rectangle 6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Times New Roman" charset="0"/>
                  <a:ea typeface="Times New Roman" charset="0"/>
                  <a:cs typeface="Times New Roman" charset="0"/>
                </a:rPr>
                <a:t>Topics</a:t>
              </a:r>
              <a:endParaRPr lang="en-US" sz="2400" b="1" dirty="0"/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521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7327-7276-2D43-8442-1995AE5B6E54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内容占位符 9"/>
          <p:cNvSpPr>
            <a:spLocks noGrp="1"/>
          </p:cNvSpPr>
          <p:nvPr>
            <p:ph idx="1"/>
          </p:nvPr>
        </p:nvSpPr>
        <p:spPr>
          <a:xfrm>
            <a:off x="342900" y="990600"/>
            <a:ext cx="8458200" cy="5486400"/>
          </a:xfrm>
        </p:spPr>
        <p:txBody>
          <a:bodyPr>
            <a:no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en-US" sz="2200" b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uilt and evaluated </a:t>
            </a:r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end-to-end 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software </a:t>
            </a:r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stack for different virtualization framework for Spark </a:t>
            </a:r>
            <a:r>
              <a:rPr lang="en-US" sz="2200" smtClean="0">
                <a:latin typeface="Times New Roman" charset="0"/>
                <a:ea typeface="Times New Roman" charset="0"/>
                <a:cs typeface="Times New Roman" charset="0"/>
              </a:rPr>
              <a:t>application.</a:t>
            </a:r>
          </a:p>
          <a:p>
            <a:endParaRPr lang="en-US" sz="22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200" b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Investigated</a:t>
            </a:r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 impacts </a:t>
            </a:r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on various Spark </a:t>
            </a:r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application:</a:t>
            </a:r>
            <a:endParaRPr lang="en-US" sz="22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Latency</a:t>
            </a:r>
          </a:p>
          <a:p>
            <a:pPr lvl="1"/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Resource </a:t>
            </a:r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utilization</a:t>
            </a:r>
          </a:p>
          <a:p>
            <a:pPr lvl="1"/>
            <a:endParaRPr lang="en-US" sz="22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200" b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Concluded:</a:t>
            </a:r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lvl="1"/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Docker</a:t>
            </a:r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map and </a:t>
            </a:r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calculation-intensive </a:t>
            </a:r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applications</a:t>
            </a:r>
            <a:endParaRPr lang="en-US" sz="2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VM: </a:t>
            </a:r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shuffle-intensive applications</a:t>
            </a:r>
          </a:p>
          <a:p>
            <a:pPr lvl="1"/>
            <a:endParaRPr lang="en-US" sz="22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200" b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Future Work:</a:t>
            </a:r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Develop smart hybrid 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virtualization </a:t>
            </a:r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environment to support </a:t>
            </a:r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automatic best choice determination 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based </a:t>
            </a:r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on Spark application DAG.</a:t>
            </a:r>
            <a:endParaRPr lang="en-US" sz="2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8" name="Rectangle 7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Times New Roman" charset="0"/>
                  <a:ea typeface="Times New Roman" charset="0"/>
                  <a:cs typeface="Times New Roman" charset="0"/>
                </a:rPr>
                <a:t>     Conclusion and Future Work</a:t>
              </a:r>
              <a:endParaRPr lang="en-US" sz="2400" b="1" dirty="0"/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02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8610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>1. Introduction</a:t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>2. Virtualization Frameworks</a:t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>3. Data Processing Engine</a:t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>4. Evaluation</a:t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>5. Conclusions and Future </a:t>
            </a:r>
            <a:r>
              <a:rPr lang="en-US" altLang="zh-CN" b="1" dirty="0" smtClean="0">
                <a:latin typeface="Times New Roman" charset="0"/>
                <a:ea typeface="Times New Roman" charset="0"/>
                <a:cs typeface="Times New Roman" charset="0"/>
              </a:rPr>
              <a:t>Work</a:t>
            </a: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1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7" name="Rectangle 6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Times New Roman" charset="0"/>
                  <a:ea typeface="Times New Roman" charset="0"/>
                  <a:cs typeface="Times New Roman" charset="0"/>
                </a:rPr>
                <a:t>Topics</a:t>
              </a:r>
              <a:endParaRPr lang="en-US" sz="2400" b="1" dirty="0"/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9731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ctrTitle"/>
          </p:nvPr>
        </p:nvSpPr>
        <p:spPr>
          <a:xfrm>
            <a:off x="56322" y="2540948"/>
            <a:ext cx="9144000" cy="1470025"/>
          </a:xfrm>
        </p:spPr>
        <p:txBody>
          <a:bodyPr>
            <a:normAutofit/>
          </a:bodyPr>
          <a:lstStyle/>
          <a:p>
            <a:r>
              <a:rPr lang="en-US" sz="5400" b="1" i="1" dirty="0">
                <a:latin typeface="Times New Roman" charset="0"/>
                <a:ea typeface="Times New Roman" charset="0"/>
                <a:cs typeface="Times New Roman" charset="0"/>
              </a:rPr>
              <a:t>Thanks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3600" i="1" dirty="0">
                <a:latin typeface="Times New Roman" charset="0"/>
                <a:ea typeface="Times New Roman" charset="0"/>
                <a:cs typeface="Times New Roman" charset="0"/>
              </a:rPr>
              <a:t>Q &amp; </a:t>
            </a:r>
            <a:r>
              <a:rPr lang="en-US" sz="3600" i="1" dirty="0" smtClean="0">
                <a:latin typeface="Times New Roman" charset="0"/>
                <a:ea typeface="Times New Roman" charset="0"/>
                <a:cs typeface="Times New Roman" charset="0"/>
              </a:rPr>
              <a:t>A</a:t>
            </a:r>
            <a:endParaRPr lang="en-US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75045" y="152400"/>
            <a:ext cx="62975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  <a:latin typeface="Arial"/>
              </a:rPr>
              <a:t>21st IEEE High Performance </a:t>
            </a:r>
            <a:r>
              <a:rPr lang="en-US" altLang="zh-CN" sz="1600" b="1">
                <a:solidFill>
                  <a:schemeClr val="bg1"/>
                </a:solidFill>
                <a:latin typeface="Arial"/>
              </a:rPr>
              <a:t>Extreme </a:t>
            </a:r>
            <a:r>
              <a:rPr lang="en-US" altLang="zh-CN" sz="1600" b="1" smtClean="0">
                <a:solidFill>
                  <a:schemeClr val="bg1"/>
                </a:solidFill>
                <a:latin typeface="Arial"/>
              </a:rPr>
              <a:t>Computing Conference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14" name="Rectangle 13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atin typeface="Times New Roman" charset="0"/>
                  <a:ea typeface="Times New Roman" charset="0"/>
                  <a:cs typeface="Times New Roman" charset="0"/>
                </a:rPr>
                <a:t> Q &amp; A</a:t>
              </a:r>
              <a:endParaRPr lang="en-US" sz="2000" b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15" name="Picture 14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2654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8610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1. Introduction</a:t>
            </a: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>2. Virtualization Frameworks</a:t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>3. Data Processing Engine</a:t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>4. Evaluation</a:t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>5. Conclusions and Future </a:t>
            </a:r>
            <a:r>
              <a:rPr lang="en-US" altLang="zh-CN" b="1" dirty="0" smtClean="0">
                <a:latin typeface="Times New Roman" charset="0"/>
                <a:ea typeface="Times New Roman" charset="0"/>
                <a:cs typeface="Times New Roman" charset="0"/>
              </a:rPr>
              <a:t>Work</a:t>
            </a: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2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7" name="Rectangle 6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Times New Roman" charset="0"/>
                  <a:ea typeface="Times New Roman" charset="0"/>
                  <a:cs typeface="Times New Roman" charset="0"/>
                </a:rPr>
                <a:t>Topics</a:t>
              </a:r>
              <a:endParaRPr lang="en-US" sz="2400" b="1" dirty="0"/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0012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291169" y="2969053"/>
            <a:ext cx="8595772" cy="3752422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幻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7327-7276-2D43-8442-1995AE5B6E5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44111" y="838200"/>
            <a:ext cx="914400" cy="381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User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409667" y="2272094"/>
            <a:ext cx="1975423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Virtualized Servers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45617" y="4663583"/>
            <a:ext cx="1458206" cy="5585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NoSQL DB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372802" y="4676110"/>
            <a:ext cx="2053433" cy="67707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Real Time Batch</a:t>
            </a:r>
          </a:p>
          <a:p>
            <a:pPr algn="ctr"/>
            <a:r>
              <a:rPr lang="en-US" dirty="0" smtClean="0"/>
              <a:t>Streaming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668276" y="3315246"/>
            <a:ext cx="1458206" cy="59878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 Process</a:t>
            </a:r>
          </a:p>
          <a:p>
            <a:pPr algn="ctr"/>
            <a:r>
              <a:rPr lang="en-US" dirty="0" smtClean="0"/>
              <a:t>Engine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409667" y="4685360"/>
            <a:ext cx="1975423" cy="677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Machine Learning </a:t>
            </a:r>
            <a:r>
              <a:rPr lang="en-US" dirty="0" smtClean="0"/>
              <a:t>Analytics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001" y="5329597"/>
            <a:ext cx="898271" cy="6032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80" y="5411143"/>
            <a:ext cx="1083042" cy="3176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7756" y="2086978"/>
            <a:ext cx="944644" cy="84262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573165" y="132883"/>
            <a:ext cx="53137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  <a:latin typeface="Arial"/>
              </a:rPr>
              <a:t>Framework for Applications in Big Data </a:t>
            </a:r>
            <a:r>
              <a:rPr lang="en-US" altLang="zh-CN" sz="1600" b="1" dirty="0" smtClean="0">
                <a:solidFill>
                  <a:schemeClr val="bg1"/>
                </a:solidFill>
                <a:latin typeface="Arial"/>
              </a:rPr>
              <a:t>Era (2017)</a:t>
            </a:r>
            <a:endParaRPr lang="en-US" altLang="zh-CN" sz="1600" b="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/>
          <a:srcRect l="6623" t="16328" r="10934" b="21368"/>
          <a:stretch/>
        </p:blipFill>
        <p:spPr>
          <a:xfrm>
            <a:off x="5489209" y="2272094"/>
            <a:ext cx="1371600" cy="381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6372" y="3234899"/>
            <a:ext cx="1045129" cy="50708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2141" y="3275890"/>
            <a:ext cx="798352" cy="42509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/>
          <a:srcRect t="26210" b="28445"/>
          <a:stretch/>
        </p:blipFill>
        <p:spPr>
          <a:xfrm>
            <a:off x="7104776" y="5539196"/>
            <a:ext cx="1145128" cy="519268"/>
          </a:xfrm>
          <a:prstGeom prst="rect">
            <a:avLst/>
          </a:prstGeom>
        </p:spPr>
      </p:pic>
      <p:cxnSp>
        <p:nvCxnSpPr>
          <p:cNvPr id="30" name="Straight Arrow Connector 29"/>
          <p:cNvCxnSpPr>
            <a:stCxn id="4" idx="2"/>
            <a:endCxn id="10" idx="0"/>
          </p:cNvCxnSpPr>
          <p:nvPr/>
        </p:nvCxnSpPr>
        <p:spPr>
          <a:xfrm flipH="1">
            <a:off x="4397379" y="1219200"/>
            <a:ext cx="3932" cy="1052894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0" idx="2"/>
            <a:endCxn id="17" idx="0"/>
          </p:cNvCxnSpPr>
          <p:nvPr/>
        </p:nvCxnSpPr>
        <p:spPr>
          <a:xfrm>
            <a:off x="4397379" y="2653094"/>
            <a:ext cx="0" cy="662152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7" idx="2"/>
            <a:endCxn id="19" idx="0"/>
          </p:cNvCxnSpPr>
          <p:nvPr/>
        </p:nvCxnSpPr>
        <p:spPr>
          <a:xfrm>
            <a:off x="4397379" y="3914034"/>
            <a:ext cx="0" cy="771326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Cloud 58"/>
          <p:cNvSpPr/>
          <p:nvPr/>
        </p:nvSpPr>
        <p:spPr>
          <a:xfrm>
            <a:off x="3830224" y="1510348"/>
            <a:ext cx="1134311" cy="470852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Cloud</a:t>
            </a:r>
            <a:endParaRPr lang="en-US" dirty="0"/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77354" y="5534993"/>
            <a:ext cx="1130300" cy="424588"/>
          </a:xfrm>
          <a:prstGeom prst="rect">
            <a:avLst/>
          </a:prstGeom>
        </p:spPr>
      </p:pic>
      <p:cxnSp>
        <p:nvCxnSpPr>
          <p:cNvPr id="90" name="Straight Arrow Connector 89"/>
          <p:cNvCxnSpPr>
            <a:stCxn id="17" idx="3"/>
            <a:endCxn id="16" idx="0"/>
          </p:cNvCxnSpPr>
          <p:nvPr/>
        </p:nvCxnSpPr>
        <p:spPr>
          <a:xfrm>
            <a:off x="5126482" y="3614640"/>
            <a:ext cx="2273037" cy="1061470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Picture 9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6558" y="5959581"/>
            <a:ext cx="1563751" cy="424499"/>
          </a:xfrm>
          <a:prstGeom prst="rect">
            <a:avLst/>
          </a:prstGeom>
        </p:spPr>
      </p:pic>
      <p:cxnSp>
        <p:nvCxnSpPr>
          <p:cNvPr id="99" name="Straight Arrow Connector 98"/>
          <p:cNvCxnSpPr>
            <a:stCxn id="12" idx="0"/>
            <a:endCxn id="17" idx="1"/>
          </p:cNvCxnSpPr>
          <p:nvPr/>
        </p:nvCxnSpPr>
        <p:spPr>
          <a:xfrm flipV="1">
            <a:off x="1674720" y="3614640"/>
            <a:ext cx="1993556" cy="1048943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2" name="Picture 17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21571" y="5496398"/>
            <a:ext cx="817412" cy="5207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1" name="Rectangle 30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Times New Roman" charset="0"/>
                  <a:ea typeface="Times New Roman" charset="0"/>
                  <a:cs typeface="Times New Roman" charset="0"/>
                </a:rPr>
                <a:t>               Framework </a:t>
              </a:r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for Applications in Big Data </a:t>
              </a:r>
              <a:r>
                <a:rPr lang="en-US" sz="2400" b="1" dirty="0" smtClean="0">
                  <a:latin typeface="Times New Roman" charset="0"/>
                  <a:ea typeface="Times New Roman" charset="0"/>
                  <a:cs typeface="Times New Roman" charset="0"/>
                </a:rPr>
                <a:t>Era</a:t>
              </a:r>
              <a:endParaRPr lang="en-US" sz="2400" b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33" name="Picture 32" descr="C:\Users\yang.zhe\Desktop\AltLogo_S_koKO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Rounded Rectangle 34"/>
          <p:cNvSpPr/>
          <p:nvPr/>
        </p:nvSpPr>
        <p:spPr>
          <a:xfrm>
            <a:off x="3095973" y="2115096"/>
            <a:ext cx="4752627" cy="199970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内容占位符 9"/>
          <p:cNvSpPr txBox="1">
            <a:spLocks/>
          </p:cNvSpPr>
          <p:nvPr/>
        </p:nvSpPr>
        <p:spPr bwMode="auto">
          <a:xfrm>
            <a:off x="226508" y="5294888"/>
            <a:ext cx="3853847" cy="1244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SzPct val="45000"/>
              <a:buNone/>
            </a:pPr>
            <a:r>
              <a:rPr lang="en-US" altLang="zh-CN" sz="1800" b="1" u="sng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Since Docker:</a:t>
            </a:r>
            <a:endParaRPr lang="en-US" altLang="zh-CN" sz="1800" b="1" u="sng" dirty="0" smtClean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buSzPct val="45000"/>
              <a:buFont typeface="Wingdings" charset="2"/>
              <a:buChar char=""/>
            </a:pPr>
            <a:r>
              <a:rPr lang="en-US" altLang="zh-CN" sz="18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Is light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weight</a:t>
            </a:r>
          </a:p>
          <a:p>
            <a:pPr lvl="1">
              <a:buSzPct val="45000"/>
              <a:buFont typeface="Wingdings" charset="2"/>
              <a:buChar char=""/>
            </a:pPr>
            <a:r>
              <a:rPr lang="en-US" altLang="zh-CN" sz="18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Has better resource utilization</a:t>
            </a:r>
          </a:p>
          <a:p>
            <a:pPr lvl="1">
              <a:buSzPct val="45000"/>
              <a:buFont typeface="Wingdings" charset="2"/>
              <a:buChar char=""/>
            </a:pPr>
            <a:r>
              <a:rPr lang="en-US" altLang="zh-CN" sz="18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Has better s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calability</a:t>
            </a:r>
            <a:endParaRPr lang="en-US" altLang="zh-CN" sz="1400" dirty="0" smtClean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lvl="2">
              <a:buSzPct val="45000"/>
              <a:buFont typeface="Wingdings" charset="2"/>
              <a:buChar char=""/>
            </a:pPr>
            <a:endParaRPr lang="en-US" altLang="zh-CN" sz="1400" dirty="0" smtClean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457200" lvl="1" indent="0">
              <a:buFont typeface="Arial" charset="0"/>
              <a:buNone/>
            </a:pPr>
            <a:endParaRPr kumimoji="1" lang="zh-CN" alt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7327-7276-2D43-8442-1995AE5B6E5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352800" y="115863"/>
            <a:ext cx="5532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n-US" altLang="zh-CN" b="1" dirty="0">
                <a:solidFill>
                  <a:schemeClr val="bg1"/>
                </a:solidFill>
              </a:rPr>
              <a:t>Traditional </a:t>
            </a:r>
            <a:r>
              <a:rPr lang="en-US" altLang="zh-CN" b="1">
                <a:solidFill>
                  <a:schemeClr val="bg1"/>
                </a:solidFill>
              </a:rPr>
              <a:t>Hypervisors </a:t>
            </a:r>
            <a:r>
              <a:rPr lang="en-US" altLang="zh-CN" b="1" smtClean="0">
                <a:solidFill>
                  <a:schemeClr val="bg1"/>
                </a:solidFill>
              </a:rPr>
              <a:t>vs. </a:t>
            </a:r>
            <a:r>
              <a:rPr lang="en-US" altLang="zh-CN" b="1" dirty="0">
                <a:solidFill>
                  <a:schemeClr val="bg1"/>
                </a:solidFill>
              </a:rPr>
              <a:t>Emerging </a:t>
            </a:r>
            <a:r>
              <a:rPr lang="en-US" altLang="zh-CN" b="1" dirty="0" smtClean="0">
                <a:solidFill>
                  <a:schemeClr val="bg1"/>
                </a:solidFill>
              </a:rPr>
              <a:t>Containers</a:t>
            </a:r>
            <a:endParaRPr lang="en-US" altLang="zh-CN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990600"/>
            <a:ext cx="4683642" cy="227608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10" name="Rectangle 9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Times New Roman" charset="0"/>
                  <a:ea typeface="Times New Roman" charset="0"/>
                  <a:cs typeface="Times New Roman" charset="0"/>
                </a:rPr>
                <a:t>VM Hypervisor vs. Docker</a:t>
              </a:r>
              <a:endParaRPr lang="en-US" sz="2400" b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12" name="Picture 11" descr="C:\Users\yang.zhe\Desktop\AltLogo_S_koKO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364881" y="3468488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latin typeface="Times New Roman" charset="0"/>
                <a:ea typeface="Times New Roman" charset="0"/>
                <a:cs typeface="Times New Roman" charset="0"/>
              </a:rPr>
              <a:t>Similar:</a:t>
            </a:r>
          </a:p>
          <a:p>
            <a:pPr marL="342900" indent="-342900">
              <a:buAutoNum type="arabicPeriod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Resource Isolation</a:t>
            </a:r>
          </a:p>
          <a:p>
            <a:pPr marL="342900" indent="-342900">
              <a:buAutoNum type="arabicPeriod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Parallel Allocation</a:t>
            </a:r>
          </a:p>
          <a:p>
            <a:pPr marL="342900" indent="-342900">
              <a:buAutoNum type="arabicPeriod"/>
            </a:pP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39990" y="3468488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u="sng" dirty="0">
                <a:latin typeface="Times New Roman" charset="0"/>
                <a:ea typeface="Times New Roman" charset="0"/>
                <a:cs typeface="Times New Roman" charset="0"/>
              </a:rPr>
              <a:t>Different:</a:t>
            </a:r>
          </a:p>
          <a:p>
            <a:pPr marL="342900" indent="-342900">
              <a:buAutoNum type="arabicPeriod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Architecture</a:t>
            </a:r>
          </a:p>
          <a:p>
            <a:pPr lvl="1"/>
            <a:r>
              <a:rPr lang="en-US" sz="2000" i="1" dirty="0" smtClean="0">
                <a:latin typeface="Times New Roman" charset="0"/>
                <a:ea typeface="Times New Roman" charset="0"/>
                <a:cs typeface="Times New Roman" charset="0"/>
              </a:rPr>
              <a:t>Guest OS vs. No Guest OS</a:t>
            </a:r>
            <a:endParaRPr lang="en-US" sz="2000" i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>
              <a:buAutoNum type="arabicPeriod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Resource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Management</a:t>
            </a:r>
          </a:p>
          <a:p>
            <a:pPr lvl="1"/>
            <a:r>
              <a:rPr lang="en-US" sz="2000" i="1" dirty="0" smtClean="0">
                <a:latin typeface="Times New Roman" charset="0"/>
                <a:ea typeface="Times New Roman" charset="0"/>
                <a:cs typeface="Times New Roman" charset="0"/>
              </a:rPr>
              <a:t>Distributed vs. Shared</a:t>
            </a:r>
            <a:endParaRPr lang="en-US" sz="2000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342962" y="1688142"/>
            <a:ext cx="1783489" cy="93672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138531" y="4130034"/>
            <a:ext cx="2899256" cy="30812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5138531" y="4727231"/>
            <a:ext cx="2442056" cy="33531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342962" y="1386701"/>
            <a:ext cx="1783489" cy="33531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807202" y="2624863"/>
            <a:ext cx="1745998" cy="232897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963964" y="5168733"/>
            <a:ext cx="834544" cy="1071405"/>
            <a:chOff x="3963964" y="5168733"/>
            <a:chExt cx="834544" cy="107140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26451" y="5168733"/>
              <a:ext cx="528278" cy="704371"/>
            </a:xfrm>
            <a:prstGeom prst="rect">
              <a:avLst/>
            </a:prstGeom>
          </p:spPr>
        </p:pic>
        <p:sp>
          <p:nvSpPr>
            <p:cNvPr id="8" name="Right Arrow 7"/>
            <p:cNvSpPr/>
            <p:nvPr/>
          </p:nvSpPr>
          <p:spPr>
            <a:xfrm>
              <a:off x="3963964" y="5942133"/>
              <a:ext cx="834544" cy="29800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4495800" y="5570955"/>
            <a:ext cx="4572000" cy="96795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150000"/>
              </a:lnSpc>
              <a:buSzPct val="45000"/>
            </a:pPr>
            <a:r>
              <a:rPr lang="en-US" altLang="zh-CN" sz="20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Can Docker speed-up Big Data processing platforms?</a:t>
            </a:r>
            <a:endParaRPr lang="en-US" altLang="zh-CN" sz="2000" b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307316" y="601970"/>
            <a:ext cx="1742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latin typeface="Times New Roman" charset="0"/>
                <a:ea typeface="Times New Roman" charset="0"/>
                <a:cs typeface="Times New Roman" charset="0"/>
              </a:rPr>
              <a:t>VM Hypervisor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4845374" y="629101"/>
            <a:ext cx="1956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Docker Container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54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5" grpId="0" animBg="1"/>
      <p:bldP spid="16" grpId="0" animBg="1"/>
      <p:bldP spid="17" grpId="0" animBg="1"/>
      <p:bldP spid="18" grpId="0" animBg="1"/>
      <p:bldP spid="19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7327-7276-2D43-8442-1995AE5B6E54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329544328"/>
              </p:ext>
            </p:extLst>
          </p:nvPr>
        </p:nvGraphicFramePr>
        <p:xfrm>
          <a:off x="3430008" y="1048646"/>
          <a:ext cx="4889204" cy="2974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07975632"/>
              </p:ext>
            </p:extLst>
          </p:nvPr>
        </p:nvGraphicFramePr>
        <p:xfrm>
          <a:off x="843480" y="1173858"/>
          <a:ext cx="2590800" cy="2086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16" name="Rectangle 15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Times New Roman" charset="0"/>
                  <a:ea typeface="Times New Roman" charset="0"/>
                  <a:cs typeface="Times New Roman" charset="0"/>
                </a:rPr>
                <a:t>                    Tradeoffs between Spark using VM and Docker</a:t>
              </a:r>
              <a:endParaRPr lang="en-US" sz="2400" b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17" name="Picture 16" descr="C:\Users\yang.zhe\Desktop\AltLogo_S_koKO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126305"/>
              </p:ext>
            </p:extLst>
          </p:nvPr>
        </p:nvGraphicFramePr>
        <p:xfrm>
          <a:off x="814277" y="4077207"/>
          <a:ext cx="7515446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0"/>
                <a:gridCol w="2190897"/>
                <a:gridCol w="2505149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Spark on VM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Spark on Docker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Resource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Utilization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Good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Cross-node Interference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Good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Stability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Good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Flexibility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Good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Security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Good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Bad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536343" y="3398833"/>
            <a:ext cx="1205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Spark 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86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7327-7276-2D43-8442-1995AE5B6E5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68540" y="152400"/>
            <a:ext cx="2454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Arial"/>
              </a:rPr>
              <a:t>Motivation and Goal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内容占位符 9"/>
          <p:cNvSpPr>
            <a:spLocks noGrp="1"/>
          </p:cNvSpPr>
          <p:nvPr>
            <p:ph idx="1"/>
          </p:nvPr>
        </p:nvSpPr>
        <p:spPr>
          <a:xfrm>
            <a:off x="533400" y="1066800"/>
            <a:ext cx="8077200" cy="4982031"/>
          </a:xfrm>
        </p:spPr>
        <p:txBody>
          <a:bodyPr>
            <a:noAutofit/>
          </a:bodyPr>
          <a:lstStyle/>
          <a:p>
            <a:pPr algn="just"/>
            <a:r>
              <a:rPr lang="en-US" sz="2400" b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Compare: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architecture of different virtualization frameworks 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for a big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data enterprise 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cloud environment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using Apache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Spark.</a:t>
            </a:r>
          </a:p>
          <a:p>
            <a:pPr algn="just"/>
            <a:endParaRPr lang="en-US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/>
            <a:r>
              <a:rPr kumimoji="1" lang="en-US" altLang="zh-CN" sz="2400" b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Analyze:</a:t>
            </a:r>
            <a:r>
              <a:rPr kumimoji="1" lang="en-US" altLang="zh-CN" sz="2400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performance of applications running in the </a:t>
            </a:r>
            <a:r>
              <a:rPr kumimoji="1" lang="en-US" altLang="zh-CN" sz="2400" dirty="0" smtClean="0">
                <a:latin typeface="Times New Roman" charset="0"/>
                <a:ea typeface="Times New Roman" charset="0"/>
                <a:cs typeface="Times New Roman" charset="0"/>
              </a:rPr>
              <a:t>cloud:</a:t>
            </a:r>
            <a:endParaRPr kumimoji="1" lang="en-US" altLang="zh-CN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 algn="just"/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Makespan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 algn="just"/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Execution Time</a:t>
            </a:r>
          </a:p>
          <a:p>
            <a:pPr lvl="1" algn="just"/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Resource utilization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(CPU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, Disk, Memory etc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.)</a:t>
            </a:r>
          </a:p>
          <a:p>
            <a:pPr lvl="1" algn="just"/>
            <a:endParaRPr kumimoji="1" lang="en-US" altLang="zh-CN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/>
            <a:r>
              <a:rPr lang="en-US" sz="2400" b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Guide: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application developers, system administrators and researchers to better design and deploy big data applications on their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platforms.</a:t>
            </a:r>
            <a:endParaRPr lang="en-US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just">
              <a:buNone/>
            </a:pPr>
            <a:r>
              <a:rPr kumimoji="1" lang="en-US" altLang="zh-CN" sz="24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7" name="Rectangle 6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Times New Roman" charset="0"/>
                  <a:ea typeface="Times New Roman" charset="0"/>
                  <a:cs typeface="Times New Roman" charset="0"/>
                </a:rPr>
                <a:t>        </a:t>
              </a:r>
              <a:r>
                <a:rPr lang="en-US" sz="2400" b="1" dirty="0" smtClean="0">
                  <a:latin typeface="Times New Roman" charset="0"/>
                  <a:ea typeface="Times New Roman" charset="0"/>
                  <a:cs typeface="Times New Roman" charset="0"/>
                </a:rPr>
                <a:t>Motivation and Goal </a:t>
              </a:r>
              <a:endParaRPr lang="en-US" sz="2400" b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8" name="Picture 7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4700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8610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>1. Introduction</a:t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2. Virtualization Frameworks</a:t>
            </a: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>3. Data Processing Engine</a:t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>4. Evaluation</a:t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>5. Conclusions and Future </a:t>
            </a:r>
            <a:r>
              <a:rPr lang="en-US" altLang="zh-CN" b="1" dirty="0" smtClean="0">
                <a:latin typeface="Times New Roman" charset="0"/>
                <a:ea typeface="Times New Roman" charset="0"/>
                <a:cs typeface="Times New Roman" charset="0"/>
              </a:rPr>
              <a:t>Work</a:t>
            </a: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7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7" name="Rectangle 6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Times New Roman" charset="0"/>
                  <a:ea typeface="Times New Roman" charset="0"/>
                  <a:cs typeface="Times New Roman" charset="0"/>
                </a:rPr>
                <a:t>Topics</a:t>
              </a:r>
              <a:endParaRPr lang="en-US" sz="2400" b="1" dirty="0"/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3283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7327-7276-2D43-8442-1995AE5B6E5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446" y="931078"/>
            <a:ext cx="4321554" cy="2629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778678"/>
            <a:ext cx="4648200" cy="27821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3592346"/>
            <a:ext cx="29605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VM Hypervisor</a:t>
            </a:r>
            <a:endParaRPr lang="en-US" b="1" dirty="0"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38800" y="3580876"/>
            <a:ext cx="22398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Docker Container</a:t>
            </a:r>
            <a:endParaRPr lang="en-US" b="1" dirty="0"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17" name="Rectangle 16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              System </a:t>
              </a:r>
              <a:r>
                <a:rPr lang="en-US" sz="2400" b="1" dirty="0" smtClean="0">
                  <a:latin typeface="Times New Roman" charset="0"/>
                  <a:ea typeface="Times New Roman" charset="0"/>
                  <a:cs typeface="Times New Roman" charset="0"/>
                </a:rPr>
                <a:t>Architecture</a:t>
              </a:r>
              <a:endParaRPr lang="en-US" sz="2400" b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18" name="Picture 17" descr="C:\Users\yang.zhe\Desktop\AltLogo_S_koKO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72" y="4216879"/>
            <a:ext cx="7472855" cy="215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31944</TotalTime>
  <Words>2260</Words>
  <Application>Microsoft Macintosh PowerPoint</Application>
  <PresentationFormat>On-screen Show (4:3)</PresentationFormat>
  <Paragraphs>321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Calibri</vt:lpstr>
      <vt:lpstr>Courier</vt:lpstr>
      <vt:lpstr>Times New Roman</vt:lpstr>
      <vt:lpstr>Wingdings</vt:lpstr>
      <vt:lpstr>宋体</vt:lpstr>
      <vt:lpstr>Arial</vt:lpstr>
      <vt:lpstr>Office Theme</vt:lpstr>
      <vt:lpstr>Accelerating Big Data Applications Using Lightweight Virtualization Framework on Enterprise Cloud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Q &amp; A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Zhengyu Yang-SSI</dc:creator>
  <cp:lastModifiedBy>ZhengYu Yang</cp:lastModifiedBy>
  <cp:revision>634</cp:revision>
  <dcterms:created xsi:type="dcterms:W3CDTF">2015-06-15T17:13:22Z</dcterms:created>
  <dcterms:modified xsi:type="dcterms:W3CDTF">2017-09-13T22:11:21Z</dcterms:modified>
</cp:coreProperties>
</file>